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13" r:id="rId1"/>
  </p:sldMasterIdLst>
  <p:notesMasterIdLst>
    <p:notesMasterId r:id="rId2"/>
  </p:notesMasterIdLst>
  <p:handoutMasterIdLst>
    <p:handoutMasterId r:id="rId3"/>
  </p:handoutMasterIdLst>
  <p:sldIdLst>
    <p:sldId id="265" r:id="rId4"/>
    <p:sldId id="398" r:id="rId5"/>
    <p:sldId id="417" r:id="rId6"/>
    <p:sldId id="392" r:id="rId7"/>
    <p:sldId id="380" r:id="rId8"/>
    <p:sldId id="335" r:id="rId9"/>
  </p:sldIdLst>
  <p:sldSz cx="9144000" cy="6858000" type="screen4x3"/>
  <p:notesSz cx="6797675" cy="9928225"/>
  <p:custDataLst>
    <p:tags r:id="rId10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C3300"/>
    <a:srgbClr val="99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6038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8" y="3"/>
            <a:ext cx="2944341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353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8" y="9432353"/>
            <a:ext cx="2944341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3585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3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7" y="4715407"/>
            <a:ext cx="5438748" cy="44674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433" tIns="46217" rIns="92433" bIns="46217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923585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  <a:lvl1pPr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442" indent="-274785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9143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800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8457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8114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7771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7429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7087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sz="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778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noProof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Titel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382000" cy="533400"/>
          </a:xfrm>
        </p:spPr>
        <p:txBody>
          <a:bodyPr lIns="0" tIns="0" rIns="0" bIns="0" anchor="t" anchorCtr="0">
            <a:noAutofit/>
          </a:bodyPr>
          <a:lstStyle>
            <a:defPPr>
              <a:defRPr kern="1200" smtId="4294967295"/>
            </a:defPPr>
            <a:lvl1pPr algn="l">
              <a:defRPr sz="3000" b="1">
                <a:solidFill>
                  <a:srgbClr val="EA650D"/>
                </a:solid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382000" cy="528000"/>
          </a:xfrm>
        </p:spPr>
        <p:txBody>
          <a:bodyPr lIns="0" tIns="0" rIns="0" bIns="0" anchor="t" anchorCtr="0">
            <a:noAutofit/>
          </a:bodyPr>
          <a:lstStyle>
            <a:defPPr>
              <a:defRPr kern="1200" smtId="4294967295"/>
            </a:defPPr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/>
              <a:t>Klik om de ondertitelstijl van het model te bewerken</a:t>
            </a:r>
            <a:endParaRPr lang="en-GB" noProof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1524000"/>
            <a:ext cx="8382000" cy="4343400"/>
          </a:xfr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  <a:lvl1pPr>
              <a:defRPr b="0">
                <a:solidFill>
                  <a:schemeClr val="tx1"/>
                </a:solidFill>
              </a:defRPr>
            </a:lvl1pPr>
            <a:lvl2pPr>
              <a:buFont typeface="Arial"/>
              <a:buChar char="•"/>
              <a:defRPr b="0">
                <a:solidFill>
                  <a:schemeClr val="tx1"/>
                </a:solidFill>
              </a:defRPr>
            </a:lvl2pPr>
            <a:lvl3pPr>
              <a:buClr>
                <a:srgbClr val="86807E"/>
              </a:buClr>
              <a:buFont typeface="Arial"/>
              <a:buChar char="•"/>
              <a:defRPr sz="1600" b="0">
                <a:solidFill>
                  <a:schemeClr val="tx1"/>
                </a:solidFill>
              </a:defRPr>
            </a:lvl3pPr>
            <a:lvl4pPr marL="533400" indent="-177800">
              <a:buClr>
                <a:srgbClr val="86807E"/>
              </a:buClr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4pPr>
            <a:lvl5pPr marL="725488" indent="-179388"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40674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ransition/>
  <p:timing/>
  <p:txStyles>
    <p:titleStyle>
      <a:defPPr>
        <a:defRPr kern="1200" smtId="4294967295"/>
      </a:defPPr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defPPr>
        <a:defRPr kern="1200" smtId="4294967295"/>
      </a:defPPr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Relationship Id="rId4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55650" y="4724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</a:lstStyle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800" b="1" smtClean="0">
                <a:solidFill>
                  <a:srgbClr val="949373"/>
                </a:solidFill>
                <a:latin typeface="Arial"/>
              </a:rPr>
              <a:t>Workshop </a:t>
            </a:r>
            <a:r>
              <a:rPr lang="cs-CZ" sz="2800" b="1">
                <a:solidFill>
                  <a:srgbClr val="949373"/>
                </a:solidFill>
                <a:latin typeface="Arial"/>
              </a:rPr>
              <a:t>k rozvoji kapitálového trhu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800" b="1" smtClean="0">
                <a:solidFill>
                  <a:srgbClr val="949373"/>
                </a:solidFill>
                <a:latin typeface="Arial"/>
              </a:rPr>
              <a:t>Jana Brodani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>
                <a:solidFill>
                  <a:srgbClr val="949373"/>
                </a:solidFill>
                <a:latin typeface="Arial"/>
              </a:rPr>
              <a:t>26.srpna 2020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sz="2800" b="1">
              <a:solidFill>
                <a:srgbClr val="949373"/>
              </a:solidFill>
              <a:latin typeface="Arial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>
              <a:solidFill>
                <a:srgbClr val="949373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b="1">
                <a:solidFill>
                  <a:srgbClr val="FF0000"/>
                </a:solidFill>
                <a:latin typeface="Arial"/>
              </a:rPr>
              <a:t>    </a:t>
            </a:r>
            <a:endParaRPr lang="cs-CZ" b="1">
              <a:solidFill>
                <a:srgbClr val="949373"/>
              </a:solidFill>
              <a:latin typeface="Arial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>
              <a:solidFill>
                <a:srgbClr val="949373"/>
              </a:solidFill>
              <a:latin typeface="Arial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>
              <a:solidFill>
                <a:srgbClr val="949373"/>
              </a:solidFill>
              <a:latin typeface="Arial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pPr eaLnBrk="1" hangingPunct="1"/>
            <a:br>
              <a:rPr lang="cs-CZ" sz="3600"/>
            </a:br>
            <a:r>
              <a:rPr lang="cs-CZ" sz="3600" smtClean="0">
                <a:solidFill>
                  <a:schemeClr val="bg1"/>
                </a:solidFill>
              </a:rPr>
              <a:t>Investiční</a:t>
            </a:r>
            <a:r>
              <a:rPr lang="cs-CZ" sz="4000" smtClean="0">
                <a:solidFill>
                  <a:schemeClr val="bg1"/>
                </a:solidFill>
              </a:rPr>
              <a:t> sektor v ČR</a:t>
            </a:r>
            <a:br>
              <a:rPr lang="cs-CZ" sz="3600">
                <a:solidFill>
                  <a:schemeClr val="bg1"/>
                </a:solidFill>
              </a:rPr>
            </a:br>
            <a:r>
              <a:rPr lang="cs-CZ" sz="2700" smtClean="0">
                <a:solidFill>
                  <a:schemeClr val="bg1"/>
                </a:solidFill>
              </a:rPr>
              <a:t>K 30.6.2020</a:t>
            </a:r>
            <a:br>
              <a:rPr lang="cs-CZ" sz="3600">
                <a:solidFill>
                  <a:schemeClr val="bg1"/>
                </a:solidFill>
              </a:rPr>
            </a:b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  <a:buFontTx/>
              <a:buNone/>
            </a:pPr>
            <a:r>
              <a:rPr lang="pl-PL" sz="3200" b="1" smtClean="0">
                <a:solidFill>
                  <a:srgbClr val="666633"/>
                </a:solidFill>
              </a:rPr>
              <a:t>Asset management</a:t>
            </a:r>
            <a:endParaRPr lang="cs-CZ" sz="3200" b="1"/>
          </a:p>
          <a:p>
            <a:pPr algn="ctr">
              <a:spcBef>
                <a:spcPct val="0"/>
              </a:spcBef>
              <a:buFontTx/>
              <a:buNone/>
            </a:pPr>
            <a:endParaRPr lang="cs-CZ" sz="1000" b="1" smtClean="0"/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sz="3200" b="1" smtClean="0">
                <a:solidFill>
                  <a:srgbClr val="666633"/>
                </a:solidFill>
              </a:rPr>
              <a:t>CZK </a:t>
            </a:r>
            <a:r>
              <a:rPr lang="pl-PL" sz="3200" b="1">
                <a:solidFill>
                  <a:srgbClr val="666633"/>
                </a:solidFill>
              </a:rPr>
              <a:t>= 1 582 </a:t>
            </a:r>
            <a:r>
              <a:rPr lang="pl-PL" sz="3200" b="1" smtClean="0">
                <a:solidFill>
                  <a:srgbClr val="666633"/>
                </a:solidFill>
              </a:rPr>
              <a:t>mld Kč</a:t>
            </a:r>
            <a:endParaRPr lang="pl-PL" sz="3200" b="1">
              <a:solidFill>
                <a:srgbClr val="666633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sz="1800" i="1" noProof="1" smtClean="0">
                <a:solidFill>
                  <a:srgbClr val="666633"/>
                </a:solidFill>
              </a:rPr>
              <a:t>…  </a:t>
            </a:r>
            <a:r>
              <a:rPr lang="cs-CZ" sz="1800" i="1" noProof="1">
                <a:solidFill>
                  <a:srgbClr val="666633"/>
                </a:solidFill>
              </a:rPr>
              <a:t>hodnota majetku k </a:t>
            </a:r>
            <a:r>
              <a:rPr lang="cs-CZ" sz="1800" i="1" noProof="1" smtClean="0">
                <a:solidFill>
                  <a:srgbClr val="666633"/>
                </a:solidFill>
              </a:rPr>
              <a:t>30.6.2020 </a:t>
            </a:r>
            <a:r>
              <a:rPr lang="cs-CZ" sz="1800" i="1">
                <a:solidFill>
                  <a:srgbClr val="666633"/>
                </a:solidFill>
              </a:rPr>
              <a:t>individuálně obhospodařovaného domácími bankovními a nebankovními obchodníky s cennými papíry</a:t>
            </a:r>
            <a:endParaRPr lang="cs-CZ" sz="1800" i="1" noProof="1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sz="1000" b="1" smtClean="0">
              <a:solidFill>
                <a:srgbClr val="9900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sz="3200" b="1" smtClean="0">
                <a:solidFill>
                  <a:srgbClr val="666633"/>
                </a:solidFill>
              </a:rPr>
              <a:t>Investiční fondy</a:t>
            </a:r>
            <a:endParaRPr lang="cs-CZ" sz="3200" b="1"/>
          </a:p>
          <a:p>
            <a:pPr algn="ctr">
              <a:spcBef>
                <a:spcPct val="0"/>
              </a:spcBef>
              <a:buFontTx/>
              <a:buNone/>
            </a:pPr>
            <a:endParaRPr lang="cs-CZ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sz="3200" b="1">
                <a:solidFill>
                  <a:srgbClr val="666633"/>
                </a:solidFill>
              </a:rPr>
              <a:t>CZK = </a:t>
            </a:r>
            <a:r>
              <a:rPr lang="pl-PL" sz="3200" b="1" smtClean="0">
                <a:solidFill>
                  <a:srgbClr val="666633"/>
                </a:solidFill>
              </a:rPr>
              <a:t>739 mld </a:t>
            </a:r>
            <a:r>
              <a:rPr lang="pl-PL" sz="3200" b="1">
                <a:solidFill>
                  <a:srgbClr val="666633"/>
                </a:solidFill>
              </a:rPr>
              <a:t>Kč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sz="1800" i="1" noProof="1">
                <a:solidFill>
                  <a:srgbClr val="666633"/>
                </a:solidFill>
              </a:rPr>
              <a:t>… </a:t>
            </a:r>
            <a:r>
              <a:rPr lang="cs-CZ" sz="1800" i="1" noProof="1" smtClean="0">
                <a:solidFill>
                  <a:srgbClr val="666633"/>
                </a:solidFill>
              </a:rPr>
              <a:t> </a:t>
            </a:r>
            <a:r>
              <a:rPr lang="cs-CZ" sz="1800" i="1" noProof="1">
                <a:solidFill>
                  <a:srgbClr val="666633"/>
                </a:solidFill>
              </a:rPr>
              <a:t>hodnota majetku k 30.6.2020</a:t>
            </a:r>
            <a:r>
              <a:rPr lang="cs-CZ" sz="1800" i="1">
                <a:solidFill>
                  <a:srgbClr val="666633"/>
                </a:solidFill>
              </a:rPr>
              <a:t> </a:t>
            </a:r>
            <a:r>
              <a:rPr lang="cs-CZ" sz="1800" i="1" noProof="1">
                <a:solidFill>
                  <a:srgbClr val="666633"/>
                </a:solidFill>
              </a:rPr>
              <a:t>investovaného do </a:t>
            </a:r>
            <a:r>
              <a:rPr lang="cs-CZ" sz="1800" i="1" noProof="1" smtClean="0">
                <a:solidFill>
                  <a:srgbClr val="666633"/>
                </a:solidFill>
              </a:rPr>
              <a:t>fondů</a:t>
            </a:r>
            <a:r>
              <a:rPr lang="cs-CZ" sz="1800" i="1" smtClean="0">
                <a:solidFill>
                  <a:srgbClr val="666633"/>
                </a:solidFill>
              </a:rPr>
              <a:t> kolektivního investování (546 mld Kč) a fondů kvalifikovaných investorů (193 mld Kč) nabízených </a:t>
            </a:r>
            <a:r>
              <a:rPr lang="cs-CZ" sz="1800" i="1">
                <a:solidFill>
                  <a:srgbClr val="666633"/>
                </a:solidFill>
              </a:rPr>
              <a:t>v České </a:t>
            </a:r>
            <a:r>
              <a:rPr lang="cs-CZ" sz="1800" i="1" smtClean="0">
                <a:solidFill>
                  <a:srgbClr val="666633"/>
                </a:solidFill>
              </a:rPr>
              <a:t>republice </a:t>
            </a:r>
            <a:endParaRPr lang="cs-CZ" sz="1800" i="1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3287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656" y="416400"/>
            <a:ext cx="8382000" cy="5334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z="3200" b="0" smtClean="0">
                <a:solidFill>
                  <a:schemeClr val="bg1"/>
                </a:solidFill>
              </a:rPr>
              <a:t>Struktura </a:t>
            </a:r>
            <a:r>
              <a:rPr lang="cs-CZ" sz="3200" b="0">
                <a:solidFill>
                  <a:schemeClr val="bg1"/>
                </a:solidFill>
              </a:rPr>
              <a:t>úspor domácností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656" y="907968"/>
            <a:ext cx="8382000" cy="528000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r>
              <a:rPr lang="cs-CZ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Zvýšená poptávka po investičních produktech</a:t>
            </a:r>
            <a:endParaRPr lang="cs-CZ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6230822"/>
            <a:ext cx="3578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just"/>
            <a:r>
              <a:rPr lang="cs-CZ" sz="900" b="1">
                <a:ea typeface="Times New Roman" panose="02020603050405020304" pitchFamily="18" charset="0"/>
              </a:rPr>
              <a:t>Zdroj: Zpráva o vývoji finančního trhu v roce </a:t>
            </a:r>
            <a:r>
              <a:rPr lang="cs-CZ" sz="900" b="1" smtClean="0">
                <a:ea typeface="Times New Roman" panose="02020603050405020304" pitchFamily="18" charset="0"/>
              </a:rPr>
              <a:t>2019</a:t>
            </a:r>
            <a:endParaRPr lang="cs-CZ" sz="900" b="1">
              <a:ea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36" y="1922137"/>
            <a:ext cx="3143250" cy="2857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8"/>
          <a:stretch>
            <a:fillRect/>
          </a:stretch>
        </p:blipFill>
        <p:spPr>
          <a:xfrm>
            <a:off x="510396" y="2207887"/>
            <a:ext cx="8166520" cy="402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135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z="3200" smtClean="0">
                <a:solidFill>
                  <a:schemeClr val="bg1"/>
                </a:solidFill>
              </a:rPr>
              <a:t>Koncepce rozvoje finančního trhu</a:t>
            </a:r>
            <a:br>
              <a:rPr lang="cs-CZ" sz="3600" smtClean="0">
                <a:solidFill>
                  <a:schemeClr val="bg1"/>
                </a:solidFill>
              </a:rPr>
            </a:br>
            <a:r>
              <a:rPr lang="cs-CZ" sz="2400" smtClean="0">
                <a:solidFill>
                  <a:schemeClr val="bg1"/>
                </a:solidFill>
              </a:rPr>
              <a:t>…východiska</a:t>
            </a:r>
            <a:endParaRPr lang="cs-CZ" sz="200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smtClean="0">
                <a:solidFill>
                  <a:srgbClr val="666633"/>
                </a:solidFill>
              </a:rPr>
              <a:t>Finanční sektor hraje klíčovou roli pro správné fungování ekonomiky (</a:t>
            </a:r>
            <a:r>
              <a:rPr lang="cs-CZ" sz="2400" i="1" smtClean="0">
                <a:solidFill>
                  <a:srgbClr val="666633"/>
                </a:solidFill>
              </a:rPr>
              <a:t>případně její nastartování v době krize</a:t>
            </a:r>
            <a:r>
              <a:rPr lang="cs-CZ" sz="2400" smtClean="0">
                <a:solidFill>
                  <a:srgbClr val="666633"/>
                </a:solidFill>
              </a:rPr>
              <a:t>)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800" i="1" smtClean="0">
                <a:solidFill>
                  <a:srgbClr val="666633"/>
                </a:solidFill>
              </a:rPr>
              <a:t>Obezřetná</a:t>
            </a:r>
            <a:r>
              <a:rPr lang="cs-CZ" sz="1800" i="1">
                <a:solidFill>
                  <a:srgbClr val="666633"/>
                </a:solidFill>
              </a:rPr>
              <a:t> </a:t>
            </a:r>
            <a:r>
              <a:rPr lang="cs-CZ" sz="1800" i="1" smtClean="0">
                <a:solidFill>
                  <a:srgbClr val="666633"/>
                </a:solidFill>
              </a:rPr>
              <a:t>a efektivní regulace umožňující správné plnění jeho funkce vs reaktivní regulace a goldplating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>
                <a:solidFill>
                  <a:srgbClr val="666633"/>
                </a:solidFill>
              </a:rPr>
              <a:t>Mysli globálně, jednej lokálně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800" i="1" smtClean="0">
                <a:solidFill>
                  <a:srgbClr val="666633"/>
                </a:solidFill>
              </a:rPr>
              <a:t>Konkurenceschopnost, zajištění </a:t>
            </a:r>
            <a:r>
              <a:rPr lang="cs-CZ" sz="1800" i="1">
                <a:solidFill>
                  <a:srgbClr val="666633"/>
                </a:solidFill>
              </a:rPr>
              <a:t>financování lokální ekonomiky i potřeb financování </a:t>
            </a:r>
            <a:r>
              <a:rPr lang="cs-CZ" sz="1800" i="1" smtClean="0">
                <a:solidFill>
                  <a:srgbClr val="666633"/>
                </a:solidFill>
              </a:rPr>
              <a:t>státu, EU CMU – Capital </a:t>
            </a:r>
            <a:r>
              <a:rPr lang="cs-CZ" sz="1800" i="1">
                <a:solidFill>
                  <a:srgbClr val="666633"/>
                </a:solidFill>
              </a:rPr>
              <a:t>m</a:t>
            </a:r>
            <a:r>
              <a:rPr lang="cs-CZ" sz="1800" i="1" smtClean="0">
                <a:solidFill>
                  <a:srgbClr val="666633"/>
                </a:solidFill>
              </a:rPr>
              <a:t>arket</a:t>
            </a:r>
            <a:r>
              <a:rPr lang="cs-CZ" sz="1800" b="1" i="1" smtClean="0">
                <a:solidFill>
                  <a:srgbClr val="666633"/>
                </a:solidFill>
              </a:rPr>
              <a:t>S</a:t>
            </a:r>
            <a:r>
              <a:rPr lang="cs-CZ" sz="1800" i="1" smtClean="0">
                <a:solidFill>
                  <a:srgbClr val="666633"/>
                </a:solidFill>
              </a:rPr>
              <a:t> union</a:t>
            </a:r>
            <a:endParaRPr lang="cs-CZ" sz="1800" i="1">
              <a:solidFill>
                <a:srgbClr val="666633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smtClean="0">
                <a:solidFill>
                  <a:srgbClr val="666633"/>
                </a:solidFill>
              </a:rPr>
              <a:t>Roste poptávka domácností po individuálním zajištění na stáří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800" i="1">
                <a:solidFill>
                  <a:srgbClr val="666633"/>
                </a:solidFill>
              </a:rPr>
              <a:t>Nárůst pravidelných </a:t>
            </a:r>
            <a:r>
              <a:rPr lang="cs-CZ" sz="1800" i="1" smtClean="0">
                <a:solidFill>
                  <a:srgbClr val="666633"/>
                </a:solidFill>
              </a:rPr>
              <a:t>investic do podílových fondů + novinka účet dlouhodobých investic</a:t>
            </a:r>
            <a:endParaRPr lang="cs-CZ" sz="1800" i="1">
              <a:solidFill>
                <a:srgbClr val="6666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657782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z="3200" smtClean="0">
                <a:solidFill>
                  <a:schemeClr val="bg1"/>
                </a:solidFill>
              </a:rPr>
              <a:t>Účet dlouhodobých investic</a:t>
            </a:r>
            <a:br>
              <a:rPr lang="cs-CZ" sz="3600">
                <a:solidFill>
                  <a:schemeClr val="bg1"/>
                </a:solidFill>
              </a:rPr>
            </a:br>
            <a:r>
              <a:rPr lang="cs-CZ" sz="2400" smtClean="0">
                <a:solidFill>
                  <a:schemeClr val="bg1"/>
                </a:solidFill>
              </a:rPr>
              <a:t>Individuální zajištění na stáří pro každého</a:t>
            </a:r>
            <a:endParaRPr lang="cs-CZ" sz="240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772400" cy="4114800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2200" smtClean="0">
                <a:solidFill>
                  <a:srgbClr val="666633"/>
                </a:solidFill>
              </a:rPr>
              <a:t>Bezpečnost a lokálnost</a:t>
            </a:r>
            <a:endParaRPr lang="cs-CZ" sz="2200">
              <a:solidFill>
                <a:srgbClr val="666633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600" i="1">
                <a:solidFill>
                  <a:srgbClr val="666633"/>
                </a:solidFill>
              </a:rPr>
              <a:t>Správcem pouze regulovaný subjekt – obchodník s cennými papíry, banka, některé investiční společnosti + </a:t>
            </a:r>
            <a:r>
              <a:rPr lang="cs-CZ" sz="1600" i="1" smtClean="0">
                <a:solidFill>
                  <a:srgbClr val="666633"/>
                </a:solidFill>
              </a:rPr>
              <a:t>dohled </a:t>
            </a:r>
            <a:r>
              <a:rPr lang="cs-CZ" sz="1600" i="1">
                <a:solidFill>
                  <a:srgbClr val="666633"/>
                </a:solidFill>
              </a:rPr>
              <a:t>nad nimi Česká národní </a:t>
            </a:r>
            <a:r>
              <a:rPr lang="cs-CZ" sz="1600" i="1" smtClean="0">
                <a:solidFill>
                  <a:srgbClr val="666633"/>
                </a:solidFill>
              </a:rPr>
              <a:t>banka.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2200" smtClean="0">
                <a:solidFill>
                  <a:srgbClr val="666633"/>
                </a:solidFill>
              </a:rPr>
              <a:t>Daňová odečitatelnost a neutralita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i="1" smtClean="0">
                <a:solidFill>
                  <a:srgbClr val="666633"/>
                </a:solidFill>
              </a:rPr>
              <a:t>Daňové </a:t>
            </a:r>
            <a:r>
              <a:rPr lang="cs-CZ" sz="1600" i="1">
                <a:solidFill>
                  <a:srgbClr val="666633"/>
                </a:solidFill>
              </a:rPr>
              <a:t>osvobození p</a:t>
            </a:r>
            <a:r>
              <a:rPr lang="cs-CZ" sz="1600" i="1" smtClean="0">
                <a:solidFill>
                  <a:srgbClr val="666633"/>
                </a:solidFill>
              </a:rPr>
              <a:t>okud výplata </a:t>
            </a:r>
            <a:r>
              <a:rPr lang="cs-CZ" sz="1600" i="1">
                <a:solidFill>
                  <a:srgbClr val="666633"/>
                </a:solidFill>
              </a:rPr>
              <a:t>prostředků nejdříve po uplynutí 60 kalendářních měsíců od vzniku produktu a dosažení 60 let </a:t>
            </a:r>
            <a:r>
              <a:rPr lang="cs-CZ" sz="1600" i="1" smtClean="0">
                <a:solidFill>
                  <a:srgbClr val="666633"/>
                </a:solidFill>
              </a:rPr>
              <a:t>poplatníka, dosáhne na daňové osvobození. Stejně tak bude od daně osvobozen i případný příspěvek zaměstnavatele. Neutralita - narovnání </a:t>
            </a:r>
            <a:r>
              <a:rPr lang="cs-CZ" sz="1600" i="1">
                <a:solidFill>
                  <a:srgbClr val="666633"/>
                </a:solidFill>
              </a:rPr>
              <a:t>podmínek s </a:t>
            </a:r>
            <a:r>
              <a:rPr lang="cs-CZ" sz="1600" i="1" smtClean="0">
                <a:solidFill>
                  <a:srgbClr val="666633"/>
                </a:solidFill>
              </a:rPr>
              <a:t>IŽP a penzijními fondy.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2200">
                <a:solidFill>
                  <a:srgbClr val="666633"/>
                </a:solidFill>
              </a:rPr>
              <a:t>Různorodost a variabilita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i="1" smtClean="0">
                <a:solidFill>
                  <a:srgbClr val="666633"/>
                </a:solidFill>
              </a:rPr>
              <a:t>Bankovní </a:t>
            </a:r>
            <a:r>
              <a:rPr lang="cs-CZ" sz="1600" i="1">
                <a:solidFill>
                  <a:srgbClr val="666633"/>
                </a:solidFill>
              </a:rPr>
              <a:t>depozita, fondy, </a:t>
            </a:r>
            <a:r>
              <a:rPr lang="cs-CZ" sz="1600" i="1" smtClean="0">
                <a:solidFill>
                  <a:srgbClr val="666633"/>
                </a:solidFill>
              </a:rPr>
              <a:t>dluhopisy i </a:t>
            </a:r>
            <a:r>
              <a:rPr lang="cs-CZ" sz="1600" i="1">
                <a:solidFill>
                  <a:srgbClr val="666633"/>
                </a:solidFill>
              </a:rPr>
              <a:t>akcie. Pravidlo 60+60 investor neporuší, když majetek v rámci svého účtu dlouhodobých investic „transformují“ – tedy třeba prodají akcie a koupí si za ně dluhopisy, </a:t>
            </a:r>
            <a:r>
              <a:rPr lang="cs-CZ" sz="1600" i="1" smtClean="0">
                <a:solidFill>
                  <a:srgbClr val="666633"/>
                </a:solidFill>
              </a:rPr>
              <a:t>nebo výnos uloží </a:t>
            </a:r>
            <a:r>
              <a:rPr lang="cs-CZ" sz="1600" i="1">
                <a:solidFill>
                  <a:srgbClr val="666633"/>
                </a:solidFill>
              </a:rPr>
              <a:t>na bankovním účtu.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2200" smtClean="0">
                <a:solidFill>
                  <a:srgbClr val="666633"/>
                </a:solidFill>
              </a:rPr>
              <a:t>Dlouhodobost </a:t>
            </a:r>
            <a:r>
              <a:rPr lang="cs-CZ" sz="2200">
                <a:solidFill>
                  <a:srgbClr val="666633"/>
                </a:solidFill>
              </a:rPr>
              <a:t>a flexibilita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i="1" smtClean="0">
                <a:solidFill>
                  <a:srgbClr val="666633"/>
                </a:solidFill>
              </a:rPr>
              <a:t>Možnost kdykoliv ukončit / při porušení </a:t>
            </a:r>
            <a:r>
              <a:rPr lang="cs-CZ" sz="1600" i="1">
                <a:solidFill>
                  <a:srgbClr val="666633"/>
                </a:solidFill>
              </a:rPr>
              <a:t>pravidla </a:t>
            </a:r>
            <a:r>
              <a:rPr lang="cs-CZ" sz="1600" i="1" smtClean="0">
                <a:solidFill>
                  <a:srgbClr val="666633"/>
                </a:solidFill>
              </a:rPr>
              <a:t>60+60 zdaněno jako </a:t>
            </a:r>
            <a:r>
              <a:rPr lang="cs-CZ" sz="1600" i="1">
                <a:solidFill>
                  <a:srgbClr val="666633"/>
                </a:solidFill>
              </a:rPr>
              <a:t>příjem.</a:t>
            </a:r>
          </a:p>
          <a:p>
            <a:pPr marL="0" indent="0">
              <a:lnSpc>
                <a:spcPct val="90000"/>
              </a:lnSpc>
              <a:buNone/>
            </a:pPr>
            <a:endParaRPr lang="cs-CZ" sz="1600" i="1">
              <a:solidFill>
                <a:srgbClr val="6666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5965032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852719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 eaLnBrk="1" hangingPunct="1"/>
            <a:r>
              <a:rPr lang="cs-CZ" sz="360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0345" y="1916831"/>
            <a:ext cx="7772400" cy="4608513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8000">
                <a:solidFill>
                  <a:srgbClr val="666633"/>
                </a:solidFill>
              </a:rPr>
              <a:t>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mtClean="0">
                <a:solidFill>
                  <a:srgbClr val="666633"/>
                </a:solidFill>
              </a:rPr>
              <a:t>Děkuji </a:t>
            </a:r>
            <a:r>
              <a:rPr lang="cs-CZ">
                <a:solidFill>
                  <a:srgbClr val="666633"/>
                </a:solidFill>
              </a:rPr>
              <a:t>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>
                <a:solidFill>
                  <a:srgbClr val="666633"/>
                </a:solidFill>
              </a:rPr>
              <a:t>Asociace pro kapitálový trh České republiky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>
                <a:solidFill>
                  <a:srgbClr val="666633"/>
                </a:solidFill>
              </a:rPr>
              <a:t>Štěpánská 16/612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>
                <a:solidFill>
                  <a:srgbClr val="666633"/>
                </a:solidFill>
              </a:rPr>
              <a:t>110 00 Praha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>
                <a:solidFill>
                  <a:srgbClr val="666633"/>
                </a:solidFill>
              </a:rPr>
              <a:t>Tel.: +420 224 919 114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>
                <a:solidFill>
                  <a:srgbClr val="666633"/>
                </a:solidFill>
              </a:rPr>
              <a:t>Fax: +420 224 919 115</a:t>
            </a:r>
          </a:p>
          <a:p>
            <a:pPr marL="0" indent="0">
              <a:buNone/>
            </a:pPr>
            <a:r>
              <a:rPr lang="cs-CZ" sz="1800" b="1">
                <a:solidFill>
                  <a:srgbClr val="666633"/>
                </a:solidFill>
              </a:rPr>
              <a:t>Sledujte nás na: </a:t>
            </a:r>
          </a:p>
          <a:p>
            <a:pPr marL="0" indent="0">
              <a:buNone/>
            </a:pPr>
            <a:r>
              <a:rPr lang="cs-CZ" sz="1800">
                <a:solidFill>
                  <a:srgbClr val="666633"/>
                </a:solidFill>
              </a:rPr>
              <a:t>Blog AKAT na </a:t>
            </a:r>
            <a:r>
              <a:rPr lang="cs-CZ" sz="1800" b="1" u="sng">
                <a:solidFill>
                  <a:srgbClr val="C00000"/>
                </a:solidFill>
              </a:rPr>
              <a:t>www.akatcr.cz</a:t>
            </a:r>
            <a:r>
              <a:rPr lang="cs-CZ" sz="1800" b="1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800">
                <a:solidFill>
                  <a:srgbClr val="666633"/>
                </a:solidFill>
              </a:rPr>
              <a:t>Twitter AKAT: @AKATCR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543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2020-08-26T16:56:21.139</cp:lastPrinted>
  <dcterms:created xsi:type="dcterms:W3CDTF">2020-08-26T16:56:21Z</dcterms:created>
  <dcterms:modified xsi:type="dcterms:W3CDTF">2020-08-26T16:56:21Z</dcterms:modified>
</cp:coreProperties>
</file>