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8" r:id="rId5"/>
    <p:sldId id="259" r:id="rId6"/>
    <p:sldId id="280" r:id="rId7"/>
    <p:sldId id="287" r:id="rId8"/>
    <p:sldId id="298" r:id="rId9"/>
    <p:sldId id="299" r:id="rId10"/>
  </p:sldIdLst>
  <p:sldSz cx="12192000" cy="6858000"/>
  <p:notesSz cx="6858000" cy="9144000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B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5"/>
    <p:restoredTop sz="94377"/>
  </p:normalViewPr>
  <p:slideViewPr>
    <p:cSldViewPr snapToGrid="0" snapToObjects="1">
      <p:cViewPr varScale="1">
        <p:scale>
          <a:sx n="110" d="100"/>
          <a:sy n="110" d="100"/>
        </p:scale>
        <p:origin x="-36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9186085-ADFB-084F-A5BB-F2802A96EB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2E88251-A0C1-B249-BF78-4C89DFDC79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16FD2098-4F4B-0D4F-97A5-47DC92C40705}" type="datetimeFigureOut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4A02920A-F6B7-8444-9013-F004CD4436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D039348-CE80-9A4F-8F94-FFA609A10C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EFE0E550-290F-8340-ABD8-E55681BDF0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4311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39025B40-1191-3041-9830-8CC809209728}" type="datetimeFigureOut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2E68EF1B-4FBF-F940-87D0-7DCB87EFD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105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defPPr>
              <a:defRPr kern="1200" smtId="4294967295"/>
            </a:defPPr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49FAA12-95A9-384D-BB94-249FE3F3FC90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40619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B8D9CF2-AAB6-8A4E-BC01-52C2AF14D5FF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5218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786225B7-8B22-1B42-859B-07060671A68D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51000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DFC78F9-0007-2249-AA5B-6B4EA18E4551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2480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defPPr>
              <a:defRPr kern="1200" smtId="4294967295"/>
            </a:defPPr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2094E11-0A96-C943-AC5E-6FDAB2651D04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5077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332A26F0-70D0-4344-926F-04B87C243AA3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2713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37A1991A-6292-5249-B424-AB4C47A061EC}" type="datetime1">
              <a:rPr lang="cs-CZ" smtClean="0"/>
              <a:t>25.8.2020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0342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5E18E4FB-8D5B-4647-9B9D-5FCBB7FB69B0}" type="datetime1">
              <a:rPr lang="cs-CZ" smtClean="0"/>
              <a:t>25.8.2020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9588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DB41206-B958-6343-BE42-2767E42B14F5}" type="datetime1">
              <a:rPr lang="cs-CZ" smtClean="0"/>
              <a:t>25.8.2020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0495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>
              <a:defRPr kern="1200" smtId="4294967295"/>
            </a:defPPr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5B7D9A9-02B2-754F-8220-C515FA43F97E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97156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>
              <a:defRPr kern="1200" smtId="4294967295"/>
            </a:defPPr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2ADE581B-9E02-F445-BEE7-5EAC9B054FAA}" type="datetime1">
              <a:rPr lang="cs-CZ" smtClean="0"/>
              <a:t>25.8.2020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61083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A381B-FBA2-A341-87AB-D1898C819E1B}" type="datetime1">
              <a:rPr lang="cs-CZ" smtClean="0"/>
              <a:t>25.8.2020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Corporate Governance ScoreCard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AE0E9-33EA-B046-AF02-96271D707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05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sldNum="0" hdr="0" dt="0"/>
  <p:txStyles>
    <p:titleStyle>
      <a:defPPr>
        <a:defRPr kern="1200" smtId="4294967295"/>
      </a:defPPr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hyperlink" Target="mailto:info@ciod.cz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87" y="311330"/>
            <a:ext cx="3619421" cy="127982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141962" y="6379419"/>
            <a:ext cx="390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>
                <a:solidFill>
                  <a:schemeClr val="bg1"/>
                </a:solidFill>
                <a:latin typeface="Frutiger CE 55 Roman" charset="0"/>
                <a:ea typeface="Frutiger CE 55 Roman" charset="0"/>
                <a:cs typeface="Frutiger CE 55 Roman" charset="0"/>
              </a:rPr>
              <a:t>26. srpna 2020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59853" y="2437831"/>
            <a:ext cx="9672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Workshop Ministerstva financí ČR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07174" y="3499835"/>
            <a:ext cx="837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3600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Corporate Governance ScoreCard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C6ED8A1F-2A90-8647-A24C-A8735E0ABD3D}"/>
              </a:ext>
            </a:extLst>
          </p:cNvPr>
          <p:cNvSpPr txBox="1"/>
          <p:nvPr/>
        </p:nvSpPr>
        <p:spPr>
          <a:xfrm>
            <a:off x="7880795" y="4763843"/>
            <a:ext cx="2713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>
                <a:solidFill>
                  <a:schemeClr val="tx1">
                    <a:lumMod val="65000"/>
                    <a:lumOff val="35000"/>
                  </a:schemeClr>
                </a:solidFill>
              </a:rPr>
              <a:t>Monika Zahálková</a:t>
            </a:r>
          </a:p>
          <a:p>
            <a:r>
              <a:rPr lang="cs-CZ">
                <a:solidFill>
                  <a:schemeClr val="tx1">
                    <a:lumMod val="65000"/>
                    <a:lumOff val="35000"/>
                  </a:schemeClr>
                </a:solidFill>
              </a:rPr>
              <a:t>výkonná ředitelka </a:t>
            </a:r>
          </a:p>
          <a:p>
            <a:r>
              <a:rPr lang="cs-CZ">
                <a:solidFill>
                  <a:schemeClr val="tx1">
                    <a:lumMod val="65000"/>
                    <a:lumOff val="35000"/>
                  </a:schemeClr>
                </a:solidFill>
              </a:rPr>
              <a:t>Czech Institute of Directors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</p:spTree>
    <p:extLst>
      <p:ext uri="{BB962C8B-B14F-4D97-AF65-F5344CB8AC3E}">
        <p14:creationId xmlns:p14="http://schemas.microsoft.com/office/powerpoint/2010/main" val="61080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02712" y="1805291"/>
            <a:ext cx="83776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fontAlgn="base"/>
            <a:r>
              <a:rPr lang="cs-CZ" sz="2000"/>
              <a:t>Czech Institute of Directors - Institut členů správních orgánů</a:t>
            </a:r>
          </a:p>
          <a:p>
            <a:pPr fontAlgn="base"/>
            <a:r>
              <a:rPr lang="cs-CZ" sz="2000" b="1"/>
              <a:t>- nezávislá neziskovou organizací</a:t>
            </a:r>
            <a:r>
              <a:rPr lang="cs-CZ" sz="2000"/>
              <a:t> s více než </a:t>
            </a:r>
            <a:r>
              <a:rPr lang="cs-CZ" sz="2000" b="1"/>
              <a:t>20letou historií</a:t>
            </a:r>
            <a:r>
              <a:rPr lang="cs-CZ" sz="2000"/>
              <a:t>. </a:t>
            </a:r>
          </a:p>
          <a:p>
            <a:pPr algn="just" fontAlgn="base"/>
            <a:endParaRPr lang="cs-CZ" sz="2000"/>
          </a:p>
          <a:p>
            <a:pPr algn="just" fontAlgn="base"/>
            <a:r>
              <a:rPr lang="cs-CZ" sz="2000"/>
              <a:t>Prosazuje </a:t>
            </a:r>
            <a:r>
              <a:rPr lang="cs-CZ" sz="2000" b="1"/>
              <a:t>moderní světové standardy do správy a řízení společností</a:t>
            </a:r>
            <a:r>
              <a:rPr lang="cs-CZ" sz="2000"/>
              <a:t> v České republice (tzv. „Best Practice“) formou vzdělávacích programů, tvorbou odborných metodik a kodexů. Díky </a:t>
            </a:r>
            <a:r>
              <a:rPr lang="cs-CZ" sz="2000" b="1"/>
              <a:t>intenzivní spolupráci</a:t>
            </a:r>
            <a:r>
              <a:rPr lang="cs-CZ" sz="2000"/>
              <a:t> s úspěšnými manažery, konzultanty a institucemi má přehled o </a:t>
            </a:r>
            <a:r>
              <a:rPr lang="cs-CZ" sz="2000" b="1"/>
              <a:t>trendech, legislativních novinkách a praktických dopadech</a:t>
            </a:r>
            <a:r>
              <a:rPr lang="cs-CZ" sz="2000"/>
              <a:t> různých modelů správy a řízení společností. </a:t>
            </a:r>
          </a:p>
          <a:p>
            <a:pPr algn="just" fontAlgn="base"/>
            <a:endParaRPr lang="cs-CZ" sz="2000"/>
          </a:p>
          <a:p>
            <a:pPr algn="just" fontAlgn="base"/>
            <a:r>
              <a:rPr lang="cs-CZ" sz="2000" b="1"/>
              <a:t>Partner státních entit </a:t>
            </a:r>
            <a:r>
              <a:rPr lang="cs-CZ" sz="2000"/>
              <a:t>v problematice corporate governance.</a:t>
            </a:r>
          </a:p>
          <a:p>
            <a:pPr algn="just" fontAlgn="base"/>
            <a:endParaRPr lang="cs-CZ" sz="2000"/>
          </a:p>
          <a:p>
            <a:pPr algn="just" fontAlgn="base"/>
            <a:r>
              <a:rPr lang="cs-CZ" sz="2000"/>
              <a:t>Czech Institute of Directors je autorem </a:t>
            </a:r>
            <a:r>
              <a:rPr lang="cs-CZ" sz="2000" b="1"/>
              <a:t>Kodexu správy a řízení v ČR </a:t>
            </a:r>
            <a:r>
              <a:rPr lang="cs-CZ" sz="2000"/>
              <a:t>(2018)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F1B6EEE7-A7CB-0D45-99F2-1CAE1CE1D01C}"/>
              </a:ext>
            </a:extLst>
          </p:cNvPr>
          <p:cNvSpPr txBox="1"/>
          <p:nvPr/>
        </p:nvSpPr>
        <p:spPr>
          <a:xfrm>
            <a:off x="1672046" y="577768"/>
            <a:ext cx="8847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Czech Institute of Directors</a:t>
            </a:r>
          </a:p>
        </p:txBody>
      </p:sp>
    </p:spTree>
    <p:extLst>
      <p:ext uri="{BB962C8B-B14F-4D97-AF65-F5344CB8AC3E}">
        <p14:creationId xmlns:p14="http://schemas.microsoft.com/office/powerpoint/2010/main" val="333515916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436914" y="1902669"/>
            <a:ext cx="837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 sz="28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Corporate</a:t>
            </a:r>
            <a:r>
              <a:rPr lang="cs-CZ" sz="36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 </a:t>
            </a:r>
            <a:r>
              <a:rPr lang="cs-CZ" sz="28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governance</a:t>
            </a:r>
            <a:r>
              <a:rPr lang="cs-CZ" sz="36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 </a:t>
            </a:r>
            <a:r>
              <a:rPr lang="cs-CZ" sz="28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a</a:t>
            </a:r>
            <a:r>
              <a:rPr lang="cs-CZ" sz="36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 </a:t>
            </a:r>
            <a:r>
              <a:rPr lang="cs-CZ" sz="28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Česká republika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07177" y="2704417"/>
            <a:ext cx="837764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>
              <a:lnSpc>
                <a:spcPct val="150000"/>
              </a:lnSpc>
            </a:pPr>
            <a:r>
              <a:rPr lang="cs-CZ" sz="2000"/>
              <a:t>2016 Principy správy a řízení společností OECD</a:t>
            </a:r>
          </a:p>
          <a:p>
            <a:pPr>
              <a:lnSpc>
                <a:spcPct val="150000"/>
              </a:lnSpc>
            </a:pPr>
            <a:r>
              <a:rPr lang="cs-CZ" sz="2000"/>
              <a:t>2017 Metodické pokyny pro státem vlastněné společnosti OECD</a:t>
            </a:r>
          </a:p>
          <a:p>
            <a:pPr>
              <a:lnSpc>
                <a:spcPct val="150000"/>
              </a:lnSpc>
            </a:pPr>
            <a:r>
              <a:rPr lang="cs-CZ" sz="2000" b="1"/>
              <a:t>2018 Kodex správy a řízení společností ČR 2018 </a:t>
            </a:r>
          </a:p>
          <a:p>
            <a:pPr>
              <a:lnSpc>
                <a:spcPct val="150000"/>
              </a:lnSpc>
            </a:pPr>
            <a:r>
              <a:rPr lang="cs-CZ" sz="2000"/>
              <a:t>2020 Metodika správy a řízení společností ČR 2020 </a:t>
            </a:r>
            <a:r>
              <a:rPr lang="cs-CZ" sz="1600"/>
              <a:t>(vydání říjen 2020)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2FD43C15-6EFE-D345-8468-DC7422242D12}"/>
              </a:ext>
            </a:extLst>
          </p:cNvPr>
          <p:cNvSpPr txBox="1"/>
          <p:nvPr/>
        </p:nvSpPr>
        <p:spPr>
          <a:xfrm>
            <a:off x="1672046" y="577768"/>
            <a:ext cx="8847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Czech Institute of Directors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</p:spTree>
    <p:extLst>
      <p:ext uri="{BB962C8B-B14F-4D97-AF65-F5344CB8AC3E}">
        <p14:creationId xmlns:p14="http://schemas.microsoft.com/office/powerpoint/2010/main" val="363932099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244530" y="577768"/>
            <a:ext cx="9702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Corporate Governance ScoreCard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72045" y="1902562"/>
            <a:ext cx="83776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just"/>
            <a:r>
              <a:rPr lang="cs-CZ" sz="2000" b="1"/>
              <a:t>Corporate Governance ScoreCard </a:t>
            </a:r>
            <a:r>
              <a:rPr lang="cs-CZ" sz="2000"/>
              <a:t>je hodnocení dodržování principů správy a řízení společností. </a:t>
            </a:r>
          </a:p>
          <a:p>
            <a:pPr algn="just"/>
            <a:endParaRPr lang="cs-CZ" sz="2000"/>
          </a:p>
          <a:p>
            <a:pPr algn="just"/>
            <a:r>
              <a:rPr lang="cs-CZ" sz="2000"/>
              <a:t>Vznik hodnocení iniciovalo Ministerstvo financí ČR na základě vládou schválené </a:t>
            </a:r>
            <a:r>
              <a:rPr lang="cs-CZ" sz="2000" b="1"/>
              <a:t>Koncepce podnikání na kapitálovém trhu v ČR. </a:t>
            </a:r>
            <a:endParaRPr lang="cs-CZ" sz="2000"/>
          </a:p>
          <a:p>
            <a:pPr algn="just"/>
            <a:endParaRPr lang="cs-CZ" sz="2000"/>
          </a:p>
          <a:p>
            <a:pPr algn="just"/>
            <a:r>
              <a:rPr lang="cs-CZ" sz="2000"/>
              <a:t>Czech Institute of Directors je </a:t>
            </a:r>
            <a:r>
              <a:rPr lang="cs-CZ" sz="2000" b="1"/>
              <a:t>jediným subjektem </a:t>
            </a:r>
            <a:r>
              <a:rPr lang="cs-CZ" sz="2000"/>
              <a:t>v České republice, který má oprávnění tato hodnocení vytvářet.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</p:spTree>
    <p:extLst>
      <p:ext uri="{BB962C8B-B14F-4D97-AF65-F5344CB8AC3E}">
        <p14:creationId xmlns:p14="http://schemas.microsoft.com/office/powerpoint/2010/main" val="304113474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907177" y="2169819"/>
            <a:ext cx="83776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/>
              <a:t>Posílení důvěry a vztahu společnosti (výkonného managementu) k jejím akcionářům.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/>
              <a:t>Pozitivní signál pro investory.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/>
              <a:t>Ucelený přehled informací o kvalitě praktikovaných principů corporate governance ve společnosti – ochrana výkonný i kontrolních orgánů.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/>
              <a:t>Vytvoření pozitivního signálu uvnitř firmy.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/>
              <a:t>Pozitivní signál ve vztahu k celospolečensky odpovědnému chování managementu. </a:t>
            </a:r>
          </a:p>
          <a:p>
            <a:pPr algn="just"/>
            <a:endParaRPr lang="cs-CZ" sz="2000"/>
          </a:p>
          <a:p>
            <a:pPr algn="just"/>
            <a:r>
              <a:rPr lang="cs-CZ" sz="2000"/>
              <a:t>Obsah tvoří 11 kapitol v celkovém počtu 123 otázek.  </a:t>
            </a:r>
          </a:p>
          <a:p>
            <a:pPr algn="just"/>
            <a:endParaRPr lang="cs-CZ" sz="200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47FA8EC2-3713-7744-A671-44C88E142764}"/>
              </a:ext>
            </a:extLst>
          </p:cNvPr>
          <p:cNvSpPr txBox="1"/>
          <p:nvPr/>
        </p:nvSpPr>
        <p:spPr>
          <a:xfrm>
            <a:off x="1340722" y="1485787"/>
            <a:ext cx="9510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2800" b="1">
                <a:solidFill>
                  <a:schemeClr val="tx1">
                    <a:lumMod val="65000"/>
                    <a:lumOff val="35000"/>
                  </a:schemeClr>
                </a:solidFill>
                <a:latin typeface="Minion Pro" charset="0"/>
                <a:ea typeface="Minion Pro" charset="0"/>
                <a:cs typeface="Minion Pro" charset="0"/>
              </a:rPr>
              <a:t>Motivace ke zhodnocení úrovně corporate governance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44530" y="577768"/>
            <a:ext cx="9702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Corporate Governance ScoreCard</a:t>
            </a:r>
          </a:p>
        </p:txBody>
      </p:sp>
    </p:spTree>
    <p:extLst>
      <p:ext uri="{BB962C8B-B14F-4D97-AF65-F5344CB8AC3E}">
        <p14:creationId xmlns:p14="http://schemas.microsoft.com/office/powerpoint/2010/main" val="378545138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907177" y="1865041"/>
            <a:ext cx="850748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just"/>
            <a:r>
              <a:rPr lang="cs-CZ"/>
              <a:t>Připojením k tomuto manifestu se přihlašujeme k tomu, že jako vedení firmy, chceme:</a:t>
            </a:r>
          </a:p>
          <a:p>
            <a:pPr algn="just"/>
            <a:r>
              <a:rPr lang="cs-CZ"/>
              <a:t> </a:t>
            </a:r>
          </a:p>
          <a:p>
            <a:pPr marL="400050" lvl="0" indent="-400050" algn="just">
              <a:buFont typeface="+mj-lt"/>
              <a:buAutoNum type="romanUcPeriod"/>
            </a:pPr>
            <a:r>
              <a:rPr lang="cs-CZ"/>
              <a:t>Efektivně řídit firmu při dodržování doporučených a ověřených pravidel podle Kodexu správy a řízení společností ČR 2018.</a:t>
            </a:r>
          </a:p>
          <a:p>
            <a:pPr marL="400050" indent="-400050" algn="just">
              <a:buFont typeface="+mj-lt"/>
              <a:buAutoNum type="romanUcPeriod"/>
            </a:pPr>
            <a:endParaRPr lang="cs-CZ"/>
          </a:p>
          <a:p>
            <a:pPr marL="400050" lvl="0" indent="-400050" algn="just">
              <a:buFont typeface="+mj-lt"/>
              <a:buAutoNum type="romanUcPeriod"/>
            </a:pPr>
            <a:r>
              <a:rPr lang="cs-CZ"/>
              <a:t>Být přátelští pro vlastníky i manažery, kteří vědí, že pokud je firma dobře spravována podle zásad uvedených v Kodexu správy a řízení společností ČR 2018, jsou kryti proti rizikům, a to nejen odpovědnostním.</a:t>
            </a:r>
          </a:p>
          <a:p>
            <a:pPr marL="400050" indent="-400050" algn="just">
              <a:buFont typeface="+mj-lt"/>
              <a:buAutoNum type="romanUcPeriod"/>
            </a:pPr>
            <a:endParaRPr lang="cs-CZ"/>
          </a:p>
          <a:p>
            <a:pPr marL="400050" lvl="0" indent="-400050" algn="just">
              <a:buFont typeface="+mj-lt"/>
              <a:buAutoNum type="romanUcPeriod"/>
            </a:pPr>
            <a:r>
              <a:rPr lang="cs-CZ"/>
              <a:t>Být kredibilní firmou pro investory, banky a všechny obchodní partnery</a:t>
            </a:r>
          </a:p>
          <a:p>
            <a:pPr marL="400050" indent="-400050" algn="just">
              <a:buFont typeface="+mj-lt"/>
              <a:buAutoNum type="romanUcPeriod"/>
            </a:pPr>
            <a:endParaRPr lang="cs-CZ"/>
          </a:p>
          <a:p>
            <a:pPr marL="400050" lvl="0" indent="-400050" algn="just">
              <a:buFont typeface="+mj-lt"/>
              <a:buAutoNum type="romanUcPeriod"/>
            </a:pPr>
            <a:r>
              <a:rPr lang="cs-CZ"/>
              <a:t>Ukázat, že transparentnost ve správě a řízení společnosti minimalizuje reputační rizika a fair podnikání dodává větší prestiž a přináší vyšší business efekt </a:t>
            </a:r>
          </a:p>
          <a:p>
            <a:pPr algn="just"/>
            <a:r>
              <a:rPr lang="cs-CZ" sz="1700"/>
              <a:t> </a:t>
            </a:r>
          </a:p>
          <a:p>
            <a:pPr algn="just"/>
            <a:r>
              <a:rPr lang="cs-CZ" sz="1700" b="1"/>
              <a:t>Odpovědné firmy už to vědí. Dodržujeme Kodex správy a řízení ČR 2018.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37F6CB8F-14F1-F640-AA35-F3805996C968}"/>
              </a:ext>
            </a:extLst>
          </p:cNvPr>
          <p:cNvSpPr txBox="1"/>
          <p:nvPr/>
        </p:nvSpPr>
        <p:spPr>
          <a:xfrm>
            <a:off x="1907177" y="1346676"/>
            <a:ext cx="8377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Odpovědné správy a řízení společnosti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44530" y="577768"/>
            <a:ext cx="9702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4800" smtClean="0">
                <a:solidFill>
                  <a:srgbClr val="03B2AA"/>
                </a:solidFill>
                <a:latin typeface="Minion Pro" charset="0"/>
                <a:ea typeface="Minion Pro" charset="0"/>
                <a:cs typeface="Minion Pro" charset="0"/>
              </a:rPr>
              <a:t>Manifesto</a:t>
            </a:r>
            <a:endParaRPr lang="cs-CZ" sz="4800">
              <a:solidFill>
                <a:srgbClr val="03B2AA"/>
              </a:solidFill>
              <a:latin typeface="Minion Pro" charset="0"/>
              <a:ea typeface="Minion Pro" charset="0"/>
              <a:cs typeface="Minion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73431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6" y="6352439"/>
            <a:ext cx="2442391" cy="423291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907177" y="3239334"/>
            <a:ext cx="83776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2800">
                <a:latin typeface="Frutiger CE 55 Roman" charset="0"/>
                <a:ea typeface="Frutiger CE 55 Roman" charset="0"/>
                <a:cs typeface="Frutiger CE 55 Roman" charset="0"/>
              </a:rPr>
              <a:t>Czech Institute of Directors</a:t>
            </a:r>
          </a:p>
          <a:p>
            <a:pPr algn="r"/>
            <a:r>
              <a:rPr lang="cs-CZ" sz="2000">
                <a:latin typeface="Frutiger CE 55 Roman" charset="0"/>
                <a:ea typeface="Frutiger CE 55 Roman" charset="0"/>
                <a:cs typeface="Frutiger CE 55 Roman" charset="0"/>
              </a:rPr>
              <a:t>Ing. Monika Zahálková</a:t>
            </a:r>
          </a:p>
          <a:p>
            <a:pPr algn="r"/>
            <a:r>
              <a:rPr lang="cs-CZ" sz="2000">
                <a:latin typeface="Frutiger CE 55 Roman" charset="0"/>
                <a:ea typeface="Frutiger CE 55 Roman" charset="0"/>
                <a:cs typeface="Frutiger CE 55 Roman" charset="0"/>
              </a:rPr>
              <a:t>výkonná ředitelka </a:t>
            </a:r>
          </a:p>
          <a:p>
            <a:pPr algn="r"/>
            <a:endParaRPr lang="cs-CZ" sz="2000">
              <a:latin typeface="Frutiger CE 55 Roman" charset="0"/>
              <a:ea typeface="Frutiger CE 55 Roman" charset="0"/>
              <a:cs typeface="Frutiger CE 55 Roman" charset="0"/>
            </a:endParaRPr>
          </a:p>
          <a:p>
            <a:pPr algn="r"/>
            <a:r>
              <a:rPr lang="cs-CZ" sz="2000">
                <a:latin typeface="Frutiger CE 55 Roman" charset="0"/>
                <a:ea typeface="Frutiger CE 55 Roman" charset="0"/>
                <a:cs typeface="Frutiger CE 55 Roman" charset="0"/>
              </a:rPr>
              <a:t>Na Ořechovce 734/67</a:t>
            </a:r>
          </a:p>
          <a:p>
            <a:pPr algn="r"/>
            <a:r>
              <a:rPr lang="cs-CZ" sz="2000">
                <a:latin typeface="Frutiger CE 55 Roman" charset="0"/>
                <a:ea typeface="Frutiger CE 55 Roman" charset="0"/>
                <a:cs typeface="Frutiger CE 55 Roman" charset="0"/>
              </a:rPr>
              <a:t>162 00 Praha 6</a:t>
            </a:r>
          </a:p>
          <a:p>
            <a:pPr algn="r"/>
            <a:r>
              <a:rPr lang="cs-CZ" sz="200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info@ciod.cz</a:t>
            </a:r>
            <a:endParaRPr lang="cs-CZ" sz="2000"/>
          </a:p>
          <a:p>
            <a:pPr algn="r"/>
            <a:r>
              <a:rPr lang="cs-CZ" sz="2000"/>
              <a:t>www.ciod.cz</a:t>
            </a:r>
          </a:p>
          <a:p>
            <a:endParaRPr lang="cs-CZ" sz="2800">
              <a:latin typeface="Frutiger CE 55 Roman" charset="0"/>
              <a:ea typeface="Frutiger CE 55 Roman" charset="0"/>
              <a:cs typeface="Frutiger CE 55 Roman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DAEB137A-FF8E-824E-908D-BBF89C374CA8}"/>
              </a:ext>
            </a:extLst>
          </p:cNvPr>
          <p:cNvSpPr txBox="1"/>
          <p:nvPr/>
        </p:nvSpPr>
        <p:spPr>
          <a:xfrm>
            <a:off x="1907177" y="1343170"/>
            <a:ext cx="8377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 sz="3600" b="1">
                <a:solidFill>
                  <a:srgbClr val="03B2AA"/>
                </a:solidFill>
              </a:rPr>
              <a:t>Publikace CIoD </a:t>
            </a:r>
            <a:r>
              <a:rPr lang="cs-CZ" sz="3600"/>
              <a:t>jsou volně ke stažení na </a:t>
            </a:r>
            <a:r>
              <a:rPr lang="cs-CZ" sz="2400"/>
              <a:t>http://www.cginstitut.cz/cs/dokumenty/</a:t>
            </a:r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8857081" y="6425584"/>
            <a:ext cx="305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r"/>
            <a:r>
              <a:rPr lang="cs-CZ" sz="1200" b="1">
                <a:solidFill>
                  <a:schemeClr val="bg1"/>
                </a:solidFill>
                <a:latin typeface="Frutiger CE 45 Light" charset="0"/>
                <a:ea typeface="Frutiger CE 45 Light" charset="0"/>
                <a:cs typeface="Frutiger CE 45 Light" charset="0"/>
              </a:rPr>
              <a:t>Corporate Governance ScoreCard</a:t>
            </a:r>
          </a:p>
        </p:txBody>
      </p:sp>
    </p:spTree>
    <p:extLst>
      <p:ext uri="{BB962C8B-B14F-4D97-AF65-F5344CB8AC3E}">
        <p14:creationId xmlns:p14="http://schemas.microsoft.com/office/powerpoint/2010/main" val="405529416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543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2020-08-26T17:07:29.261</cp:lastPrinted>
  <dcterms:created xsi:type="dcterms:W3CDTF">2020-08-26T17:07:29Z</dcterms:created>
  <dcterms:modified xsi:type="dcterms:W3CDTF">2020-08-26T17:07:29Z</dcterms:modified>
</cp:coreProperties>
</file>