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gif" ContentType="image/gif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5.8.0.0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4"/>
  </p:sldMasterIdLst>
  <p:notesMasterIdLst>
    <p:notesMasterId r:id="rId5"/>
  </p:notesMasterIdLst>
  <p:sldIdLst>
    <p:sldId id="256" r:id="rId6"/>
    <p:sldId id="379" r:id="rId7"/>
    <p:sldId id="378" r:id="rId8"/>
    <p:sldId id="380" r:id="rId9"/>
    <p:sldId id="381" r:id="rId10"/>
  </p:sldIdLst>
  <p:sldSz cx="12192000" cy="6858000"/>
  <p:notesSz cx="6797675" cy="9926638"/>
  <p:custDataLst>
    <p:tags r:id="rId11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2775"/>
    <a:srgbClr val="D10019"/>
    <a:srgbClr val="4F007D"/>
    <a:srgbClr val="DE646D"/>
    <a:srgbClr val="FF5D70"/>
    <a:srgbClr val="985DAF"/>
    <a:srgbClr val="7E00C4"/>
    <a:srgbClr val="EAEAEA"/>
    <a:srgbClr val="1BA869"/>
    <a:srgbClr val="F6A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2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48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slide" Target="slides/slide5.xml" /><Relationship Id="rId11" Type="http://schemas.openxmlformats.org/officeDocument/2006/relationships/tags" Target="tags/tag1.xml" /><Relationship Id="rId12" Type="http://schemas.openxmlformats.org/officeDocument/2006/relationships/presProps" Target="presProps.xml" /><Relationship Id="rId13" Type="http://schemas.openxmlformats.org/officeDocument/2006/relationships/viewProps" Target="viewProps.xml" /><Relationship Id="rId14" Type="http://schemas.openxmlformats.org/officeDocument/2006/relationships/theme" Target="theme/theme1.xml" /><Relationship Id="rId15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3" Type="http://schemas.openxmlformats.org/officeDocument/2006/relationships/customXml" Target="../customXml/item3.xml" /><Relationship Id="rId4" Type="http://schemas.openxmlformats.org/officeDocument/2006/relationships/slideMaster" Target="slideMasters/slideMaster1.xml" /><Relationship Id="rId5" Type="http://schemas.openxmlformats.org/officeDocument/2006/relationships/notesMaster" Target="notesMasters/notes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kern="1200" smtId="4294967295"/>
            </a:defPPr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kern="1200" smtId="4294967295"/>
            </a:defPPr>
            <a:lvl1pPr algn="r">
              <a:defRPr sz="1200"/>
            </a:lvl1pPr>
          </a:lstStyle>
          <a:p>
            <a:fld id="{4B686A83-B921-4EC8-AFEA-75E2F4814FCF}" type="datetimeFigureOut">
              <a:rPr lang="cs-CZ" smtClean="0"/>
              <a:t>25.8.2020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kern="1200" smtId="4294967295"/>
            </a:def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kern="1200" smtId="4294967295"/>
            </a:defPPr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kern="1200" smtId="4294967295"/>
            </a:defPPr>
            <a:lvl1pPr algn="r">
              <a:defRPr sz="1200"/>
            </a:lvl1pPr>
          </a:lstStyle>
          <a:p>
            <a:fld id="{5026823B-8C52-44E3-931A-E45016C622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166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8FC624A-9823-47F3-997D-6B6D318CDF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defPPr>
              <a:defRPr kern="1200" smtId="4294967295"/>
            </a:defPPr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271F969F-3A02-4144-8847-9B7B9408C6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defPPr>
              <a:defRPr kern="1200" smtId="4294967295"/>
            </a:defPPr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D507569-28FB-4E80-BF6B-34B8DAC46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C00271DC-F553-4D65-91E8-15062142C477}" type="datetime1">
              <a:rPr lang="cs-CZ" smtClean="0"/>
              <a:t>25.8.2020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1B442C37-727F-4BA7-A27C-5B2362A5E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/>
              <a:t>www.pse.cz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5B3EF5C-6308-473C-AE57-B75893D2F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B3ED21A9-52DB-4FF0-A5B7-E098E071D5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539885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D24DD5A-921B-41EA-9876-9943CD28E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B90BF7EF-B17A-4F42-8C5D-E2C42AF8C4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defPPr>
              <a:defRPr kern="1200" smtId="4294967295"/>
            </a:def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EB861B60-D660-4922-B9D6-F672A75B4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C5FE395C-0BF5-4CAD-8502-E318ADA2AFA3}" type="datetime1">
              <a:rPr lang="cs-CZ" smtClean="0"/>
              <a:t>25.8.2020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EF65E58-4823-4B9E-AD84-7D07CA261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/>
              <a:t>www.pse.cz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379E14E1-8DFD-4338-97A6-F355E15D7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B3ED21A9-52DB-4FF0-A5B7-E098E071D50A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10" descr="Logo_PX">
            <a:extLst>
              <a:ext uri="{FF2B5EF4-FFF2-40B4-BE49-F238E27FC236}">
                <a16:creationId xmlns:a16="http://schemas.microsoft.com/office/drawing/2014/main" xmlns="" id="{0C21983C-A26C-4AEF-B6B1-B2D9784A653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272712" y="365125"/>
            <a:ext cx="1081088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2350228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A17C162D-7895-4407-AA45-4FF792EB90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defPPr>
              <a:defRPr kern="1200" smtId="4294967295"/>
            </a:def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D11E093E-1C37-4594-8850-E52C1A14E0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defPPr>
              <a:defRPr kern="1200" smtId="4294967295"/>
            </a:def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1ACC7A79-321F-4ECC-A802-BB47CDA06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CB7A22FB-D865-43A4-A225-9C84B2F9D889}" type="datetime1">
              <a:rPr lang="cs-CZ" smtClean="0"/>
              <a:t>25.8.2020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5571D1A8-B9C1-44F6-872B-7F610A8C7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/>
              <a:t>www.pse.cz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94316E80-8AB8-4F45-860F-5A9E6C98F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B3ED21A9-52DB-4FF0-A5B7-E098E071D50A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10" descr="Logo_PX">
            <a:extLst>
              <a:ext uri="{FF2B5EF4-FFF2-40B4-BE49-F238E27FC236}">
                <a16:creationId xmlns:a16="http://schemas.microsoft.com/office/drawing/2014/main" xmlns="" id="{776D8DF3-50D9-4B5A-B227-868A6B3E096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272712" y="365125"/>
            <a:ext cx="1081088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8760035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A8B2CB0-BDEC-4105-B779-15DEAEB79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ED7B8AF-827E-4F8E-BEBF-7860F7AAAC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3F382AA6-A5A2-445B-8EB0-1541FADB4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3EF626AB-B06D-4B04-9093-22CFAEF056B9}" type="datetime1">
              <a:rPr lang="cs-CZ" smtClean="0"/>
              <a:t>25.8.2020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E2D562D9-4085-4F9A-B3B5-9065FEBAF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/>
              <a:t>www.pse.cz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70F6A75A-2457-481B-B36C-AE0CD1016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B3ED21A9-52DB-4FF0-A5B7-E098E071D50A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10" descr="Logo_PX">
            <a:extLst>
              <a:ext uri="{FF2B5EF4-FFF2-40B4-BE49-F238E27FC236}">
                <a16:creationId xmlns:a16="http://schemas.microsoft.com/office/drawing/2014/main" xmlns="" id="{658C121D-664F-44C3-A8DA-91079692E44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272712" y="365125"/>
            <a:ext cx="1081088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0498429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18E7D91-5C87-4E8C-BAA5-D2E79219D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defPPr>
              <a:defRPr kern="1200" smtId="4294967295"/>
            </a:defPPr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C0152490-FD75-4669-B8E7-1D425ACD3A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8AAC35B-EDED-4C26-9966-3F1906DC5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6B9773B-FD76-46DD-A5DE-72BA34DE2583}" type="datetime1">
              <a:rPr lang="cs-CZ" smtClean="0"/>
              <a:t>25.8.2020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4FDC58B-76B3-496A-9052-4CA2242E3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/>
              <a:t>www.pse.cz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E99808A9-ADF2-4DAD-8CCE-B24FA9239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B3ED21A9-52DB-4FF0-A5B7-E098E071D50A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10" descr="Logo_PX">
            <a:extLst>
              <a:ext uri="{FF2B5EF4-FFF2-40B4-BE49-F238E27FC236}">
                <a16:creationId xmlns:a16="http://schemas.microsoft.com/office/drawing/2014/main" xmlns="" id="{0EAA30DB-A072-4C82-8CA3-553F4461C77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272712" y="365125"/>
            <a:ext cx="1081088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5775221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6906715-D99C-403A-9013-1B2618CD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6C2A042-4711-47E7-BEF1-8BD1A1E4F5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3C3B95D5-5A60-4F6D-8F2A-7DA6274632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72AFC779-CD16-4757-8EDD-F21AC8751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CBFD6ACF-261C-418D-9A02-7FF12964D8C4}" type="datetime1">
              <a:rPr lang="cs-CZ" smtClean="0"/>
              <a:t>25.8.2020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6EE030A3-AEA7-41D0-BE33-126EF4E42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/>
              <a:t>www.pse.cz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A53FEEE8-B32F-4EBA-A4FA-ACA52A838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B3ED21A9-52DB-4FF0-A5B7-E098E071D50A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Picture 10" descr="Logo_PX">
            <a:extLst>
              <a:ext uri="{FF2B5EF4-FFF2-40B4-BE49-F238E27FC236}">
                <a16:creationId xmlns:a16="http://schemas.microsoft.com/office/drawing/2014/main" xmlns="" id="{786A6A5F-A329-4E02-BA5E-B43D4AF2A7B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272712" y="365125"/>
            <a:ext cx="1081088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2746465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D9154C0-047C-4FD3-A7C2-9E11A34A7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defPPr>
              <a:defRPr kern="1200" smtId="4294967295"/>
            </a:def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43333F52-FD8E-4A01-90B9-657B66D53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6F40FB3F-D9DC-4695-BC96-9522CD1CB6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5EEFF92A-9080-4FF0-86C4-CB104FE757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1B47229C-C49E-4E79-81A9-0A90E94001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F860931D-9B42-4DEE-88F1-BD6732318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E28A5D4B-D53B-471B-85E2-F7CF4D142E27}" type="datetime1">
              <a:rPr lang="cs-CZ" smtClean="0"/>
              <a:t>25.8.2020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10BF52F1-BCD8-4524-BC3E-270DFAB26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/>
              <a:t>www.pse.cz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D7D16E7B-6825-4507-BFCD-3215B9610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B3ED21A9-52DB-4FF0-A5B7-E098E071D50A}" type="slidenum">
              <a:rPr lang="cs-CZ" smtClean="0"/>
              <a:t>‹#›</a:t>
            </a:fld>
            <a:endParaRPr lang="cs-CZ"/>
          </a:p>
        </p:txBody>
      </p:sp>
      <p:pic>
        <p:nvPicPr>
          <p:cNvPr id="10" name="Picture 10" descr="Logo_PX">
            <a:extLst>
              <a:ext uri="{FF2B5EF4-FFF2-40B4-BE49-F238E27FC236}">
                <a16:creationId xmlns:a16="http://schemas.microsoft.com/office/drawing/2014/main" xmlns="" id="{3CA6AC3F-B038-4072-8205-E337C4E7D3C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272712" y="365125"/>
            <a:ext cx="1081088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4469726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6C07385-398C-4944-B65F-8F51B5CCF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F8B93825-5E12-4E92-87CD-747CF9AD4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B40392B5-8ECD-4005-BF40-5951F9D63B0A}" type="datetime1">
              <a:rPr lang="cs-CZ" smtClean="0"/>
              <a:t>25.8.2020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EC18E196-74E3-4FC1-ABB9-715F36DB1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/>
              <a:t>www.pse.cz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7AE9D5F8-FEEB-46CD-A1A2-C46FBE429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B3ED21A9-52DB-4FF0-A5B7-E098E071D50A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Picture 10" descr="Logo_PX">
            <a:extLst>
              <a:ext uri="{FF2B5EF4-FFF2-40B4-BE49-F238E27FC236}">
                <a16:creationId xmlns:a16="http://schemas.microsoft.com/office/drawing/2014/main" xmlns="" id="{710EA386-0A14-4665-82C2-E22B4E4AAC4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272712" y="365125"/>
            <a:ext cx="1081088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5507040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4D41F4F0-903F-42E7-8D4E-B1A97334B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7AFF2E5F-4CBB-4B9B-9534-F52661F3A693}" type="datetime1">
              <a:rPr lang="cs-CZ" smtClean="0"/>
              <a:t>25.8.2020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17AE8C6-086D-42B8-998E-7935EDF03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/>
              <a:t>www.pse.cz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6D87AA39-719A-4E4A-8E70-875C92A5D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B3ED21A9-52DB-4FF0-A5B7-E098E071D50A}" type="slidenum">
              <a:rPr lang="cs-CZ" smtClean="0"/>
              <a:t>‹#›</a:t>
            </a:fld>
            <a:endParaRPr lang="cs-CZ"/>
          </a:p>
        </p:txBody>
      </p:sp>
      <p:pic>
        <p:nvPicPr>
          <p:cNvPr id="5" name="Picture 10" descr="Logo_PX">
            <a:extLst>
              <a:ext uri="{FF2B5EF4-FFF2-40B4-BE49-F238E27FC236}">
                <a16:creationId xmlns:a16="http://schemas.microsoft.com/office/drawing/2014/main" xmlns="" id="{E2A652E6-DC5C-44C7-9222-10A3ED89453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272712" y="365125"/>
            <a:ext cx="1081088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3443519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18B5927-DE40-4617-825B-70EDBC47E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defPPr>
              <a:defRPr kern="1200" smtId="4294967295"/>
            </a:defPPr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D782B39-25A0-4C42-9EE6-30F845808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defPPr>
              <a:defRPr kern="1200" smtId="4294967295"/>
            </a:defPPr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54A6E7C1-80B8-4164-BBC0-A0ECFD2C58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8893A428-39EA-4354-97DE-2343F180E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E7AAC328-3F00-44BB-ADEC-6B6E35B23B2C}" type="datetime1">
              <a:rPr lang="cs-CZ" smtClean="0"/>
              <a:t>25.8.2020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94507B52-D3C3-4291-BBCC-2A7191776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/>
              <a:t>www.pse.cz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51B993FA-B415-4A71-91DC-C251EDD22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B3ED21A9-52DB-4FF0-A5B7-E098E071D50A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Picture 10" descr="Logo_PX">
            <a:extLst>
              <a:ext uri="{FF2B5EF4-FFF2-40B4-BE49-F238E27FC236}">
                <a16:creationId xmlns:a16="http://schemas.microsoft.com/office/drawing/2014/main" xmlns="" id="{37B26433-E63E-4E8B-A259-7C58450EE08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272712" y="365125"/>
            <a:ext cx="1081088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8901428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8B95FF0-257D-46A6-BC70-DD32D7CE9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defPPr>
              <a:defRPr kern="1200" smtId="4294967295"/>
            </a:defPPr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B5FAF224-018B-43EC-B3EC-D754DCA7D7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73563AC9-429F-490A-B0A9-559CDA117D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7580DA8C-0DB2-4F93-860E-6D5F662B6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34390A9B-F953-4EC9-B992-6A56E4496BEA}" type="datetime1">
              <a:rPr lang="cs-CZ" smtClean="0"/>
              <a:t>25.8.2020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1E36AF40-3514-4497-B3A4-205BE588E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/>
              <a:t>www.pse.cz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72BAB96C-CE32-4513-87D5-40DA9D9DA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B3ED21A9-52DB-4FF0-A5B7-E098E071D50A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Picture 10" descr="Logo_PX">
            <a:extLst>
              <a:ext uri="{FF2B5EF4-FFF2-40B4-BE49-F238E27FC236}">
                <a16:creationId xmlns:a16="http://schemas.microsoft.com/office/drawing/2014/main" xmlns="" id="{228AE322-53A0-4C7D-A6AF-7AEF0705E7D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272712" y="365125"/>
            <a:ext cx="1081088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2760803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7980E160-74DB-451B-B82F-344317781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kern="1200" smtId="4294967295"/>
            </a:def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00BE1CCD-EEF6-47EF-8D52-D0DBD1084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kern="1200" smtId="4294967295"/>
            </a:def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BF296D83-4F99-48D2-A108-690A21C5E6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kern="1200" smtId="4294967295"/>
            </a:defPPr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4C6BF-2263-4C72-B302-F931F247D158}" type="datetime1">
              <a:rPr lang="cs-CZ" smtClean="0"/>
              <a:t>25.8.2020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3E2448FB-07D2-4A4B-A088-CE484AAC26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kern="1200" smtId="4294967295"/>
            </a:defPPr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www.pse.cz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CA295BE1-048F-479B-9D08-FF258496D6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kern="1200" smtId="4294967295"/>
            </a:defPPr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D21A9-52DB-4FF0-A5B7-E098E071D5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5617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defPPr>
        <a:defRPr kern="1200" smtId="4294967295"/>
      </a:defPPr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defPPr>
        <a:defRPr kern="1200" smtId="4294967295"/>
      </a:defPPr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CF6D65E3-F458-4429-8013-DB1C2FCE30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901" y="712457"/>
            <a:ext cx="4498219" cy="3308214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69956FC-5EA6-4A35-97C3-21ACBFA84A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7294" y="4401879"/>
            <a:ext cx="11004924" cy="2005645"/>
          </a:xfrm>
        </p:spPr>
        <p:txBody>
          <a:bodyPr anchor="t">
            <a:noAutofit/>
          </a:bodyPr>
          <a:lstStyle>
            <a:defPPr>
              <a:defRPr kern="1200" smtId="4294967295"/>
            </a:defPPr>
          </a:lstStyle>
          <a:p>
            <a:pPr algn="l"/>
            <a:r>
              <a:rPr lang="cs-CZ" sz="3600" b="1">
                <a:latin typeface="+mn-lt"/>
              </a:rPr>
              <a:t>Petr Koblic</a:t>
            </a:r>
            <a:br>
              <a:rPr lang="cs-CZ" sz="3600" b="1"/>
            </a:br>
            <a:r>
              <a:rPr lang="cs-CZ" sz="3600" b="1"/>
              <a:t>	Burza cenných papírů Praha, generální ředitel</a:t>
            </a:r>
            <a:br>
              <a:rPr lang="cs-CZ" sz="3600" b="1"/>
            </a:br>
            <a:r>
              <a:rPr lang="cs-CZ" sz="3600" b="1"/>
              <a:t>		Evropská Federace Burz, prezident</a:t>
            </a:r>
            <a:br>
              <a:rPr lang="cs-CZ" sz="3600" b="1"/>
            </a:br>
            <a:r>
              <a:rPr lang="cs-CZ" sz="3600" b="1"/>
              <a:t>			High Level Forum k CMU EU, člen</a:t>
            </a:r>
          </a:p>
        </p:txBody>
      </p:sp>
    </p:spTree>
    <p:extLst>
      <p:ext uri="{BB962C8B-B14F-4D97-AF65-F5344CB8AC3E}">
        <p14:creationId xmlns:p14="http://schemas.microsoft.com/office/powerpoint/2010/main" val="889076120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xmlns="" id="{70D59054-0C61-43F9-92BB-4F7A681DC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defPPr>
              <a:defRPr kern="1200" smtId="4294967295"/>
            </a:defPPr>
          </a:lstStyle>
          <a:p>
            <a:r>
              <a:rPr lang="cs-CZ" sz="3200" b="1">
                <a:latin typeface="+mn-lt"/>
              </a:rPr>
              <a:t>Český kapitálový trh a jeho pozice v EU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5B802F12-E51A-4E13-87B3-8FF533EC1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7058"/>
            <a:ext cx="10515600" cy="2873919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>
              <a:buClr>
                <a:srgbClr val="D10019"/>
              </a:buClr>
              <a:buFont typeface="Wingdings" panose="05000000000000000000" pitchFamily="2" charset="2"/>
              <a:buChar char="§"/>
            </a:pPr>
            <a:r>
              <a:rPr lang="cs-CZ"/>
              <a:t>ČR je středně velkým trhem v EU</a:t>
            </a:r>
          </a:p>
          <a:p>
            <a:pPr>
              <a:buClr>
                <a:srgbClr val="D10019"/>
              </a:buClr>
              <a:buFont typeface="Wingdings" panose="05000000000000000000" pitchFamily="2" charset="2"/>
              <a:buChar char="§"/>
            </a:pPr>
            <a:r>
              <a:rPr lang="cs-CZ"/>
              <a:t>Problémy našeho trhu jsou v určitých ohledech jiné než v dalších zemích EU, ale nejsou zcela specifické</a:t>
            </a:r>
          </a:p>
          <a:p>
            <a:pPr>
              <a:buClr>
                <a:srgbClr val="D10019"/>
              </a:buClr>
              <a:buFont typeface="Wingdings" panose="05000000000000000000" pitchFamily="2" charset="2"/>
              <a:buChar char="§"/>
            </a:pPr>
            <a:r>
              <a:rPr lang="cs-CZ"/>
              <a:t>EU jako celek významně ztrácí na rozvinutý trh v USA</a:t>
            </a:r>
          </a:p>
          <a:p>
            <a:pPr>
              <a:buClr>
                <a:srgbClr val="D10019"/>
              </a:buClr>
              <a:buFont typeface="Wingdings" panose="05000000000000000000" pitchFamily="2" charset="2"/>
              <a:buChar char="§"/>
            </a:pPr>
            <a:r>
              <a:rPr lang="cs-CZ"/>
              <a:t>Za posledních 25 let byly vytvořeny již 3 komise, které se tím měly zabývat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7C851347-7D66-49F5-9468-294D4C971AA5}"/>
              </a:ext>
            </a:extLst>
          </p:cNvPr>
          <p:cNvSpPr/>
          <p:nvPr/>
        </p:nvSpPr>
        <p:spPr>
          <a:xfrm>
            <a:off x="950258" y="5307106"/>
            <a:ext cx="10403541" cy="1098176"/>
          </a:xfrm>
          <a:prstGeom prst="rect">
            <a:avLst/>
          </a:prstGeom>
          <a:solidFill>
            <a:srgbClr val="3E27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cs-CZ"/>
          </a:p>
        </p:txBody>
      </p:sp>
      <p:sp>
        <p:nvSpPr>
          <p:cNvPr id="6" name="Zástupný obsah 3">
            <a:extLst>
              <a:ext uri="{FF2B5EF4-FFF2-40B4-BE49-F238E27FC236}">
                <a16:creationId xmlns:a16="http://schemas.microsoft.com/office/drawing/2014/main" xmlns="" id="{0ADF762F-7FA2-4EE0-B61D-0966B546F831}"/>
              </a:ext>
            </a:extLst>
          </p:cNvPr>
          <p:cNvSpPr txBox="1"/>
          <p:nvPr/>
        </p:nvSpPr>
        <p:spPr>
          <a:xfrm>
            <a:off x="1027813" y="5415516"/>
            <a:ext cx="10093843" cy="8931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kern="1200" smtId="4294967295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b="1">
                <a:solidFill>
                  <a:schemeClr val="bg1"/>
                </a:solidFill>
              </a:rPr>
              <a:t>Pokud má Evropa být konkurenceschopná, musí bezpodmínečně posílit roli jednotlivých kapitálových trhů v rámci EU </a:t>
            </a:r>
          </a:p>
        </p:txBody>
      </p:sp>
    </p:spTree>
    <p:extLst>
      <p:ext uri="{BB962C8B-B14F-4D97-AF65-F5344CB8AC3E}">
        <p14:creationId xmlns:p14="http://schemas.microsoft.com/office/powerpoint/2010/main" val="1838111475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xmlns="" id="{5821F568-F59D-44D5-A8B1-698830806378}"/>
              </a:ext>
            </a:extLst>
          </p:cNvPr>
          <p:cNvSpPr/>
          <p:nvPr/>
        </p:nvSpPr>
        <p:spPr>
          <a:xfrm>
            <a:off x="950258" y="5307106"/>
            <a:ext cx="10403541" cy="1098176"/>
          </a:xfrm>
          <a:prstGeom prst="rect">
            <a:avLst/>
          </a:prstGeom>
          <a:solidFill>
            <a:srgbClr val="3E27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cs-CZ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xmlns="" id="{70D59054-0C61-43F9-92BB-4F7A681DC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 sz="3200" b="1">
                <a:latin typeface="+mn-lt"/>
              </a:rPr>
              <a:t>Higl Level Forum Capital Market Union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5B802F12-E51A-4E13-87B3-8FF533EC1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8540"/>
            <a:ext cx="10515600" cy="2842437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>
              <a:buClr>
                <a:srgbClr val="D10019"/>
              </a:buClr>
              <a:buFont typeface="Wingdings" panose="05000000000000000000" pitchFamily="2" charset="2"/>
              <a:buChar char="§"/>
            </a:pPr>
            <a:r>
              <a:rPr lang="cs-CZ"/>
              <a:t>Byla vytvořena skupina 27 top manažerů finančních institucí z EU</a:t>
            </a:r>
          </a:p>
          <a:p>
            <a:pPr>
              <a:buClr>
                <a:srgbClr val="D10019"/>
              </a:buClr>
              <a:buFont typeface="Wingdings" panose="05000000000000000000" pitchFamily="2" charset="2"/>
              <a:buChar char="§"/>
            </a:pPr>
            <a:r>
              <a:rPr lang="cs-CZ"/>
              <a:t>Mezi říjnem 2019 a červnem 2020 se konaly desítky plenárních a specifických jednání o prioritách Rozvoje kapitálového trhu v EU</a:t>
            </a:r>
          </a:p>
          <a:p>
            <a:pPr>
              <a:buClr>
                <a:srgbClr val="D10019"/>
              </a:buClr>
              <a:buFont typeface="Wingdings" panose="05000000000000000000" pitchFamily="2" charset="2"/>
              <a:buChar char="§"/>
            </a:pPr>
            <a:r>
              <a:rPr lang="cs-CZ"/>
              <a:t>Akcent v závěrečných doporučeních byl kladen na oblasti, ve kterých je možnost najít politickou shodu napříč EU a které jsou v gesci EU</a:t>
            </a:r>
          </a:p>
        </p:txBody>
      </p:sp>
      <p:sp>
        <p:nvSpPr>
          <p:cNvPr id="5" name="Zástupný obsah 3">
            <a:extLst>
              <a:ext uri="{FF2B5EF4-FFF2-40B4-BE49-F238E27FC236}">
                <a16:creationId xmlns:a16="http://schemas.microsoft.com/office/drawing/2014/main" xmlns="" id="{8B17B8FE-2E5C-334F-BDE2-2F4557EC7EB7}"/>
              </a:ext>
            </a:extLst>
          </p:cNvPr>
          <p:cNvSpPr txBox="1"/>
          <p:nvPr/>
        </p:nvSpPr>
        <p:spPr>
          <a:xfrm>
            <a:off x="1027813" y="5415516"/>
            <a:ext cx="10093843" cy="8931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kern="1200" smtId="4294967295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b="1">
                <a:solidFill>
                  <a:schemeClr val="bg1"/>
                </a:solidFill>
              </a:rPr>
              <a:t>Závěrečný report se 17 doporučeními publikován v červnu</a:t>
            </a:r>
          </a:p>
        </p:txBody>
      </p:sp>
    </p:spTree>
    <p:extLst>
      <p:ext uri="{BB962C8B-B14F-4D97-AF65-F5344CB8AC3E}">
        <p14:creationId xmlns:p14="http://schemas.microsoft.com/office/powerpoint/2010/main" val="3527718704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xmlns="" id="{70D59054-0C61-43F9-92BB-4F7A681DC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defPPr>
              <a:defRPr kern="1200" smtId="4294967295"/>
            </a:defPPr>
          </a:lstStyle>
          <a:p>
            <a:r>
              <a:rPr lang="cs-CZ" sz="3200" b="1">
                <a:latin typeface="+mn-lt"/>
              </a:rPr>
              <a:t>Vybraná doporučení HLG CMU pro Komisi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5B802F12-E51A-4E13-87B3-8FF533EC1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23242"/>
          </a:xfrm>
        </p:spPr>
        <p:txBody>
          <a:bodyPr>
            <a:normAutofit fontScale="47500" lnSpcReduction="20000"/>
          </a:bodyPr>
          <a:lstStyle>
            <a:defPPr>
              <a:defRPr kern="1200" smtId="4294967295"/>
            </a:defPPr>
          </a:lstStyle>
          <a:p>
            <a:pPr>
              <a:lnSpc>
                <a:spcPct val="110000"/>
              </a:lnSpc>
              <a:buClr>
                <a:srgbClr val="D10019"/>
              </a:buClr>
              <a:buFont typeface="Wingdings" panose="05000000000000000000" pitchFamily="2" charset="2"/>
              <a:buChar char="§"/>
            </a:pPr>
            <a:r>
              <a:rPr lang="cs-CZ" sz="3800"/>
              <a:t>Vytvoření jednotného informačního systému o firmách v EU</a:t>
            </a:r>
          </a:p>
          <a:p>
            <a:pPr>
              <a:lnSpc>
                <a:spcPct val="110000"/>
              </a:lnSpc>
              <a:buClr>
                <a:srgbClr val="D10019"/>
              </a:buClr>
              <a:buFont typeface="Wingdings" panose="05000000000000000000" pitchFamily="2" charset="2"/>
              <a:buChar char="§"/>
            </a:pPr>
            <a:r>
              <a:rPr lang="cs-CZ" sz="3800"/>
              <a:t>Uvolnit rizikové restrikce pro banky a pojišťovny, aby se mohly plně vrátit na trh akcií</a:t>
            </a:r>
          </a:p>
          <a:p>
            <a:pPr>
              <a:lnSpc>
                <a:spcPct val="110000"/>
              </a:lnSpc>
              <a:buClr>
                <a:srgbClr val="D10019"/>
              </a:buClr>
              <a:buFont typeface="Wingdings" panose="05000000000000000000" pitchFamily="2" charset="2"/>
              <a:buChar char="§"/>
            </a:pPr>
            <a:r>
              <a:rPr lang="cs-CZ" sz="3800"/>
              <a:t>Zásadně usnadnit vstup na veřejný trh pro střední a malé firmy </a:t>
            </a:r>
          </a:p>
          <a:p>
            <a:pPr>
              <a:lnSpc>
                <a:spcPct val="110000"/>
              </a:lnSpc>
              <a:buClr>
                <a:srgbClr val="D10019"/>
              </a:buClr>
              <a:buFont typeface="Wingdings" panose="05000000000000000000" pitchFamily="2" charset="2"/>
              <a:buChar char="§"/>
            </a:pPr>
            <a:r>
              <a:rPr lang="cs-CZ" sz="3800"/>
              <a:t>Zvýšení investic drobných investorů a to přímo, nepřímo přes fondy, ale i prostřednictvím penzijních fondů</a:t>
            </a:r>
          </a:p>
          <a:p>
            <a:pPr>
              <a:lnSpc>
                <a:spcPct val="110000"/>
              </a:lnSpc>
              <a:buClr>
                <a:srgbClr val="D10019"/>
              </a:buClr>
              <a:buFont typeface="Wingdings" panose="05000000000000000000" pitchFamily="2" charset="2"/>
              <a:buChar char="§"/>
            </a:pPr>
            <a:r>
              <a:rPr lang="cs-CZ" sz="3800"/>
              <a:t>Odstranit bariéry, včetně neadekvátního komerčního zájmu distributorů, při distribuci investičních produktů drobným klientům</a:t>
            </a:r>
          </a:p>
          <a:p>
            <a:pPr>
              <a:lnSpc>
                <a:spcPct val="110000"/>
              </a:lnSpc>
              <a:buClr>
                <a:srgbClr val="D10019"/>
              </a:buClr>
              <a:buFont typeface="Wingdings" panose="05000000000000000000" pitchFamily="2" charset="2"/>
              <a:buChar char="§"/>
            </a:pPr>
            <a:r>
              <a:rPr lang="cs-CZ" sz="3800"/>
              <a:t>Odstranit některé přetrvávající přeshraniční bariéry pro hladké investování jako jsou: nestejné režimy srážkových daní, vykonávání hlasovacích práv a hlavně rozdíly v insolvenčních procesech</a:t>
            </a:r>
          </a:p>
          <a:p>
            <a:endParaRPr lang="cs-CZ" sz="3800"/>
          </a:p>
          <a:p>
            <a:pPr marL="0" indent="0">
              <a:buNone/>
            </a:pPr>
            <a:r>
              <a:rPr lang="cs-CZ" sz="3800"/>
              <a:t>…a na co se bohužel nedostalo:</a:t>
            </a:r>
          </a:p>
          <a:p>
            <a:pPr marL="685800" lvl="2">
              <a:lnSpc>
                <a:spcPct val="110000"/>
              </a:lnSpc>
              <a:spcBef>
                <a:spcPts val="1000"/>
              </a:spcBef>
              <a:buClr>
                <a:srgbClr val="3E2775"/>
              </a:buClr>
              <a:buFont typeface="Wingdings" panose="05000000000000000000" pitchFamily="2" charset="2"/>
              <a:buChar char="§"/>
            </a:pPr>
            <a:r>
              <a:rPr lang="cs-CZ" sz="3800"/>
              <a:t>EU GAAP</a:t>
            </a:r>
          </a:p>
          <a:p>
            <a:pPr marL="685800" lvl="2">
              <a:lnSpc>
                <a:spcPct val="110000"/>
              </a:lnSpc>
              <a:spcBef>
                <a:spcPts val="1000"/>
              </a:spcBef>
              <a:buClr>
                <a:srgbClr val="3E2775"/>
              </a:buClr>
              <a:buFont typeface="Wingdings" panose="05000000000000000000" pitchFamily="2" charset="2"/>
              <a:buChar char="§"/>
            </a:pPr>
            <a:r>
              <a:rPr lang="cs-CZ" sz="3800"/>
              <a:t>Problematika indexů a country </a:t>
            </a:r>
            <a:r>
              <a:rPr lang="cs-CZ" sz="3800" smtClean="0"/>
              <a:t>classification</a:t>
            </a:r>
            <a:endParaRPr lang="cs-CZ" sz="3800"/>
          </a:p>
          <a:p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1157801903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37C08D88-A58C-4C78-A560-9B6A2DB210B8}"/>
              </a:ext>
            </a:extLst>
          </p:cNvPr>
          <p:cNvSpPr/>
          <p:nvPr/>
        </p:nvSpPr>
        <p:spPr>
          <a:xfrm>
            <a:off x="950258" y="5307106"/>
            <a:ext cx="10403541" cy="1098176"/>
          </a:xfrm>
          <a:prstGeom prst="rect">
            <a:avLst/>
          </a:prstGeom>
          <a:solidFill>
            <a:srgbClr val="3E27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cs-CZ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xmlns="" id="{70D59054-0C61-43F9-92BB-4F7A681DC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defPPr>
              <a:defRPr kern="1200" smtId="4294967295"/>
            </a:defPPr>
          </a:lstStyle>
          <a:p>
            <a:r>
              <a:rPr lang="cs-CZ" sz="3200" b="1">
                <a:latin typeface="+mn-lt"/>
              </a:rPr>
              <a:t>Český kapitálový trh potřebuje koncepční kroky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5B802F12-E51A-4E13-87B3-8FF533EC1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4381"/>
            <a:ext cx="10515600" cy="3983665"/>
          </a:xfrm>
        </p:spPr>
        <p:txBody>
          <a:bodyPr>
            <a:noAutofit/>
          </a:bodyPr>
          <a:lstStyle>
            <a:defPPr>
              <a:defRPr kern="1200" smtId="4294967295"/>
            </a:defPPr>
          </a:lstStyle>
          <a:p>
            <a:pPr>
              <a:lnSpc>
                <a:spcPct val="100000"/>
              </a:lnSpc>
              <a:buClr>
                <a:srgbClr val="D10019"/>
              </a:buClr>
              <a:buFont typeface="Wingdings" panose="05000000000000000000" pitchFamily="2" charset="2"/>
              <a:buChar char="§"/>
            </a:pPr>
            <a:r>
              <a:rPr lang="cs-CZ" sz="1800"/>
              <a:t>Koncepce rozvoje je krok správným směrem</a:t>
            </a:r>
          </a:p>
          <a:p>
            <a:pPr marL="685800" lvl="2">
              <a:lnSpc>
                <a:spcPct val="100000"/>
              </a:lnSpc>
              <a:spcBef>
                <a:spcPct val="0"/>
              </a:spcBef>
              <a:buClr>
                <a:srgbClr val="3E2775"/>
              </a:buClr>
              <a:buFont typeface="Wingdings" panose="05000000000000000000" pitchFamily="2" charset="2"/>
              <a:buChar char="§"/>
            </a:pPr>
            <a:r>
              <a:rPr lang="cs-CZ" sz="1800"/>
              <a:t>BCPP podporuje zejména účet dlouhodobých investic</a:t>
            </a:r>
          </a:p>
          <a:p>
            <a:pPr>
              <a:lnSpc>
                <a:spcPct val="100000"/>
              </a:lnSpc>
              <a:buClr>
                <a:srgbClr val="D10019"/>
              </a:buClr>
              <a:buFont typeface="Wingdings" panose="05000000000000000000" pitchFamily="2" charset="2"/>
              <a:buChar char="§"/>
            </a:pPr>
            <a:r>
              <a:rPr lang="cs-CZ" sz="1800"/>
              <a:t>BCPP</a:t>
            </a:r>
          </a:p>
          <a:p>
            <a:pPr marL="685800" lvl="2">
              <a:lnSpc>
                <a:spcPct val="100000"/>
              </a:lnSpc>
              <a:spcBef>
                <a:spcPct val="0"/>
              </a:spcBef>
              <a:buClr>
                <a:srgbClr val="3E2775"/>
              </a:buClr>
              <a:buFont typeface="Wingdings" panose="05000000000000000000" pitchFamily="2" charset="2"/>
              <a:buChar char="§"/>
            </a:pPr>
            <a:r>
              <a:rPr lang="cs-CZ" sz="1800"/>
              <a:t>Trh START - iniciativa BCPP </a:t>
            </a:r>
          </a:p>
          <a:p>
            <a:pPr marL="1143000" lvl="3">
              <a:lnSpc>
                <a:spcPct val="100000"/>
              </a:lnSpc>
              <a:spcBef>
                <a:spcPct val="0"/>
              </a:spcBef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cs-CZ"/>
              <a:t>6 firem získalo kapitál od desítek investorů</a:t>
            </a:r>
          </a:p>
          <a:p>
            <a:pPr marL="1143000" lvl="3">
              <a:lnSpc>
                <a:spcPct val="100000"/>
              </a:lnSpc>
              <a:spcBef>
                <a:spcPct val="0"/>
              </a:spcBef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cs-CZ"/>
              <a:t>Probíhá úpis sedmé emise, která se těší nebývalému zájmu z řad drobných investorů</a:t>
            </a:r>
          </a:p>
          <a:p>
            <a:pPr marL="1143000" lvl="3">
              <a:lnSpc>
                <a:spcPct val="100000"/>
              </a:lnSpc>
              <a:spcBef>
                <a:spcPct val="0"/>
              </a:spcBef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cs-CZ"/>
              <a:t>Tržní kapitalizace firem na trhu START přesáhla 2,7 mld. Kč (včetně aktuálně upisované emise)</a:t>
            </a:r>
          </a:p>
          <a:p>
            <a:pPr marL="685800" lvl="2">
              <a:lnSpc>
                <a:spcPct val="100000"/>
              </a:lnSpc>
              <a:spcBef>
                <a:spcPct val="0"/>
              </a:spcBef>
              <a:buClr>
                <a:srgbClr val="3E2775"/>
              </a:buClr>
              <a:buFont typeface="Wingdings" panose="05000000000000000000" pitchFamily="2" charset="2"/>
              <a:buChar char="§"/>
            </a:pPr>
            <a:r>
              <a:rPr lang="cs-CZ" sz="1800"/>
              <a:t>BCPP bude z vlastních zdrojů podporovat širší dostupnost analýz</a:t>
            </a:r>
          </a:p>
          <a:p>
            <a:pPr marL="1143000" lvl="3">
              <a:lnSpc>
                <a:spcPct val="100000"/>
              </a:lnSpc>
              <a:spcBef>
                <a:spcPct val="0"/>
              </a:spcBef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cs-CZ"/>
              <a:t>Cílem je informační podpora zejména pro drobné investory</a:t>
            </a:r>
          </a:p>
          <a:p>
            <a:pPr>
              <a:lnSpc>
                <a:spcPct val="100000"/>
              </a:lnSpc>
              <a:buClr>
                <a:srgbClr val="D10019"/>
              </a:buClr>
              <a:buFont typeface="Wingdings" panose="05000000000000000000" pitchFamily="2" charset="2"/>
              <a:buChar char="§"/>
            </a:pPr>
            <a:r>
              <a:rPr lang="cs-CZ" sz="1800"/>
              <a:t>Country classification</a:t>
            </a:r>
          </a:p>
          <a:p>
            <a:pPr marL="685800" lvl="2">
              <a:lnSpc>
                <a:spcPct val="100000"/>
              </a:lnSpc>
              <a:spcBef>
                <a:spcPct val="0"/>
              </a:spcBef>
              <a:buClr>
                <a:srgbClr val="3E2775"/>
              </a:buClr>
              <a:buFont typeface="Wingdings" panose="05000000000000000000" pitchFamily="2" charset="2"/>
              <a:buChar char="§"/>
            </a:pPr>
            <a:r>
              <a:rPr lang="cs-CZ" sz="1800"/>
              <a:t>ČR je i po 31 letech pro indexové firmy a tedy pro investory zemí druhé kategorie</a:t>
            </a:r>
          </a:p>
          <a:p>
            <a:pPr marL="685800" lvl="2">
              <a:lnSpc>
                <a:spcPct val="100000"/>
              </a:lnSpc>
              <a:spcBef>
                <a:spcPct val="0"/>
              </a:spcBef>
              <a:buClr>
                <a:srgbClr val="3E2775"/>
              </a:buClr>
              <a:buFont typeface="Wingdings" panose="05000000000000000000" pitchFamily="2" charset="2"/>
              <a:buChar char="§"/>
            </a:pPr>
            <a:r>
              <a:rPr lang="cs-CZ" sz="1800"/>
              <a:t>Unikátní šance toto změnit s nástupem ESG investování a tedy nových ESG indexů</a:t>
            </a:r>
          </a:p>
        </p:txBody>
      </p:sp>
      <p:sp>
        <p:nvSpPr>
          <p:cNvPr id="6" name="Zástupný obsah 3">
            <a:extLst>
              <a:ext uri="{FF2B5EF4-FFF2-40B4-BE49-F238E27FC236}">
                <a16:creationId xmlns:a16="http://schemas.microsoft.com/office/drawing/2014/main" xmlns="" id="{ED10254D-41F9-40E0-BB81-DECBE953319C}"/>
              </a:ext>
            </a:extLst>
          </p:cNvPr>
          <p:cNvSpPr txBox="1"/>
          <p:nvPr/>
        </p:nvSpPr>
        <p:spPr>
          <a:xfrm>
            <a:off x="1027813" y="5415516"/>
            <a:ext cx="10093843" cy="8931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kern="1200" smtId="4294967295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cs-CZ" sz="1800" b="1">
                <a:solidFill>
                  <a:schemeClr val="bg1"/>
                </a:solidFill>
              </a:rPr>
              <a:t>Silný kapitálový trh je pro zdravé fungování ekonomiky nepostradatelný – je nositelem kapitálu, podporuje inovace, zaměstnanost a díky transparentnosti přináší lepší daňovou disciplínu </a:t>
            </a:r>
          </a:p>
        </p:txBody>
      </p:sp>
    </p:spTree>
    <p:extLst>
      <p:ext uri="{BB962C8B-B14F-4D97-AF65-F5344CB8AC3E}">
        <p14:creationId xmlns:p14="http://schemas.microsoft.com/office/powerpoint/2010/main" val="676087091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36543"/>
  <p:tag name="AS_OS" val="Microsoft Windows NT 6.1.7601 Service Pack 1"/>
  <p:tag name="AS_RELEASE_DATE" val="2015.10.05"/>
  <p:tag name="AS_TITLE" val="Aspose.Slides for .NET 4.0"/>
  <p:tag name="AS_VERSION" val="15.8.0.0"/>
</p:tagLst>
</file>

<file path=ppt/theme/theme1.xml><?xml version="1.0" encoding="utf-8"?>
<a:theme xmlns:r="http://schemas.openxmlformats.org/officeDocument/2006/relationships"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E3EC0ECE521BB49A8AF2374EB6740E1" ma:contentTypeVersion="12" ma:contentTypeDescription="Vytvoří nový dokument" ma:contentTypeScope="" ma:versionID="2005ee54f2f09a735447ce46154b4184">
  <xsd:schema xmlns:xsd="http://www.w3.org/2001/XMLSchema" xmlns:xs="http://www.w3.org/2001/XMLSchema" xmlns:p="http://schemas.microsoft.com/office/2006/metadata/properties" xmlns:ns2="4fcdadfa-ac18-46ab-a625-0968dce57f31" xmlns:ns3="a501ec73-809b-42b0-8dd2-bb1a77fabcfc" targetNamespace="http://schemas.microsoft.com/office/2006/metadata/properties" ma:root="true" ma:fieldsID="9d057851c1ba077bc44c475b7fd4a6f9" ns2:_="" ns3:_="">
    <xsd:import namespace="4fcdadfa-ac18-46ab-a625-0968dce57f31"/>
    <xsd:import namespace="a501ec73-809b-42b0-8dd2-bb1a77fabc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cdadfa-ac18-46ab-a625-0968dce57f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01ec73-809b-42b0-8dd2-bb1a77fabcf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1024E1-B355-4831-8341-CE68445EE6F1}">
  <ds:schemaRefs>
    <ds:schemaRef ds:uri="http://purl.org/dc/terms/"/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4fcdadfa-ac18-46ab-a625-0968dce57f31"/>
    <ds:schemaRef ds:uri="a501ec73-809b-42b0-8dd2-bb1a77fabcfc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77B1071-11E9-4AE0-96B5-E9204F473D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cdadfa-ac18-46ab-a625-0968dce57f31"/>
    <ds:schemaRef ds:uri="a501ec73-809b-42b0-8dd2-bb1a77fabc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9BAD596-389E-4559-B566-077F548B4A2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>
  <Template/>
  <Manager/>
  <Company/>
  <PresentationFormat/>
  <SharedDoc>0</SharedDoc>
  <Application>Aspose.Slides for .NET</Application>
  <AppVersion>15.0800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cp:lastPrinted>2020-08-26T16:38:22.052</cp:lastPrinted>
  <dcterms:created xsi:type="dcterms:W3CDTF">2020-08-26T16:38:22Z</dcterms:created>
  <dcterms:modified xsi:type="dcterms:W3CDTF">2020-08-26T16:38:22Z</dcterms:modified>
</cp:coreProperties>
</file>