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</p:sldIdLst>
  <p:sldSz cx="10080625" cy="7559675"/>
  <p:notesSz cx="7559675" cy="10691813"/>
  <p:custDataLst>
    <p:tags r:id="rId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 idx="2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 idx="4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 idx="2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 idx="3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 idx="4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 idx="5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 idx="6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 idx="3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 idx="2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 idx="4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 idx="2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 idx="3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 idx="4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 idx="5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 idx="6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 idx="3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 idx="2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 idx="4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 idx="2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 idx="3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 idx="4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 idx="5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 idx="6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 idx="3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 idx="3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10" Type="http://schemas.openxmlformats.org/officeDocument/2006/relationships/slideLayout" Target="../slideLayouts/slideLayout22.xml" /><Relationship Id="rId11" Type="http://schemas.openxmlformats.org/officeDocument/2006/relationships/slideLayout" Target="../slideLayouts/slideLayout23.xml" /><Relationship Id="rId12" Type="http://schemas.openxmlformats.org/officeDocument/2006/relationships/slideLayout" Target="../slideLayouts/slideLayout24.xml" /><Relationship Id="rId13" Type="http://schemas.openxmlformats.org/officeDocument/2006/relationships/theme" Target="../theme/theme2.xml" /><Relationship Id="rId2" Type="http://schemas.openxmlformats.org/officeDocument/2006/relationships/slideLayout" Target="../slideLayouts/slideLayout14.xml" /><Relationship Id="rId3" Type="http://schemas.openxmlformats.org/officeDocument/2006/relationships/slideLayout" Target="../slideLayouts/slideLayout15.xml" /><Relationship Id="rId4" Type="http://schemas.openxmlformats.org/officeDocument/2006/relationships/slideLayout" Target="../slideLayouts/slideLayout16.xml" /><Relationship Id="rId5" Type="http://schemas.openxmlformats.org/officeDocument/2006/relationships/slideLayout" Target="../slideLayouts/slideLayout17.xml" /><Relationship Id="rId6" Type="http://schemas.openxmlformats.org/officeDocument/2006/relationships/slideLayout" Target="../slideLayouts/slideLayout18.xml" /><Relationship Id="rId7" Type="http://schemas.openxmlformats.org/officeDocument/2006/relationships/slideLayout" Target="../slideLayouts/slideLayout19.xml" /><Relationship Id="rId8" Type="http://schemas.openxmlformats.org/officeDocument/2006/relationships/slideLayout" Target="../slideLayouts/slideLayout20.xml" /><Relationship Id="rId9" Type="http://schemas.openxmlformats.org/officeDocument/2006/relationships/slideLayout" Target="../slideLayouts/slideLayout21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10" Type="http://schemas.openxmlformats.org/officeDocument/2006/relationships/slideLayout" Target="../slideLayouts/slideLayout34.xml" /><Relationship Id="rId11" Type="http://schemas.openxmlformats.org/officeDocument/2006/relationships/slideLayout" Target="../slideLayouts/slideLayout35.xml" /><Relationship Id="rId12" Type="http://schemas.openxmlformats.org/officeDocument/2006/relationships/slideLayout" Target="../slideLayouts/slideLayout36.xml" /><Relationship Id="rId13" Type="http://schemas.openxmlformats.org/officeDocument/2006/relationships/theme" Target="../theme/theme3.xml" /><Relationship Id="rId2" Type="http://schemas.openxmlformats.org/officeDocument/2006/relationships/slideLayout" Target="../slideLayouts/slideLayout26.xml" /><Relationship Id="rId3" Type="http://schemas.openxmlformats.org/officeDocument/2006/relationships/slideLayout" Target="../slideLayouts/slideLayout27.xml" /><Relationship Id="rId4" Type="http://schemas.openxmlformats.org/officeDocument/2006/relationships/slideLayout" Target="../slideLayouts/slideLayout28.xml" /><Relationship Id="rId5" Type="http://schemas.openxmlformats.org/officeDocument/2006/relationships/slideLayout" Target="../slideLayouts/slideLayout29.xml" /><Relationship Id="rId6" Type="http://schemas.openxmlformats.org/officeDocument/2006/relationships/slideLayout" Target="../slideLayouts/slideLayout30.xml" /><Relationship Id="rId7" Type="http://schemas.openxmlformats.org/officeDocument/2006/relationships/slideLayout" Target="../slideLayouts/slideLayout31.xml" /><Relationship Id="rId8" Type="http://schemas.openxmlformats.org/officeDocument/2006/relationships/slideLayout" Target="../slideLayouts/slideLayout32.xml" /><Relationship Id="rId9" Type="http://schemas.openxmlformats.org/officeDocument/2006/relationships/slideLayout" Target="../slideLayouts/slideLayout3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ustomShape 1"/>
          <p:cNvSpPr/>
          <p:nvPr/>
        </p:nvSpPr>
        <p:spPr>
          <a:xfrm>
            <a:off x="0" y="288000"/>
            <a:ext cx="503280" cy="10792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>
            <a:defPPr>
              <a:defRPr kern="1200" smtId="4294967295"/>
            </a:defPPr>
          </a:lstStyle>
          <a:p/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defPPr>
        <a:defRPr kern="1200" smtId="4294967295"/>
      </a:defPPr>
    </p:titleStyle>
    <p:bodyStyle>
      <a:defPPr>
        <a:defRPr kern="1200" smtId="4294967295"/>
      </a:defPPr>
    </p:bodyStyle>
    <p:otherStyle>
      <a:defPPr>
        <a:defRPr kern="1200" smtId="4294967295"/>
      </a:def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CustomShape 1"/>
          <p:cNvSpPr/>
          <p:nvPr/>
        </p:nvSpPr>
        <p:spPr>
          <a:xfrm>
            <a:off x="0" y="288000"/>
            <a:ext cx="503280" cy="10792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>
            <a:defPPr>
              <a:defRPr kern="1200" smtId="4294967295"/>
            </a:defPPr>
          </a:lstStyle>
          <a:p/>
        </p:txBody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/>
  <p:txStyles>
    <p:titleStyle>
      <a:defPPr>
        <a:defRPr kern="1200" smtId="4294967295"/>
      </a:defPPr>
    </p:titleStyle>
    <p:bodyStyle>
      <a:defPPr>
        <a:defRPr kern="1200" smtId="4294967295"/>
      </a:defPPr>
    </p:bodyStyle>
    <p:otherStyle>
      <a:defPPr>
        <a:defRPr kern="1200" smtId="4294967295"/>
      </a:def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" name="CustomShape 1"/>
          <p:cNvSpPr/>
          <p:nvPr/>
        </p:nvSpPr>
        <p:spPr>
          <a:xfrm>
            <a:off x="0" y="288000"/>
            <a:ext cx="503280" cy="10792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>
            <a:defPPr>
              <a:defRPr kern="1200" smtId="4294967295"/>
            </a:defPPr>
          </a:lstStyle>
          <a:p/>
        </p:txBody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 idx="1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</a:lstStyle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/>
  <p:timing/>
  <p:txStyles>
    <p:titleStyle>
      <a:defPPr>
        <a:defRPr kern="1200" smtId="4294967295"/>
      </a:defPPr>
    </p:titleStyle>
    <p:bodyStyle>
      <a:defPPr>
        <a:defRPr kern="1200" smtId="4294967295"/>
      </a:defPPr>
    </p:bodyStyle>
    <p:otherStyle>
      <a:defPPr>
        <a:defRPr kern="1200" smtId="4294967295"/>
      </a:def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CustomShape 1"/>
          <p:cNvSpPr/>
          <p:nvPr/>
        </p:nvSpPr>
        <p:spPr>
          <a:xfrm>
            <a:off x="1152000" y="4428000"/>
            <a:ext cx="5184000" cy="27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Jiří Hlavenka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Investor, zakládající člen CBAA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26. 8. 2020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625400" y="936000"/>
            <a:ext cx="6941880" cy="249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 algn="ctr">
              <a:lnSpc>
                <a:spcPct val="100000"/>
              </a:lnSpc>
            </a:pPr>
            <a:r>
              <a:rPr lang="de-DE" sz="44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Andělské investování a </a:t>
            </a:r>
            <a:br/>
            <a:r>
              <a:rPr lang="de-DE" sz="44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Czech Business Angel Association</a:t>
            </a:r>
            <a:endParaRPr lang="cs-CZ" sz="4400" b="0" strike="noStrike" spc="-1">
              <a:latin typeface="Arial"/>
            </a:endParaRPr>
          </a:p>
        </p:txBody>
      </p:sp>
      <p:pic>
        <p:nvPicPr>
          <p:cNvPr id="119" name="Obrázek 118"/>
          <p:cNvPicPr/>
          <p:nvPr/>
        </p:nvPicPr>
        <p:blipFill>
          <a:blip r:embed="rId2"/>
          <a:stretch>
            <a:fillRect/>
          </a:stretch>
        </p:blipFill>
        <p:spPr>
          <a:xfrm>
            <a:off x="7271280" y="5544000"/>
            <a:ext cx="2520000" cy="139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0" name="CustomShape 1"/>
          <p:cNvSpPr/>
          <p:nvPr/>
        </p:nvSpPr>
        <p:spPr>
          <a:xfrm>
            <a:off x="720000" y="300960"/>
            <a:ext cx="8854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r>
              <a:rPr lang="de-DE" sz="44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Proč angel investing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720000" y="1908000"/>
            <a:ext cx="863928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>
            <a:defPPr>
              <a:defRPr kern="1200" smtId="4294967295"/>
            </a:defPPr>
          </a:lstStyle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Rychlá doba nutí firmy ke „sprintu k cíli“. </a:t>
            </a:r>
            <a:br/>
            <a:r>
              <a:rPr lang="cs-CZ" sz="26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Začínající firmy s ambicemi se bez kapitálu neobejdou</a:t>
            </a:r>
            <a:endParaRPr lang="cs-CZ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V rané fázi jsou pro institucionální investory neatraktivní, pro banky zcela nevhodní</a:t>
            </a: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Angel investor je typicky „bohatý jednotlivec se zkušenostmi v podnikání“</a:t>
            </a:r>
            <a:endParaRPr lang="cs-CZ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Anděl poskytuje </a:t>
            </a:r>
            <a:r>
              <a:rPr lang="de-DE" sz="2600" b="1" strike="noStrike" spc="-1">
                <a:solidFill>
                  <a:srgbClr val="000000"/>
                </a:solidFill>
                <a:latin typeface="Arial"/>
                <a:ea typeface="DejaVu Sans"/>
              </a:rPr>
              <a:t>smart money,</a:t>
            </a: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 peníze + svůj lidský zdroj (zkušenosti, mentoring). Extrémně důležité v začátku života firmy</a:t>
            </a:r>
            <a:endParaRPr lang="cs-CZ" sz="2600" b="0" strike="noStrike" spc="-1">
              <a:latin typeface="Arial"/>
            </a:endParaRPr>
          </a:p>
        </p:txBody>
      </p:sp>
      <p:pic>
        <p:nvPicPr>
          <p:cNvPr id="122" name="Obrázek 121"/>
          <p:cNvPicPr/>
          <p:nvPr/>
        </p:nvPicPr>
        <p:blipFill>
          <a:blip r:embed="rId2"/>
          <a:stretch>
            <a:fillRect/>
          </a:stretch>
        </p:blipFill>
        <p:spPr>
          <a:xfrm>
            <a:off x="8208000" y="0"/>
            <a:ext cx="1872000" cy="103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3" name="CustomShape 1"/>
          <p:cNvSpPr/>
          <p:nvPr/>
        </p:nvSpPr>
        <p:spPr>
          <a:xfrm>
            <a:off x="720000" y="300960"/>
            <a:ext cx="8854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r>
              <a:rPr lang="de-DE" sz="40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Angel investing ve světě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720000" y="1872000"/>
            <a:ext cx="863928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>
            <a:defPPr>
              <a:defRPr kern="1200" smtId="4294967295"/>
            </a:defPPr>
          </a:lstStyle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Jen v USA investují „andělé“ 25 mld. ročně, celkem </a:t>
            </a:r>
            <a:br/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do 70 000 (!!!) firem. Neuvěřitelná líheň!</a:t>
            </a:r>
            <a:br/>
            <a:r>
              <a:rPr lang="cs-CZ" sz="26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Počet angel investorů je odhadován </a:t>
            </a:r>
            <a:br/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na 300 000 celosvětově</a:t>
            </a:r>
            <a:endParaRPr lang="cs-CZ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Obvyklá velikost </a:t>
            </a:r>
            <a:r>
              <a:rPr lang="de-DE" sz="26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první</a:t>
            </a: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 investice je v jednotkách mil. Kč </a:t>
            </a:r>
            <a:br/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(= Evropa, v USA mnohem méně)</a:t>
            </a:r>
            <a:endParaRPr lang="cs-CZ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Udává se úspěšnost okolo 10%</a:t>
            </a: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i="1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Angel investing je „mazací olej“, bez kterého se byznysy nerozjedou</a:t>
            </a:r>
            <a:endParaRPr lang="cs-CZ" sz="2600" b="0" strike="noStrike" spc="-1">
              <a:latin typeface="Arial"/>
            </a:endParaRPr>
          </a:p>
        </p:txBody>
      </p:sp>
      <p:pic>
        <p:nvPicPr>
          <p:cNvPr id="125" name="Obrázek 124"/>
          <p:cNvPicPr/>
          <p:nvPr/>
        </p:nvPicPr>
        <p:blipFill>
          <a:blip r:embed="rId2"/>
          <a:stretch>
            <a:fillRect/>
          </a:stretch>
        </p:blipFill>
        <p:spPr>
          <a:xfrm>
            <a:off x="8208000" y="0"/>
            <a:ext cx="1872000" cy="103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6" name="CustomShape 1"/>
          <p:cNvSpPr/>
          <p:nvPr/>
        </p:nvSpPr>
        <p:spPr>
          <a:xfrm>
            <a:off x="720000" y="300960"/>
            <a:ext cx="8854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r>
              <a:rPr lang="de-DE" sz="44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Czech Business Angel Association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720000" y="2160000"/>
            <a:ext cx="863928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>
            <a:defPPr>
              <a:defRPr kern="1200" smtId="4294967295"/>
            </a:defPPr>
          </a:lstStyle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Vznik 2020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24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7 členů, zastupují cca 30 business angels (individuální i skupinové členství)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24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Hlavní cíl: </a:t>
            </a:r>
            <a:r>
              <a:rPr lang="de-DE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podporovat růst, etablování, povědomí, reputaci angel investování v ČR</a:t>
            </a:r>
            <a:br/>
            <a:r>
              <a:rPr lang="de-DE" sz="2400" b="1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24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Další cíle: 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- Pravidla hry, kodex, vysoké etické standardy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- Kultivování vztahů v investorském světě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- Sdílení informací, network (i přeshraniční)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- Zastupování zájmů členů i profese vůči veřejné sféře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128" name="Obrázek 127"/>
          <p:cNvPicPr/>
          <p:nvPr/>
        </p:nvPicPr>
        <p:blipFill>
          <a:blip r:embed="rId2"/>
          <a:stretch>
            <a:fillRect/>
          </a:stretch>
        </p:blipFill>
        <p:spPr>
          <a:xfrm>
            <a:off x="8208000" y="0"/>
            <a:ext cx="1872000" cy="103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9" name="CustomShape 1"/>
          <p:cNvSpPr/>
          <p:nvPr/>
        </p:nvSpPr>
        <p:spPr>
          <a:xfrm>
            <a:off x="720000" y="300960"/>
            <a:ext cx="8854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r>
              <a:rPr lang="de-DE" sz="4400" b="1" strike="noStrike" spc="-1">
                <a:solidFill>
                  <a:srgbClr val="000000"/>
                </a:solidFill>
                <a:latin typeface="Open Sans"/>
                <a:ea typeface="DejaVu Sans"/>
              </a:rPr>
              <a:t>Czech Business Angel Association</a:t>
            </a:r>
            <a:endParaRPr lang="cs-CZ" sz="4400" b="0" strike="noStrike" spc="-1">
              <a:latin typeface="Arial"/>
            </a:endParaRPr>
          </a:p>
        </p:txBody>
      </p:sp>
      <p:pic>
        <p:nvPicPr>
          <p:cNvPr id="130" name="Obrázek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8208000" y="0"/>
            <a:ext cx="1872000" cy="1035000"/>
          </a:xfrm>
          <a:prstGeom prst="rect">
            <a:avLst/>
          </a:prstGeom>
          <a:ln>
            <a:noFill/>
          </a:ln>
        </p:spPr>
      </p:pic>
      <p:pic>
        <p:nvPicPr>
          <p:cNvPr id="131" name="Obrázek 130"/>
          <p:cNvPicPr/>
          <p:nvPr/>
        </p:nvPicPr>
        <p:blipFill>
          <a:blip r:embed="rId3"/>
          <a:stretch>
            <a:fillRect/>
          </a:stretch>
        </p:blipFill>
        <p:spPr>
          <a:xfrm>
            <a:off x="1512000" y="1740960"/>
            <a:ext cx="7510680" cy="5531040"/>
          </a:xfrm>
          <a:prstGeom prst="rect">
            <a:avLst/>
          </a:prstGeom>
          <a:ln>
            <a:noFill/>
          </a:ln>
        </p:spPr>
      </p:pic>
      <p:sp>
        <p:nvSpPr>
          <p:cNvPr id="132" name="TextShape 2"/>
          <p:cNvSpPr txBox="1"/>
          <p:nvPr/>
        </p:nvSpPr>
        <p:spPr>
          <a:xfrm>
            <a:off x="5760000" y="6480000"/>
            <a:ext cx="22471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kern="1200" smtId="4294967295"/>
            </a:defPPr>
          </a:lstStyle>
          <a:p>
            <a:r>
              <a:rPr lang="cs-CZ" sz="1800" b="0" i="1" strike="noStrike" spc="-1">
                <a:latin typeface="Arial"/>
              </a:rPr>
              <a:t>Děkuji za pozornost!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36543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2020-08-26T17:11:45.668</cp:lastPrinted>
  <dcterms:created xsi:type="dcterms:W3CDTF">2020-08-26T17:11:45Z</dcterms:created>
  <dcterms:modified xsi:type="dcterms:W3CDTF">2020-08-26T17:11:45Z</dcterms:modified>
</cp:coreProperties>
</file>