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sldIdLst>
    <p:sldId id="259" r:id="rId3"/>
    <p:sldId id="256" r:id="rId4"/>
    <p:sldId id="258" r:id="rId5"/>
    <p:sldId id="272" r:id="rId6"/>
    <p:sldId id="270" r:id="rId7"/>
    <p:sldId id="271" r:id="rId8"/>
    <p:sldId id="257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3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tags" Target="tags/tag1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90CE975-276B-4E53-BCAE-4C616615AB9A}" type="slidenum">
              <a:rPr lang="en-US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BC7DAC4B-7D28-49BC-B777-D78EB6BD1C4D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B216C0E-E83A-41DB-ACFD-C4973BD240E2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E0A2189-F663-42CF-B7F3-3BDCED80A309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D862857-03A9-494B-9513-11F36934ADDA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609600"/>
            <a:ext cx="1752600" cy="548640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105400" cy="548640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B34A3BDD-2203-4E7B-A067-0A4823D68DE1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FA4CA10-FE6D-4F85-B55D-EACDCD06D46D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FBF157B-DF38-475C-BD90-27D60A5C3774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6E9C228-91F5-4463-ACA3-ACB89F5AFA85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88CC366-F0B9-43E1-97F9-F13125F4E2B7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E93AE07-9EE7-4E6F-B2B0-150268AA4B43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81200"/>
            <a:ext cx="3390900" cy="4114800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390900" cy="4114800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37FE903-74F4-4A14-8461-D406ACCDCE3E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FD81436-6675-4244-9E8E-280A8612A912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1432E2A3-C3A5-438E-8CAF-3A0DA7091B6B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582BF44-57A3-44BA-B420-C69D3349C10F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D872818-1CE9-46CC-AE99-2A8DAD07BDC0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A31CA99-B247-4BED-A2AE-613E7762A188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00CC24D-402C-423A-AFF9-15E370A47AD1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937CEFF-3B4B-4603-B7AA-FAA25CC61DDF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48D1B5F-B6ED-4E2A-BDA2-1C197E20ACE3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2F54D33-5DE4-496E-9CFE-0D8454EDC6EF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24F9E60-7861-4774-BEE8-CFDA18819B9D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346BEF4-7AAC-4532-8644-D78D68145DA4}" type="slidenum">
              <a:rPr lang="en-US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image" Target="../media/image2.png" /><Relationship Id="rId14" Type="http://schemas.openxmlformats.org/officeDocument/2006/relationships/image" Target="../media/image3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609600"/>
            <a:ext cx="7010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81200"/>
            <a:ext cx="69342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1B4E73-528C-4D2E-9745-F969E2D3B526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553200"/>
            <a:ext cx="480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55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018E60-F053-44C1-AA18-AC4A4CB821A8}" type="slidenum">
              <a:rPr lang="en-US"/>
              <a:pPr>
                <a:defRPr/>
              </a:pPr>
              <a:t>‹#›</a:t>
            </a:fld>
          </a:p>
        </p:txBody>
      </p:sp>
      <p:pic>
        <p:nvPicPr>
          <p:cNvPr id="1031" name="Picture 7">
            <a:hlinkClick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6477000" y="228600"/>
            <a:ext cx="1143000" cy="2413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32" name="Picture 8">
            <a:hlinkClick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/>
          <a:stretch>
            <a:fillRect/>
          </a:stretch>
        </p:blipFill>
        <p:spPr bwMode="auto">
          <a:xfrm>
            <a:off x="7772400" y="228600"/>
            <a:ext cx="1143000" cy="239713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iming/>
  <p:hf hdr="0"/>
  <p:txStyles>
    <p:titleStyle>
      <a:defPPr>
        <a:defRPr kern="1200" smtId="4294967295"/>
      </a:defPPr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Tahoma" pitchFamily="34" charset="0"/>
        </a:defRPr>
      </a:lvl9pPr>
    </p:titleStyle>
    <p:bodyStyle>
      <a:defPPr>
        <a:defRPr kern="1200" smtId="4294967295"/>
      </a:defPPr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066800"/>
            <a:ext cx="6705600" cy="23622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Kam směřuje Směrnice</a:t>
            </a:r>
            <a:br>
              <a:rPr lang="en-US" smtClean="0"/>
            </a:br>
            <a:r>
              <a:rPr lang="cs-CZ" smtClean="0"/>
              <a:t>Rady 2011/85/EU v datové oblasti?</a:t>
            </a:r>
            <a:endParaRPr lang="en-US" sz="3200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10000"/>
            <a:ext cx="6400800" cy="17526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Marie Frýdmanová</a:t>
            </a:r>
          </a:p>
          <a:p>
            <a:pPr eaLnBrk="1" hangingPunct="1"/>
            <a:r>
              <a:rPr lang="cs-CZ" smtClean="0"/>
              <a:t>Ministerstvo financí ČR</a:t>
            </a:r>
            <a:endParaRPr lang="en-US" smtClean="0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3. Podmíněné závazky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524000" y="1484313"/>
            <a:ext cx="6934200" cy="4611687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b="1" smtClean="0"/>
              <a:t>Úvěry v selhání</a:t>
            </a:r>
          </a:p>
          <a:p>
            <a:pPr lvl="1" eaLnBrk="1" hangingPunct="1"/>
            <a:r>
              <a:rPr lang="cs-CZ" sz="2400" smtClean="0"/>
              <a:t>definice: půjčka, u které jsou splátky úroku nebo jistiny 90 či více dnů po splatnosti, nebo byly úrokové platby za toto období kapitalizovány, refinancovány nebo odložena splatnost, nebo jde o s dobou kratší než 90 dní, ale dlužník je např. v úpadku</a:t>
            </a:r>
          </a:p>
          <a:p>
            <a:pPr lvl="1" eaLnBrk="1" hangingPunct="1"/>
            <a:r>
              <a:rPr lang="cs-CZ" sz="2400" smtClean="0"/>
              <a:t>pokrytí: celý vládní sektor (konsolidovaný a jeho subsektory – v pozici věřitele</a:t>
            </a:r>
          </a:p>
          <a:p>
            <a:pPr lvl="1" eaLnBrk="1" hangingPunct="1"/>
            <a:r>
              <a:rPr lang="cs-CZ" sz="2400" smtClean="0"/>
              <a:t>periodicita: za běžný rok a 4 roky zpět poprvé v říjnu 2014</a:t>
            </a:r>
          </a:p>
          <a:p>
            <a:pPr lvl="1" eaLnBrk="1" hangingPunct="1"/>
            <a:endParaRPr lang="cs-CZ" sz="2400" smtClean="0"/>
          </a:p>
          <a:p>
            <a:pPr lvl="1" eaLnBrk="1" hangingPunct="1"/>
            <a:endParaRPr lang="cs-CZ" sz="240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490AC80F-B878-4D98-AA2D-2B94528A97C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Posun v zajištění dat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1547813" y="1773238"/>
            <a:ext cx="7127875" cy="41148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b="1" smtClean="0"/>
              <a:t>Úvěry v selhání: řešení</a:t>
            </a:r>
          </a:p>
          <a:p>
            <a:pPr lvl="1" eaLnBrk="1" hangingPunct="1"/>
            <a:r>
              <a:rPr lang="cs-CZ" sz="2400" smtClean="0"/>
              <a:t>sběr dat zajištěn v Pomocném analytickém přehledu (PAP)</a:t>
            </a:r>
          </a:p>
          <a:p>
            <a:pPr lvl="1" eaLnBrk="1" hangingPunct="1"/>
            <a:r>
              <a:rPr lang="cs-CZ" sz="2400" smtClean="0"/>
              <a:t>1400 jednotek v roce 2012: OSS, SF, PF, kraje, obce na 3000 obyv., Regionální rady soudržnosti, státní PO, PO místně řízené (netto aktiva vyšší než 100 mil. Kč) – cílový stav 5</a:t>
            </a:r>
            <a:r>
              <a:rPr lang="en-US" sz="2400" smtClean="0"/>
              <a:t> </a:t>
            </a:r>
            <a:r>
              <a:rPr lang="cs-CZ" sz="2400" smtClean="0"/>
              <a:t>2</a:t>
            </a:r>
            <a:r>
              <a:rPr lang="en-US" sz="2400" smtClean="0"/>
              <a:t>00 subjekt</a:t>
            </a:r>
            <a:r>
              <a:rPr lang="cs-CZ" sz="2400" smtClean="0"/>
              <a:t>ů</a:t>
            </a:r>
            <a:r>
              <a:rPr lang="en-US" sz="2400" smtClean="0"/>
              <a:t> </a:t>
            </a:r>
            <a:endParaRPr lang="cs-CZ" sz="2400" smtClean="0"/>
          </a:p>
          <a:p>
            <a:pPr eaLnBrk="1" hangingPunct="1"/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1EFC704E-BC7C-4E7E-AD74-3315072579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3. Podmíněné 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484313"/>
            <a:ext cx="7008813" cy="5040312"/>
          </a:xfrm>
        </p:spPr>
        <p:txBody>
          <a:bodyPr/>
          <a:lstStyle>
            <a:defPPr>
              <a:defRPr kern="1200" smtId="4294967295"/>
            </a:defPPr>
          </a:lstStyle>
          <a:p>
            <a:pPr marL="342900" lvl="1" indent="-342900" eaLnBrk="1" hangingPunct="1">
              <a:buFontTx/>
              <a:buChar char="•"/>
              <a:defRPr/>
            </a:pPr>
            <a:r>
              <a:rPr lang="cs-CZ" sz="2400" b="1" smtClean="0"/>
              <a:t>Závazky </a:t>
            </a:r>
            <a:r>
              <a:rPr lang="cs-CZ" sz="2400" b="1"/>
              <a:t>vyplývající z činnosti veřejných </a:t>
            </a:r>
            <a:r>
              <a:rPr lang="cs-CZ" sz="2400" b="1" smtClean="0"/>
              <a:t>společností – Majetkové účasti v soukromých a veřejných společnostech držené jednotkami vládního sektoru</a:t>
            </a:r>
          </a:p>
          <a:p>
            <a:pPr lvl="1" eaLnBrk="1" hangingPunct="1">
              <a:defRPr/>
            </a:pPr>
            <a:r>
              <a:rPr lang="cs-CZ" sz="2000" smtClean="0"/>
              <a:t>data za jednotky kontrolované vládou , přímé i nepřímé vlastnictví jednotek vládního sektoru</a:t>
            </a:r>
          </a:p>
          <a:p>
            <a:pPr lvl="1" eaLnBrk="1" hangingPunct="1">
              <a:defRPr/>
            </a:pPr>
            <a:r>
              <a:rPr lang="cs-CZ" sz="2000" smtClean="0"/>
              <a:t>definice: hodnota akcií, majetková práva vlády ke kapitálu společností, zmocnění držitelů k podílu zisku společnosti a na jejím čistém jmění v případě likvidace společnosti</a:t>
            </a:r>
          </a:p>
          <a:p>
            <a:pPr lvl="1" eaLnBrk="1" hangingPunct="1">
              <a:defRPr/>
            </a:pPr>
            <a:r>
              <a:rPr lang="cs-CZ" sz="2000" smtClean="0"/>
              <a:t>stav závazků vykázaný ke konci účetního období za nefinanční  a finanční podniky a neziskové instituce poskytující služby domácnostem</a:t>
            </a:r>
          </a:p>
          <a:p>
            <a:pPr eaLnBrk="1" hangingPunct="1"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EBD52185-C07C-4613-BAC4-AA1032C5BA9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Podmíněné závazky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342900" lvl="1" indent="-342900" eaLnBrk="1" hangingPunct="1">
              <a:buFontTx/>
              <a:buChar char="•"/>
            </a:pPr>
            <a:r>
              <a:rPr lang="cs-CZ" sz="2400" b="1" smtClean="0"/>
              <a:t>Závazky vyplývající z činnosti veřejných společností – Majetkové účasti v soukromých a veřejných společnostech držené jednotkami vládního sektoru</a:t>
            </a:r>
          </a:p>
          <a:p>
            <a:pPr marL="342900" lvl="1" indent="-342900" eaLnBrk="1" hangingPunct="1"/>
            <a:r>
              <a:rPr lang="cs-CZ" sz="2000" smtClean="0"/>
              <a:t>závazky za jednotlivé podniky vyšší než 0,01 % HDP</a:t>
            </a:r>
          </a:p>
          <a:p>
            <a:pPr marL="342900" lvl="1" indent="-342900" eaLnBrk="1" hangingPunct="1"/>
            <a:r>
              <a:rPr lang="cs-CZ" sz="2000" smtClean="0"/>
              <a:t>pokrytí: účasti celého vládního sektoru</a:t>
            </a:r>
          </a:p>
          <a:p>
            <a:pPr marL="342900" lvl="1" indent="-342900" eaLnBrk="1" hangingPunct="1"/>
            <a:r>
              <a:rPr lang="cs-CZ" sz="2000" smtClean="0"/>
              <a:t>periodicita: se zpožděním nejvýše 12 měsíců po skončení období, poprvé ke konci roku 2014 za předchozí rok příp. t-2 v mil .Kč, v % HDP</a:t>
            </a:r>
          </a:p>
          <a:p>
            <a:pPr marL="342900" lvl="1" indent="-342900" eaLnBrk="1" hangingPunct="1"/>
            <a:r>
              <a:rPr lang="cs-CZ" sz="2000" smtClean="0"/>
              <a:t>dosud získává ČSÚ ze statistických výkazů, zčásti z PAP</a:t>
            </a:r>
          </a:p>
          <a:p>
            <a:pPr marL="342900" lvl="1" indent="-342900" eaLnBrk="1" hangingPunct="1"/>
            <a:endParaRPr lang="cs-CZ" sz="2000" smtClean="0"/>
          </a:p>
          <a:p>
            <a:pPr eaLnBrk="1" hangingPunct="1"/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C92FE5A5-DB01-4FC4-B325-A405B213E8D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Posun v zajištění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628775"/>
            <a:ext cx="6934200" cy="4467225"/>
          </a:xfrm>
        </p:spPr>
        <p:txBody>
          <a:bodyPr/>
          <a:lstStyle>
            <a:defPPr>
              <a:defRPr kern="1200" smtId="4294967295"/>
            </a:defPPr>
          </a:lstStyle>
          <a:p>
            <a:pPr marL="342900" lvl="1" indent="-342900" eaLnBrk="1" hangingPunct="1">
              <a:buFontTx/>
              <a:buChar char="•"/>
              <a:defRPr/>
            </a:pPr>
            <a:r>
              <a:rPr lang="cs-CZ" sz="2400" b="1"/>
              <a:t>Závazky vyplývající z činnosti veřejných společností – Majetkové účasti v soukromých a veřejných společnostech držené jednotkami vládního </a:t>
            </a:r>
            <a:r>
              <a:rPr lang="cs-CZ" sz="2400" b="1" smtClean="0"/>
              <a:t>sektoru: řešení</a:t>
            </a:r>
          </a:p>
          <a:p>
            <a:pPr lvl="1" eaLnBrk="1" hangingPunct="1">
              <a:defRPr/>
            </a:pPr>
            <a:r>
              <a:rPr lang="cs-CZ" sz="2000" smtClean="0"/>
              <a:t>původní </a:t>
            </a:r>
            <a:r>
              <a:rPr lang="cs-CZ" sz="2000"/>
              <a:t>návrh – Pomocný konsolidační </a:t>
            </a:r>
            <a:r>
              <a:rPr lang="cs-CZ" sz="2000" smtClean="0"/>
              <a:t>přehled, rozšíření na všechny jednotky vládního sektoru dle ESA95</a:t>
            </a:r>
          </a:p>
          <a:p>
            <a:pPr lvl="1" eaLnBrk="1" hangingPunct="1">
              <a:defRPr/>
            </a:pPr>
            <a:r>
              <a:rPr lang="cs-CZ" sz="2000"/>
              <a:t>28. listopadu 2012 bylo na jednání vlády schváleno </a:t>
            </a:r>
            <a:r>
              <a:rPr lang="cs-CZ" sz="2000" smtClean="0"/>
              <a:t>Usnesení </a:t>
            </a:r>
            <a:r>
              <a:rPr lang="cs-CZ" sz="2000"/>
              <a:t>vlády č. 868 ze dne 28. listopadu 2012 k sestavování konsolidovaných účetních výkazů za Českou republiku a za dílčí konsolidační celky </a:t>
            </a:r>
            <a:r>
              <a:rPr lang="cs-CZ" sz="2000" smtClean="0"/>
              <a:t>státu, dat za rok 2014 až v roce 2015</a:t>
            </a:r>
            <a:endParaRPr lang="cs-CZ" sz="2000"/>
          </a:p>
          <a:p>
            <a:pPr lvl="1" eaLnBrk="1" hangingPunct="1">
              <a:defRPr/>
            </a:pPr>
            <a:endParaRPr lang="cs-CZ" sz="2000"/>
          </a:p>
          <a:p>
            <a:pPr eaLnBrk="1" hangingPunct="1"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43D31B6-B3BD-44AA-BF7D-6C08AD9B3EA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3. Podmíněné závazky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1763713" y="1916113"/>
            <a:ext cx="6934200" cy="411480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b="1" smtClean="0"/>
              <a:t>Partnerství soukromého sektoru (PPP)</a:t>
            </a:r>
          </a:p>
          <a:p>
            <a:pPr lvl="1" eaLnBrk="1" hangingPunct="1"/>
            <a:r>
              <a:rPr lang="cs-CZ" sz="2000" smtClean="0"/>
              <a:t>zjištění smluvní kapitálové hodnoty (pořizovací hodnota aktiv) a plateb za poslední čtyři roky (platby za dostupnost)</a:t>
            </a:r>
          </a:p>
          <a:p>
            <a:pPr lvl="1" eaLnBrk="1" hangingPunct="1"/>
            <a:r>
              <a:rPr lang="cs-CZ" sz="2000" smtClean="0"/>
              <a:t>smluvní hodnota budované investice-splátky dluhové jistiny; ocenění v nominální hodnotě</a:t>
            </a:r>
          </a:p>
          <a:p>
            <a:pPr lvl="1" eaLnBrk="1" hangingPunct="1"/>
            <a:r>
              <a:rPr lang="cs-CZ" sz="2000" smtClean="0"/>
              <a:t>pokrytí: za celý vládní sektor v členění na jednotlivé subsektory v % HDP</a:t>
            </a:r>
          </a:p>
          <a:p>
            <a:pPr lvl="1" eaLnBrk="1" hangingPunct="1"/>
            <a:r>
              <a:rPr lang="cs-CZ" sz="2000" smtClean="0"/>
              <a:t>periodicita: za běžný rok a 4 roky zpět poprvé v říjnu 2014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A6419E0D-D929-4C5A-B2C0-BB2DEC327D6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010400" cy="874713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Posun v zajištění dat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1547813" y="1412875"/>
            <a:ext cx="6934200" cy="53292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2800" b="1" smtClean="0"/>
              <a:t>Partnerství soukromého sektoru: řešení</a:t>
            </a:r>
            <a:endParaRPr lang="cs-CZ" sz="2000" b="1" smtClean="0"/>
          </a:p>
          <a:p>
            <a:pPr lvl="1" eaLnBrk="1" hangingPunct="1"/>
            <a:r>
              <a:rPr lang="cs-CZ" sz="2000" smtClean="0"/>
              <a:t>ukotvení v připravovaných </a:t>
            </a:r>
            <a:r>
              <a:rPr lang="cs-CZ" sz="2000" b="1" smtClean="0"/>
              <a:t>novelách vyhlášek č. 383/2009 Sb. </a:t>
            </a:r>
            <a:r>
              <a:rPr lang="cs-CZ" sz="2000" smtClean="0"/>
              <a:t>o účetních záznamech (technická) a především vyhlášky </a:t>
            </a:r>
            <a:r>
              <a:rPr lang="cs-CZ" sz="2000" b="1" smtClean="0"/>
              <a:t>410/2009 Sb. </a:t>
            </a:r>
            <a:r>
              <a:rPr lang="cs-CZ" sz="2000" smtClean="0"/>
              <a:t>o účetnictví</a:t>
            </a:r>
          </a:p>
          <a:p>
            <a:pPr lvl="1" eaLnBrk="1" hangingPunct="1"/>
            <a:r>
              <a:rPr lang="cs-CZ" sz="2000" smtClean="0"/>
              <a:t>za jednotlivé subsektory a celkem za sektor vládních institucí</a:t>
            </a:r>
          </a:p>
          <a:p>
            <a:pPr lvl="1" eaLnBrk="1" hangingPunct="1"/>
            <a:r>
              <a:rPr lang="cs-CZ" sz="2000" smtClean="0"/>
              <a:t>účinnost novel od 1. 1. 2014</a:t>
            </a:r>
          </a:p>
          <a:p>
            <a:pPr lvl="1" eaLnBrk="1" hangingPunct="1"/>
            <a:r>
              <a:rPr lang="cs-CZ" sz="2000" smtClean="0"/>
              <a:t>nové vymezení podrozvahových účtů+příloha účetní závěrky</a:t>
            </a:r>
          </a:p>
          <a:p>
            <a:pPr lvl="1" eaLnBrk="1" hangingPunct="1"/>
            <a:r>
              <a:rPr lang="cs-CZ" sz="2000" b="1" smtClean="0"/>
              <a:t>samostatná vyhláška (sekce 06) </a:t>
            </a:r>
            <a:r>
              <a:rPr lang="cs-CZ" sz="2000" smtClean="0"/>
              <a:t>navazující na připravovaný zákon o pravidlech rozpočtové kázně (vykazovací povinnost pro sektor vládních institucí o jejich dlouhodobých závazcích); předložení vládě do 30. 4. 2013 </a:t>
            </a:r>
          </a:p>
          <a:p>
            <a:pPr eaLnBrk="1" hangingPunct="1"/>
            <a:endParaRPr lang="cs-CZ" b="1" smtClean="0"/>
          </a:p>
          <a:p>
            <a:pPr eaLnBrk="1" hangingPunct="1"/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42C3E26F-655E-468B-B8BB-D6407B2EA80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Nedořešené požadavky Směrnice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24713" cy="4114800"/>
          </a:xfrm>
        </p:spPr>
        <p:txBody>
          <a:bodyPr/>
          <a:lstStyle>
            <a:defPPr>
              <a:defRPr kern="1200" smtId="4294967295"/>
            </a:defPPr>
          </a:lstStyle>
          <a:p>
            <a:pPr marL="114300" indent="-514350" eaLnBrk="1" hangingPunct="1">
              <a:buFont typeface="Tahoma" pitchFamily="34" charset="0"/>
              <a:buAutoNum type="arabicPeriod"/>
            </a:pPr>
            <a:r>
              <a:rPr lang="cs-CZ" b="1" smtClean="0"/>
              <a:t> Fiskální data na hotovostní bázi </a:t>
            </a:r>
          </a:p>
          <a:p>
            <a:pPr marL="114300" indent="-514350" eaLnBrk="1" hangingPunct="1">
              <a:buFontTx/>
              <a:buNone/>
            </a:pPr>
            <a:r>
              <a:rPr lang="cs-CZ" sz="2400" smtClean="0"/>
              <a:t>Není rozhodnuto:</a:t>
            </a:r>
          </a:p>
          <a:p>
            <a:pPr marL="114300" indent="-514350" eaLnBrk="1" hangingPunct="1">
              <a:buFont typeface="Tahoma" pitchFamily="34" charset="0"/>
              <a:buChar char="–"/>
            </a:pPr>
            <a:r>
              <a:rPr lang="cs-CZ" sz="2400" smtClean="0"/>
              <a:t>o rozšíření pokrytí sektoru</a:t>
            </a:r>
          </a:p>
          <a:p>
            <a:pPr marL="114300" indent="-514350" eaLnBrk="1" hangingPunct="1">
              <a:buFont typeface="Tahoma" pitchFamily="34" charset="0"/>
              <a:buChar char="–"/>
            </a:pPr>
            <a:r>
              <a:rPr lang="cs-CZ" sz="2400" smtClean="0"/>
              <a:t>o způsobu získávání dat:</a:t>
            </a:r>
          </a:p>
          <a:p>
            <a:pPr marL="114300" indent="-514350" eaLnBrk="1" hangingPunct="1">
              <a:buFont typeface="Tahoma" pitchFamily="34" charset="0"/>
              <a:buChar char="–"/>
            </a:pPr>
            <a:r>
              <a:rPr lang="cs-CZ" sz="2400" smtClean="0"/>
              <a:t>A) z účetních výkazů či  </a:t>
            </a:r>
          </a:p>
          <a:p>
            <a:pPr marL="114300" indent="-514350" eaLnBrk="1" hangingPunct="1">
              <a:buFont typeface="Tahoma" pitchFamily="34" charset="0"/>
              <a:buChar char="–"/>
            </a:pPr>
            <a:r>
              <a:rPr lang="cs-CZ" sz="2400" smtClean="0"/>
              <a:t>B) z finančních výkazů</a:t>
            </a:r>
            <a:endParaRPr lang="cs-CZ" b="1" smtClean="0"/>
          </a:p>
          <a:p>
            <a:pPr marL="114300" indent="-514350" eaLnBrk="1" hangingPunct="1"/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9B6C24AB-9C3E-4894-BC32-13A35214AA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Kam směřuje Směrnice?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3" eaLnBrk="1" hangingPunct="1">
              <a:buFontTx/>
              <a:buNone/>
            </a:pPr>
            <a:r>
              <a:rPr lang="cs-CZ" sz="2800" smtClean="0"/>
              <a:t>		Děkuji za pozornost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C672C8F1-3E9F-4A71-8E02-443185AA1959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F7BAB2BD-0A23-4CDF-B5AE-3014829784C6}" type="slidenum">
              <a:rPr lang="en-US"/>
              <a:pPr>
                <a:defRPr/>
              </a:pPr>
              <a:t>2</a:t>
            </a:fld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Obsah prezentace</a:t>
            </a:r>
            <a:endParaRPr lang="en-US" smtClean="0"/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>
              <a:lnSpc>
                <a:spcPct val="90000"/>
              </a:lnSpc>
            </a:pPr>
            <a:r>
              <a:rPr lang="cs-CZ" smtClean="0"/>
              <a:t>Požadavky Směrnice na datové zdroje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Fiskální data na hotovostní bázi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Přechod mezi hotovostními daty  k ESA95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Podmíněné závazky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Posun v zajištění dat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Nedořešené požadavky Směrnice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11A20176-1584-4D61-8956-F3F8D97EB196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9DA1A49C-417D-4F04-96B2-AAEAAA5187DF}" type="slidenum">
              <a:rPr lang="en-US"/>
              <a:pPr>
                <a:defRPr/>
              </a:pPr>
              <a:t>3</a:t>
            </a:fld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010400" cy="101917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Požadavky Směrnice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557338"/>
            <a:ext cx="7200900" cy="5111750"/>
          </a:xfrm>
        </p:spPr>
        <p:txBody>
          <a:bodyPr/>
          <a:lstStyle>
            <a:defPPr>
              <a:defRPr kern="1200" smtId="4294967295"/>
            </a:defPPr>
          </a:lstStyle>
          <a:p>
            <a:pPr marL="457200" lvl="1" indent="-457200" eaLnBrk="1" hangingPunct="1">
              <a:buFont typeface="+mj-lt"/>
              <a:buAutoNum type="arabicPeriod"/>
              <a:defRPr/>
            </a:pPr>
            <a:r>
              <a:rPr lang="cs-CZ" sz="2400" b="1" smtClean="0"/>
              <a:t>Fiskální data na hotovostní </a:t>
            </a:r>
            <a:r>
              <a:rPr lang="cs-CZ" sz="2400" b="1"/>
              <a:t>bázi </a:t>
            </a:r>
            <a:endParaRPr lang="cs-CZ" sz="2400" b="1" smtClean="0"/>
          </a:p>
          <a:p>
            <a:pPr lvl="1" eaLnBrk="1" hangingPunct="1">
              <a:defRPr/>
            </a:pPr>
            <a:r>
              <a:rPr lang="cs-CZ" sz="2000" smtClean="0"/>
              <a:t>zveřejňovat data v </a:t>
            </a:r>
            <a:r>
              <a:rPr lang="cs-CZ" sz="2000"/>
              <a:t>členění na příjmy, výdaje, </a:t>
            </a:r>
            <a:r>
              <a:rPr lang="cs-CZ" sz="2000" smtClean="0"/>
              <a:t>saldo</a:t>
            </a:r>
          </a:p>
          <a:p>
            <a:pPr lvl="1" eaLnBrk="1" hangingPunct="1">
              <a:defRPr/>
            </a:pPr>
            <a:r>
              <a:rPr lang="cs-CZ" sz="2000" smtClean="0"/>
              <a:t>konsolidovaná data s vyloučením finančních operecí</a:t>
            </a:r>
          </a:p>
          <a:p>
            <a:pPr lvl="1" eaLnBrk="1" hangingPunct="1">
              <a:defRPr/>
            </a:pPr>
            <a:r>
              <a:rPr lang="cs-CZ" sz="2000" smtClean="0"/>
              <a:t>za všechny subsektory vlády v pokrytí podle ESA95 v jednotné struktuře včetně metadat</a:t>
            </a:r>
          </a:p>
          <a:p>
            <a:pPr lvl="1" eaLnBrk="1" hangingPunct="1">
              <a:defRPr/>
            </a:pPr>
            <a:r>
              <a:rPr lang="cs-CZ" sz="2000" smtClean="0"/>
              <a:t>měsíčně za centrální vládní instituce + fondy sociálního zabezpečení (do konce následujícího měsíce)</a:t>
            </a:r>
          </a:p>
          <a:p>
            <a:pPr lvl="1" eaLnBrk="1" hangingPunct="1">
              <a:defRPr/>
            </a:pPr>
            <a:r>
              <a:rPr lang="cs-CZ" sz="2000" smtClean="0"/>
              <a:t>čtvrtletně za místní vlády (do konce následujícího čtvrtletí)</a:t>
            </a:r>
          </a:p>
          <a:p>
            <a:pPr lvl="1" eaLnBrk="1" hangingPunct="1">
              <a:defRPr/>
            </a:pPr>
            <a:r>
              <a:rPr lang="cs-CZ" sz="2000" smtClean="0"/>
              <a:t>účinnost zavedení právních předpisů je nutná do 31. 12. 2013, zveřejňování dat od ledna 2014 (měsíční v únoru, čtvrtletní v červnu</a:t>
            </a:r>
            <a:r>
              <a:rPr lang="cs-CZ" sz="2400" smtClean="0"/>
              <a:t>)</a:t>
            </a:r>
            <a:endParaRPr lang="cs-CZ" smtClean="0"/>
          </a:p>
          <a:p>
            <a:pPr lvl="1" eaLnBrk="1" hangingPunct="1">
              <a:defRPr/>
            </a:pPr>
            <a:endParaRPr lang="cs-CZ" smtClean="0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Posun v zajištění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lvl="1" indent="0" eaLnBrk="1" hangingPunct="1">
              <a:buFontTx/>
              <a:buNone/>
              <a:defRPr/>
            </a:pPr>
            <a:r>
              <a:rPr lang="cs-CZ" sz="2400" b="1" smtClean="0"/>
              <a:t>1. Fiskální </a:t>
            </a:r>
            <a:r>
              <a:rPr lang="cs-CZ" sz="2400" b="1"/>
              <a:t>data na hotovostní bázi </a:t>
            </a:r>
          </a:p>
          <a:p>
            <a:pPr lvl="1" eaLnBrk="1" hangingPunct="1">
              <a:defRPr/>
            </a:pPr>
            <a:r>
              <a:rPr lang="cs-CZ" sz="2400" smtClean="0"/>
              <a:t>opora </a:t>
            </a:r>
            <a:r>
              <a:rPr lang="cs-CZ" sz="2400"/>
              <a:t>v návrhu </a:t>
            </a:r>
            <a:r>
              <a:rPr lang="cs-CZ" sz="2400" smtClean="0"/>
              <a:t>ústavního zákona čl. 3 uložena veřejné instituci povinnost sestavit návrh rozpočtu na následující rok a střednědobý výhled na 2 další roky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sz="2400" smtClean="0"/>
              <a:t> </a:t>
            </a:r>
            <a:endParaRPr lang="cs-CZ" sz="240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73A76966-62E8-4784-BEF4-DF5FCB4E94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Požadavky Směrnice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524000" y="1557338"/>
            <a:ext cx="6934200" cy="4538662"/>
          </a:xfrm>
        </p:spPr>
        <p:txBody>
          <a:bodyPr/>
          <a:lstStyle>
            <a:defPPr>
              <a:defRPr kern="1200" smtId="4294967295"/>
            </a:defPPr>
          </a:lstStyle>
          <a:p>
            <a:pPr marL="0" indent="0" eaLnBrk="1" hangingPunct="1">
              <a:buFontTx/>
              <a:buNone/>
            </a:pPr>
            <a:r>
              <a:rPr lang="cs-CZ" sz="2400" b="1" smtClean="0"/>
              <a:t>2</a:t>
            </a:r>
            <a:r>
              <a:rPr lang="cs-CZ" smtClean="0"/>
              <a:t>. </a:t>
            </a:r>
            <a:r>
              <a:rPr lang="cs-CZ" sz="2400" b="1" smtClean="0"/>
              <a:t>Srovnávací tabulka s metodikou přechodu mezi údaji na hotovostní bázi k údajům dle ESA95</a:t>
            </a:r>
          </a:p>
          <a:p>
            <a:pPr lvl="1" eaLnBrk="1" hangingPunct="1"/>
            <a:r>
              <a:rPr lang="cs-CZ" sz="2400" smtClean="0"/>
              <a:t>obecné vysvětlení metodiky přechodu od výchozí salda (národní metodika cash) a údaji dle ESA95 – bez kvantifikace</a:t>
            </a:r>
          </a:p>
          <a:p>
            <a:pPr lvl="1" eaLnBrk="1" hangingPunct="1"/>
            <a:r>
              <a:rPr lang="cs-CZ" sz="2400" smtClean="0"/>
              <a:t>periodicita: jednorázová koncepční informace; aktualizace v případě změn základních informací či metodického přístupu</a:t>
            </a:r>
          </a:p>
          <a:p>
            <a:pPr lvl="1" eaLnBrk="1" hangingPunct="1"/>
            <a:r>
              <a:rPr lang="cs-CZ" sz="2400" smtClean="0"/>
              <a:t>pokrytí: za jednotlivé subsektory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46A185EB-EEE9-4265-AC7E-1BE1D718730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Posun v zajištění požadavků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 eaLnBrk="1" hangingPunct="1">
              <a:buFontTx/>
              <a:buNone/>
              <a:defRPr/>
            </a:pPr>
            <a:r>
              <a:rPr lang="cs-CZ" sz="2400" b="1" smtClean="0"/>
              <a:t>2. Srovnávací </a:t>
            </a:r>
            <a:r>
              <a:rPr lang="cs-CZ" sz="2400" b="1"/>
              <a:t>tabulka s metodikou přechodu mezi údaji na hotovostní bázi k údajům dle </a:t>
            </a:r>
            <a:r>
              <a:rPr lang="cs-CZ" sz="2400" b="1" smtClean="0"/>
              <a:t>ESA95</a:t>
            </a:r>
          </a:p>
          <a:p>
            <a:pPr lvl="1" eaLnBrk="1" hangingPunct="1">
              <a:defRPr/>
            </a:pPr>
            <a:r>
              <a:rPr lang="cs-CZ" sz="2400" smtClean="0"/>
              <a:t>bude naplňováno ČSÚ – gestor ESA95</a:t>
            </a:r>
          </a:p>
          <a:p>
            <a:pPr lvl="1" eaLnBrk="1" hangingPunct="1">
              <a:defRPr/>
            </a:pPr>
            <a:r>
              <a:rPr lang="cs-CZ" sz="2400" smtClean="0"/>
              <a:t>právní ukotvení: novelizace zákona e. 89/1995 SB., o státní statistické službě</a:t>
            </a:r>
            <a:endParaRPr lang="cs-CZ" sz="2400"/>
          </a:p>
          <a:p>
            <a:pPr eaLnBrk="1" hangingPunct="1"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C20F03A4-232B-4079-907F-8D392491B10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EEA4D412-D2D1-40CC-9326-9CC5A39A6DFE}" type="datetime1">
              <a:rPr lang="en-US"/>
              <a:pPr>
                <a:defRPr/>
              </a:pPr>
              <a:t>12/20/2012</a:t>
            </a:fld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11865C5D-8D52-4547-B17B-BA69C8432D16}" type="slidenum">
              <a:rPr lang="en-US"/>
              <a:pPr>
                <a:defRPr/>
              </a:pPr>
              <a:t>7</a:t>
            </a:fld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Požadavky Směrnice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57338"/>
            <a:ext cx="6934200" cy="4538662"/>
          </a:xfrm>
        </p:spPr>
        <p:txBody>
          <a:bodyPr/>
          <a:lstStyle>
            <a:defPPr>
              <a:defRPr kern="1200" smtId="4294967295"/>
            </a:defPPr>
          </a:lstStyle>
          <a:p>
            <a:pPr marL="0" lvl="1" indent="0" eaLnBrk="1" hangingPunct="1">
              <a:buFontTx/>
              <a:buNone/>
              <a:defRPr/>
            </a:pPr>
            <a:r>
              <a:rPr lang="cs-CZ" sz="2400" b="1" smtClean="0"/>
              <a:t>3.</a:t>
            </a:r>
            <a:r>
              <a:rPr lang="cs-CZ" sz="2400" smtClean="0"/>
              <a:t> </a:t>
            </a:r>
            <a:r>
              <a:rPr lang="cs-CZ" sz="2400" b="1" smtClean="0"/>
              <a:t>Podmíněné závazky s velkým dopadem  za všechny subsektory v jednotné struktuře</a:t>
            </a:r>
          </a:p>
          <a:p>
            <a:pPr lvl="1" eaLnBrk="1" hangingPunct="1">
              <a:defRPr/>
            </a:pPr>
            <a:r>
              <a:rPr lang="cs-CZ" sz="2400" b="1" smtClean="0"/>
              <a:t>zveřejnění </a:t>
            </a:r>
            <a:r>
              <a:rPr lang="cs-CZ" sz="2400" b="1"/>
              <a:t>v říjnu </a:t>
            </a:r>
            <a:r>
              <a:rPr lang="cs-CZ" sz="2400" b="1" smtClean="0"/>
              <a:t>2014 (tj. data za rok 2013</a:t>
            </a:r>
            <a:r>
              <a:rPr lang="cs-CZ" sz="2400" smtClean="0"/>
              <a:t>)</a:t>
            </a:r>
          </a:p>
          <a:p>
            <a:pPr lvl="1" eaLnBrk="1" hangingPunct="1">
              <a:defRPr/>
            </a:pPr>
            <a:r>
              <a:rPr lang="cs-CZ" sz="2400" smtClean="0"/>
              <a:t>periodicita 1x ročně (v mil. Kč, v % HDP)</a:t>
            </a:r>
          </a:p>
          <a:p>
            <a:pPr lvl="1" eaLnBrk="1" hangingPunct="1">
              <a:defRPr/>
            </a:pPr>
            <a:r>
              <a:rPr lang="cs-CZ" sz="2400" b="1" smtClean="0"/>
              <a:t>Záruky </a:t>
            </a:r>
            <a:r>
              <a:rPr lang="cs-CZ" sz="2400" smtClean="0"/>
              <a:t>poskytnuté vládními institucemi</a:t>
            </a:r>
          </a:p>
          <a:p>
            <a:pPr lvl="1" eaLnBrk="1" hangingPunct="1">
              <a:defRPr/>
            </a:pPr>
            <a:r>
              <a:rPr lang="cs-CZ" sz="2400" b="1" smtClean="0"/>
              <a:t>Úvěry v selhání</a:t>
            </a:r>
          </a:p>
          <a:p>
            <a:pPr lvl="1" eaLnBrk="1" hangingPunct="1">
              <a:defRPr/>
            </a:pPr>
            <a:r>
              <a:rPr lang="cs-CZ" sz="2400" b="1" smtClean="0"/>
              <a:t>Závazky vyplývající z činnosti veřejných společností</a:t>
            </a:r>
          </a:p>
          <a:p>
            <a:pPr lvl="1" eaLnBrk="1" hangingPunct="1">
              <a:defRPr/>
            </a:pPr>
            <a:r>
              <a:rPr lang="cs-CZ" sz="2400" b="1" smtClean="0"/>
              <a:t>Partnerství soukromého sektoru </a:t>
            </a:r>
            <a:r>
              <a:rPr lang="cs-CZ" sz="2400" smtClean="0"/>
              <a:t>(PPP)</a:t>
            </a:r>
            <a:endParaRPr lang="cs-CZ" sz="2400"/>
          </a:p>
          <a:p>
            <a:pPr lvl="1" eaLnBrk="1" hangingPunct="1">
              <a:defRPr/>
            </a:pPr>
            <a:endParaRPr lang="cs-CZ" sz="2400"/>
          </a:p>
          <a:p>
            <a:pPr marL="0" lvl="1" indent="0" eaLnBrk="1" hangingPunct="1">
              <a:buFontTx/>
              <a:buNone/>
              <a:defRPr/>
            </a:pPr>
            <a:endParaRPr lang="en-US" sz="2400"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3. Podmíněné závazky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1524000" y="1557338"/>
            <a:ext cx="6934200" cy="4538662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z="2800" b="1" smtClean="0"/>
              <a:t>Záruky poskytnuté vládními institucemi</a:t>
            </a:r>
          </a:p>
          <a:p>
            <a:pPr lvl="1" eaLnBrk="1" hangingPunct="1"/>
            <a:r>
              <a:rPr lang="cs-CZ" sz="1800" smtClean="0"/>
              <a:t>v rozdělení na imputované a neimputované</a:t>
            </a:r>
          </a:p>
          <a:p>
            <a:pPr lvl="1" eaLnBrk="1" hangingPunct="1"/>
            <a:r>
              <a:rPr lang="cs-CZ" sz="1800" b="1" smtClean="0"/>
              <a:t>standardizované </a:t>
            </a:r>
            <a:r>
              <a:rPr lang="cs-CZ" sz="1800" smtClean="0"/>
              <a:t>garance</a:t>
            </a:r>
          </a:p>
          <a:p>
            <a:pPr lvl="2" eaLnBrk="1" hangingPunct="1"/>
            <a:r>
              <a:rPr lang="cs-CZ" sz="1800" smtClean="0"/>
              <a:t>(např. záruky SFRB za splácení úvěru nájemních bytů? PGRLF –zajištění úvěru zemědělcům)</a:t>
            </a:r>
          </a:p>
          <a:p>
            <a:pPr lvl="1" eaLnBrk="1" hangingPunct="1"/>
            <a:r>
              <a:rPr lang="cs-CZ" sz="1800" b="1" smtClean="0"/>
              <a:t>jednorázové garance </a:t>
            </a:r>
          </a:p>
          <a:p>
            <a:pPr lvl="2" eaLnBrk="1" hangingPunct="1"/>
            <a:r>
              <a:rPr lang="cs-CZ" sz="1800" smtClean="0"/>
              <a:t>záruka pro ČNB za řešení problémů IPB, ČD – Pendolina, Eurofima; za SŽDC rozvoj infrastruktury, čerpání úvěrů na provoz, EGAP ČEB, ČMRZB</a:t>
            </a:r>
            <a:r>
              <a:rPr lang="cs-CZ" sz="2000" smtClean="0"/>
              <a:t>)</a:t>
            </a:r>
          </a:p>
          <a:p>
            <a:pPr lvl="1" eaLnBrk="1" hangingPunct="1"/>
            <a:r>
              <a:rPr lang="cs-CZ" sz="1800" smtClean="0"/>
              <a:t>pokrytí:za jednotlivé subsektory (kromě zdravotních pojišťoven) a celkem za sektor vládních institucí</a:t>
            </a:r>
          </a:p>
          <a:p>
            <a:pPr lvl="1" eaLnBrk="1" hangingPunct="1"/>
            <a:r>
              <a:rPr lang="cs-CZ" sz="1800" smtClean="0"/>
              <a:t>periodicita za běžný rok a 3 roky zpět, poprvé v říjnu 2014</a:t>
            </a:r>
          </a:p>
          <a:p>
            <a:pPr lvl="2" eaLnBrk="1" hangingPunct="1"/>
            <a:endParaRPr lang="cs-CZ" sz="180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FFD9FE5C-A9C3-4AF6-9342-89C06CE8A57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smtClean="0"/>
              <a:t>Posun v zajištění dat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eaLnBrk="1" hangingPunct="1"/>
            <a:r>
              <a:rPr lang="cs-CZ" b="1" smtClean="0"/>
              <a:t>Záruky poskytnuté vládními institucemi</a:t>
            </a:r>
            <a:r>
              <a:rPr lang="cs-CZ" smtClean="0"/>
              <a:t>: </a:t>
            </a:r>
            <a:r>
              <a:rPr lang="cs-CZ" b="1" smtClean="0"/>
              <a:t>řešení</a:t>
            </a:r>
          </a:p>
          <a:p>
            <a:pPr lvl="1" eaLnBrk="1" hangingPunct="1"/>
            <a:r>
              <a:rPr lang="cs-CZ" sz="2400" smtClean="0"/>
              <a:t>ukotvení v připravovaných </a:t>
            </a:r>
            <a:r>
              <a:rPr lang="cs-CZ" sz="2400" b="1" smtClean="0"/>
              <a:t>novelách vyhlášek č. 383/2009 Sb. </a:t>
            </a:r>
            <a:r>
              <a:rPr lang="cs-CZ" sz="2400" smtClean="0"/>
              <a:t>o účetních záznamech (technická) a především vyhlášky </a:t>
            </a:r>
            <a:r>
              <a:rPr lang="cs-CZ" sz="2400" b="1" smtClean="0"/>
              <a:t>410/2009 Sb. </a:t>
            </a:r>
            <a:r>
              <a:rPr lang="cs-CZ" sz="2400" smtClean="0"/>
              <a:t>o účetnictví</a:t>
            </a:r>
          </a:p>
          <a:p>
            <a:pPr lvl="1" eaLnBrk="1" hangingPunct="1"/>
            <a:r>
              <a:rPr lang="cs-CZ" sz="2400" smtClean="0"/>
              <a:t>účinnost novel od 1. 1. 2014</a:t>
            </a:r>
          </a:p>
          <a:p>
            <a:pPr eaLnBrk="1" hangingPunct="1"/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31D6D1D6-54D8-4539-B14B-CA5DE317CE25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fld id="{B831EF44-4BDD-4E83-BF3F-0EFC1E9849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026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ModernModular">
  <a:themeElements>
    <a:clrScheme name="Motiv systému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Tahoma" charset="0"/>
        <a:ea typeface="Arial"/>
        <a:cs typeface="Arial"/>
      </a:majorFont>
      <a:minorFont>
        <a:latin typeface="Tahoma" charset="0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2015-11-25T17:26:53.926</cp:lastPrinted>
  <dcterms:created xsi:type="dcterms:W3CDTF">2015-11-25T17:26:53Z</dcterms:created>
  <dcterms:modified xsi:type="dcterms:W3CDTF">2015-11-25T17:26:53Z</dcterms:modified>
</cp:coreProperties>
</file>