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5.8.0.0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58" r:id="rId1"/>
    <p:sldMasterId id="2147483690" r:id="rId2"/>
  </p:sldMasterIdLst>
  <p:notesMasterIdLst>
    <p:notesMasterId r:id="rId3"/>
  </p:notesMasterIdLst>
  <p:sldIdLst>
    <p:sldId id="256" r:id="rId4"/>
    <p:sldId id="261" r:id="rId5"/>
    <p:sldId id="262" r:id="rId6"/>
    <p:sldId id="257" r:id="rId7"/>
    <p:sldId id="259" r:id="rId8"/>
    <p:sldId id="267" r:id="rId9"/>
    <p:sldId id="269" r:id="rId10"/>
    <p:sldId id="268" r:id="rId11"/>
    <p:sldId id="263" r:id="rId12"/>
    <p:sldId id="264" r:id="rId13"/>
    <p:sldId id="265" r:id="rId14"/>
    <p:sldId id="266" r:id="rId15"/>
    <p:sldId id="258" r:id="rId16"/>
  </p:sldIdLst>
  <p:sldSz cx="9144000" cy="6858000" type="screen4x3"/>
  <p:notesSz cx="6858000" cy="9144000"/>
  <p:custDataLst>
    <p:tags r:id="rId17"/>
  </p:custDataLst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alibri" pitchFamily="34" charset="0"/>
        <a:ea typeface="+mn-ea"/>
        <a:cs typeface="Arial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alibri" pitchFamily="34" charset="0"/>
        <a:ea typeface="+mn-ea"/>
        <a:cs typeface="Arial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alibri" pitchFamily="34" charset="0"/>
        <a:ea typeface="+mn-ea"/>
        <a:cs typeface="Arial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alibri" pitchFamily="34" charset="0"/>
        <a:ea typeface="+mn-ea"/>
        <a:cs typeface="Arial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alibri" pitchFamily="34" charset="0"/>
        <a:ea typeface="+mn-ea"/>
        <a:cs typeface="Arial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Calibri" pitchFamily="34" charset="0"/>
        <a:ea typeface="+mn-ea"/>
        <a:cs typeface="Arial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Calibri" pitchFamily="34" charset="0"/>
        <a:ea typeface="+mn-ea"/>
        <a:cs typeface="Arial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Calibri" pitchFamily="34" charset="0"/>
        <a:ea typeface="+mn-ea"/>
        <a:cs typeface="Arial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Calibri" pitchFamily="34" charset="0"/>
        <a:ea typeface="+mn-ea"/>
        <a:cs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CE1"/>
    <a:srgbClr val="3A5C86"/>
    <a:srgbClr val="003399"/>
    <a:srgbClr val="000099"/>
  </p:clrMru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3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tags" Target="tags/tag1.xml" /><Relationship Id="rId18" Type="http://schemas.openxmlformats.org/officeDocument/2006/relationships/presProps" Target="presProps.xml" /><Relationship Id="rId19" Type="http://schemas.openxmlformats.org/officeDocument/2006/relationships/viewProps" Target="viewProps.xml" /><Relationship Id="rId2" Type="http://schemas.openxmlformats.org/officeDocument/2006/relationships/slideMaster" Target="slideMasters/slideMaster2.xml" /><Relationship Id="rId20" Type="http://schemas.openxmlformats.org/officeDocument/2006/relationships/theme" Target="theme/theme1.xml" /><Relationship Id="rId21" Type="http://schemas.openxmlformats.org/officeDocument/2006/relationships/tableStyles" Target="tableStyles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  <a:lvl1pPr algn="l" fontAlgn="auto">
              <a:spcBef>
                <a:spcPct val="0"/>
              </a:spcBef>
              <a:spcAft>
                <a:spcPct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kern="1200" smtId="4294967295"/>
            </a:defPPr>
            <a:lvl1pPr algn="r" fontAlgn="auto">
              <a:spcBef>
                <a:spcPct val="0"/>
              </a:spcBef>
              <a:spcAft>
                <a:spcPct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74EF58FC-3999-4981-AFA5-091998E545F4}" type="datetimeFigureOut">
              <a:rPr lang="cs-CZ"/>
              <a:pPr>
                <a:defRPr/>
              </a:pPr>
              <a:t>20.12.2012</a:t>
            </a:fld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  <a:normAutofit/>
          </a:bodyPr>
          <a:lstStyle>
            <a:defPPr>
              <a:defRPr kern="1200" smtId="4294967295"/>
            </a:defPPr>
          </a:lstStyle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kern="1200" smtId="4294967295"/>
            </a:defPPr>
            <a:lvl1pPr algn="l" fontAlgn="auto">
              <a:spcBef>
                <a:spcPct val="0"/>
              </a:spcBef>
              <a:spcAft>
                <a:spcPct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kern="1200" smtId="4294967295"/>
            </a:defPPr>
            <a:lvl1pPr algn="r" fontAlgn="auto">
              <a:spcBef>
                <a:spcPct val="0"/>
              </a:spcBef>
              <a:spcAft>
                <a:spcPct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90B33120-43D9-4CE3-B00B-55F34639FC3D}" type="slidenum">
              <a:rPr lang="cs-CZ"/>
              <a:pPr>
                <a:defRPr/>
              </a:pPr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slideMaster" Target="../slideMasters/slideMaster2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title" preserve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Rectangle 18" descr="Obrázek_tr"/>
          <p:cNvSpPr>
            <a:spLocks noChangeArrowheads="1"/>
          </p:cNvSpPr>
          <p:nvPr/>
        </p:nvSpPr>
        <p:spPr bwMode="auto">
          <a:xfrm>
            <a:off x="0" y="6427788"/>
            <a:ext cx="9144000" cy="430212"/>
          </a:xfrm>
          <a:prstGeom prst="rect">
            <a:avLst/>
          </a:prstGeom>
          <a:blipFill dpi="0" rotWithShape="0">
            <a:blip r:embed="rId1">
              <a:alphaModFix amt="70000"/>
            </a:blip>
            <a:stretch>
              <a:fillRect/>
            </a:stretch>
          </a:blipFill>
          <a:ln>
            <a:noFill/>
          </a:ln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>
            <a:defPPr>
              <a:defRPr kern="1200" smtId="4294967295"/>
            </a:defPPr>
          </a:lstStyle>
          <a:p>
            <a:pPr>
              <a:defRPr/>
            </a:pPr>
            <a:endParaRPr lang="cs-CZ"/>
          </a:p>
        </p:txBody>
      </p:sp>
      <p:grpSp>
        <p:nvGrpSpPr>
          <p:cNvPr id="5" name="Skupina 6"/>
          <p:cNvGrpSpPr/>
          <p:nvPr/>
        </p:nvGrpSpPr>
        <p:grpSpPr>
          <a:xfrm>
            <a:off x="365125" y="357188"/>
            <a:ext cx="5214938" cy="1414462"/>
            <a:chOff x="365125" y="357188"/>
            <a:chExt cx="5214938" cy="1414462"/>
          </a:xfrm>
        </p:grpSpPr>
        <p:sp>
          <p:nvSpPr>
            <p:cNvPr id="6" name="TextovéPole 5"/>
            <p:cNvSpPr txBox="1"/>
            <p:nvPr/>
          </p:nvSpPr>
          <p:spPr>
            <a:xfrm>
              <a:off x="1508125" y="492125"/>
              <a:ext cx="4071938" cy="5794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kern="1200" smtId="4294967295"/>
              </a:defPPr>
              <a:lvl1pPr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9pPr>
            </a:lstStyle>
            <a:p>
              <a:pPr eaLnBrk="1" hangingPunct="1">
                <a:defRPr/>
              </a:pPr>
              <a:r>
                <a:rPr lang="cs-CZ" sz="3200" smtClean="0">
                  <a:solidFill>
                    <a:srgbClr val="3A5C86"/>
                  </a:solidFill>
                  <a:latin typeface="Calibri" pitchFamily="34" charset="0"/>
                </a:rPr>
                <a:t>Ministerstvo financí</a:t>
              </a:r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1506538" y="920750"/>
              <a:ext cx="3786187" cy="5794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kern="1200" smtId="4294967295"/>
              </a:defPPr>
              <a:lvl1pPr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9pPr>
            </a:lstStyle>
            <a:p>
              <a:pPr eaLnBrk="1" hangingPunct="1">
                <a:defRPr/>
              </a:pPr>
              <a:r>
                <a:rPr lang="cs-CZ" sz="3200" b="0" smtClean="0">
                  <a:solidFill>
                    <a:srgbClr val="3A5C86"/>
                  </a:solidFill>
                  <a:latin typeface="Calibri" pitchFamily="34" charset="0"/>
                </a:rPr>
                <a:t>ČESKÉ REPUBLIKY</a:t>
              </a:r>
            </a:p>
          </p:txBody>
        </p:sp>
        <p:pic>
          <p:nvPicPr>
            <p:cNvPr id="8" name="Picture 20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365125" y="357188"/>
              <a:ext cx="1206500" cy="1414462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</p:grp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1547813" y="6584950"/>
            <a:ext cx="6624637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>
            <a:defPPr>
              <a:defRPr kern="1200" smtId="4294967295"/>
            </a:defPPr>
            <a:lvl1pPr eaLnBrk="0" hangingPunct="0">
              <a:defRPr sz="2400" b="1">
                <a:solidFill>
                  <a:schemeClr val="tx1"/>
                </a:solidFill>
                <a:latin typeface="Calibri" pitchFamily="34" charset="0"/>
                <a:cs typeface="Arial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alibri" pitchFamily="34" charset="0"/>
                <a:cs typeface="Arial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alibri" pitchFamily="34" charset="0"/>
                <a:cs typeface="Arial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alibri" pitchFamily="34" charset="0"/>
                <a:cs typeface="Arial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alibri" pitchFamily="34" charset="0"/>
                <a:cs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34" charset="0"/>
                <a:cs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34" charset="0"/>
                <a:cs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34" charset="0"/>
                <a:cs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alibri" pitchFamily="34" charset="0"/>
                <a:cs typeface="Arial"/>
              </a:defRPr>
            </a:lvl9pPr>
          </a:lstStyle>
          <a:p>
            <a:pPr eaLnBrk="1" hangingPunct="1">
              <a:defRPr/>
            </a:pPr>
            <a:r>
              <a:rPr lang="cs-CZ" sz="1400" b="0">
                <a:solidFill>
                  <a:srgbClr val="17375E"/>
                </a:solidFill>
              </a:rPr>
              <a:t>Ministerstvo financí </a:t>
            </a:r>
            <a:r>
              <a:rPr lang="cs-CZ" sz="1300" b="0">
                <a:solidFill>
                  <a:srgbClr val="17375E"/>
                </a:solidFill>
              </a:rPr>
              <a:t>Č</a:t>
            </a:r>
            <a:r>
              <a:rPr lang="cs-CZ" sz="1400" b="0">
                <a:solidFill>
                  <a:srgbClr val="17375E"/>
                </a:solidFill>
              </a:rPr>
              <a:t>eské republiky</a:t>
            </a:r>
            <a:r>
              <a:rPr lang="cs-CZ" sz="1400" b="0">
                <a:solidFill>
                  <a:srgbClr val="17375E"/>
                </a:solidFill>
                <a:latin typeface="Arial"/>
              </a:rPr>
              <a:t>, </a:t>
            </a:r>
            <a:r>
              <a:rPr lang="cs-CZ" sz="1400" b="0">
                <a:solidFill>
                  <a:srgbClr val="17375E"/>
                </a:solidFill>
              </a:rPr>
              <a:t>Letenská 15, 118 10 Praha 1, +420 257 041 111  </a:t>
            </a:r>
          </a:p>
        </p:txBody>
      </p:sp>
      <p:sp>
        <p:nvSpPr>
          <p:cNvPr id="10" name="Obdélník 2"/>
          <p:cNvSpPr/>
          <p:nvPr userDrawn="1"/>
        </p:nvSpPr>
        <p:spPr>
          <a:xfrm>
            <a:off x="1571625" y="5343525"/>
            <a:ext cx="6888163" cy="461963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kern="1200" smtId="4294967295"/>
            </a:defPPr>
          </a:lstStyle>
          <a:p>
            <a:pPr eaLnBrk="0" hangingPunct="0">
              <a:spcBef>
                <a:spcPct val="20000"/>
              </a:spcBef>
              <a:buFont typeface="Calibri" pitchFamily="34" charset="0"/>
              <a:buNone/>
              <a:defRPr/>
            </a:pPr>
            <a:r>
              <a:rPr lang="cs-CZ" sz="1200"/>
              <a:t>Odbor Finanční politika</a:t>
            </a:r>
            <a:r>
              <a:rPr lang="en-GB" sz="1200"/>
              <a:t>,</a:t>
            </a:r>
            <a:br>
              <a:rPr lang="en-GB" sz="1200"/>
            </a:br>
            <a:r>
              <a:rPr lang="cs-CZ" sz="1200"/>
              <a:t>Ministerstvo financí České republiky</a:t>
            </a:r>
            <a:endParaRPr lang="en-GB" sz="1200"/>
          </a:p>
        </p:txBody>
      </p:sp>
      <p:sp>
        <p:nvSpPr>
          <p:cNvPr id="2" name="Zástupný symbol pro nadpis 1"/>
          <p:cNvSpPr>
            <a:spLocks noGrp="1"/>
          </p:cNvSpPr>
          <p:nvPr>
            <p:ph type="ctrTitle"/>
          </p:nvPr>
        </p:nvSpPr>
        <p:spPr>
          <a:xfrm>
            <a:off x="1547813" y="3471863"/>
            <a:ext cx="6911975" cy="1470025"/>
          </a:xfrm>
        </p:spPr>
        <p:txBody>
          <a:bodyPr anchor="b"/>
          <a:lstStyle>
            <a:defPPr>
              <a:defRPr kern="1200" smtId="4294967295"/>
            </a:defPPr>
            <a:lvl1pPr>
              <a:defRPr sz="4400" smtClean="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16387" name="Zástupný symbol pro text 2"/>
          <p:cNvSpPr>
            <a:spLocks noGrp="1"/>
          </p:cNvSpPr>
          <p:nvPr>
            <p:ph type="subTitle" idx="1"/>
          </p:nvPr>
        </p:nvSpPr>
        <p:spPr>
          <a:xfrm>
            <a:off x="1547813" y="5013325"/>
            <a:ext cx="6911975" cy="359891"/>
          </a:xfrm>
        </p:spPr>
        <p:txBody>
          <a:bodyPr lIns="126000" anchor="t"/>
          <a:lstStyle>
            <a:defPPr>
              <a:defRPr kern="1200" smtId="4294967295"/>
            </a:defPPr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alibri" pitchFamily="34" charset="0"/>
              <a:buNone/>
              <a:defRPr sz="18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Klepnutím lze upravit styl předlohy podnadpisů.</a:t>
            </a:r>
            <a:endParaRPr lang="en-GB" noProof="0" smtClean="0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2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Poděkování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Nadpis 1"/>
          <p:cNvSpPr txBox="1"/>
          <p:nvPr userDrawn="1"/>
        </p:nvSpPr>
        <p:spPr bwMode="auto">
          <a:xfrm>
            <a:off x="1071563" y="3789363"/>
            <a:ext cx="67405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b"/>
          <a:lstStyle>
            <a:defPPr>
              <a:defRPr kern="1200" smtId="4294967295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GB" smtClean="0"/>
              <a:t>Thank you for your attention.</a:t>
            </a:r>
            <a:endParaRPr lang="en-GB"/>
          </a:p>
        </p:txBody>
      </p:sp>
      <p:sp>
        <p:nvSpPr>
          <p:cNvPr id="5" name="Obdélník 1"/>
          <p:cNvSpPr/>
          <p:nvPr userDrawn="1"/>
        </p:nvSpPr>
        <p:spPr>
          <a:xfrm>
            <a:off x="1116013" y="5229225"/>
            <a:ext cx="4572000" cy="276225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en-GB" sz="1200"/>
              <a:t>Financial Policy Department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1"/>
          </p:nvPr>
        </p:nvSpPr>
        <p:spPr>
          <a:xfrm>
            <a:off x="1116285" y="4945409"/>
            <a:ext cx="6696075" cy="355799"/>
          </a:xfrm>
        </p:spPr>
        <p:txBody>
          <a:bodyPr anchor="t"/>
          <a:lstStyle>
            <a:defPPr>
              <a:defRPr kern="1200" smtId="4294967295"/>
            </a:defPPr>
            <a:lvl1pPr marL="0" indent="0">
              <a:buNone/>
              <a:defRPr sz="2000"/>
            </a:lvl1pPr>
          </a:lstStyle>
          <a:p>
            <a:pPr lvl="0"/>
            <a:r>
              <a:rPr lang="en-US" noProof="0" smtClean="0"/>
              <a:t>Klepnutím lze upravit styly předlohy textu.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2"/>
          </p:nvPr>
        </p:nvSpPr>
        <p:spPr>
          <a:xfrm>
            <a:off x="1105719" y="5445794"/>
            <a:ext cx="6706641" cy="359470"/>
          </a:xfrm>
        </p:spPr>
        <p:txBody>
          <a:bodyPr anchor="t"/>
          <a:lstStyle>
            <a:defPPr>
              <a:defRPr kern="1200" smtId="4294967295"/>
            </a:defPPr>
            <a:lvl1pPr marL="0" indent="0">
              <a:buNone/>
              <a:defRPr sz="1200"/>
            </a:lvl1pPr>
          </a:lstStyle>
          <a:p>
            <a:pPr lvl="0"/>
            <a:r>
              <a:rPr lang="en-US" noProof="0" smtClean="0"/>
              <a:t>Klepnutím lze upravit styly předlohy textu.</a:t>
            </a:r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7743" y="4406900"/>
            <a:ext cx="6226969" cy="1362075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4000" b="1" cap="none" baseline="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55576" y="3645024"/>
            <a:ext cx="1545431" cy="2490069"/>
          </a:xfrm>
        </p:spPr>
        <p:txBody>
          <a:bodyPr anchor="b"/>
          <a:lstStyle>
            <a:defPPr>
              <a:defRPr kern="1200" smtId="4294967295"/>
            </a:defPPr>
            <a:lvl1pPr marL="0" indent="0" algn="r">
              <a:buNone/>
              <a:defRPr sz="150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Klepnutím lze upravit styly předlohy textu.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Poděkování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Nadpis 1"/>
          <p:cNvSpPr txBox="1"/>
          <p:nvPr userDrawn="1"/>
        </p:nvSpPr>
        <p:spPr bwMode="auto">
          <a:xfrm>
            <a:off x="1071563" y="3789363"/>
            <a:ext cx="75009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b"/>
          <a:lstStyle>
            <a:defPPr>
              <a:defRPr kern="1200" smtId="4294967295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3A5C8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cs-CZ" smtClean="0"/>
              <a:t>Děkuji za pozornost.</a:t>
            </a:r>
            <a:endParaRPr lang="cs-CZ"/>
          </a:p>
        </p:txBody>
      </p:sp>
      <p:sp>
        <p:nvSpPr>
          <p:cNvPr id="5" name="Obdélník 1"/>
          <p:cNvSpPr/>
          <p:nvPr userDrawn="1"/>
        </p:nvSpPr>
        <p:spPr>
          <a:xfrm>
            <a:off x="1111250" y="5229225"/>
            <a:ext cx="1660525" cy="27622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cs-CZ" sz="1200"/>
              <a:t>Odbor finanční politika</a:t>
            </a:r>
            <a:endParaRPr lang="en-GB" sz="120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1"/>
          </p:nvPr>
        </p:nvSpPr>
        <p:spPr>
          <a:xfrm>
            <a:off x="1116285" y="4945409"/>
            <a:ext cx="6696075" cy="355799"/>
          </a:xfrm>
        </p:spPr>
        <p:txBody>
          <a:bodyPr anchor="t"/>
          <a:lstStyle>
            <a:defPPr>
              <a:defRPr kern="1200" smtId="4294967295"/>
            </a:defPPr>
            <a:lvl1pPr marL="0" indent="0">
              <a:buNone/>
              <a:defRPr sz="1800"/>
            </a:lvl1pPr>
          </a:lstStyle>
          <a:p>
            <a:pPr lvl="0"/>
            <a:r>
              <a:rPr lang="en-US" smtClean="0"/>
              <a:t>Klepnutím lze upravit styly předlohy textu.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2"/>
          </p:nvPr>
        </p:nvSpPr>
        <p:spPr>
          <a:xfrm>
            <a:off x="1115616" y="5444902"/>
            <a:ext cx="6696744" cy="360362"/>
          </a:xfrm>
        </p:spPr>
        <p:txBody>
          <a:bodyPr anchor="t"/>
          <a:lstStyle>
            <a:defPPr>
              <a:defRPr kern="1200" smtId="4294967295"/>
            </a:defPPr>
            <a:lvl1pPr marL="0" indent="0">
              <a:buNone/>
              <a:defRPr sz="12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Klepnutím lze upravit styly předlohy textu.</a:t>
            </a:r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Rectangle 19" descr="Obrázek_tr"/>
          <p:cNvSpPr>
            <a:spLocks noChangeArrowheads="1"/>
          </p:cNvSpPr>
          <p:nvPr/>
        </p:nvSpPr>
        <p:spPr bwMode="auto">
          <a:xfrm>
            <a:off x="0" y="6427788"/>
            <a:ext cx="9144000" cy="430212"/>
          </a:xfrm>
          <a:prstGeom prst="rect">
            <a:avLst/>
          </a:prstGeom>
          <a:blipFill dpi="0" rotWithShape="0">
            <a:blip r:embed="rId1">
              <a:alphaModFix amt="70000"/>
            </a:blip>
            <a:stretch>
              <a:fillRect/>
            </a:stretch>
          </a:blipFill>
          <a:ln>
            <a:noFill/>
          </a:ln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>
            <a:defPPr>
              <a:defRPr kern="1200" smtId="4294967295"/>
            </a:defPPr>
          </a:lstStyle>
          <a:p>
            <a:pPr>
              <a:defRPr/>
            </a:pPr>
            <a:endParaRPr lang="cs-CZ"/>
          </a:p>
        </p:txBody>
      </p:sp>
      <p:grpSp>
        <p:nvGrpSpPr>
          <p:cNvPr id="5" name="Skupina 6"/>
          <p:cNvGrpSpPr/>
          <p:nvPr/>
        </p:nvGrpSpPr>
        <p:grpSpPr>
          <a:xfrm>
            <a:off x="365125" y="357188"/>
            <a:ext cx="5214938" cy="1414462"/>
            <a:chOff x="365125" y="357188"/>
            <a:chExt cx="5214938" cy="1414462"/>
          </a:xfrm>
        </p:grpSpPr>
        <p:sp>
          <p:nvSpPr>
            <p:cNvPr id="6" name="TextovéPole 5"/>
            <p:cNvSpPr txBox="1"/>
            <p:nvPr/>
          </p:nvSpPr>
          <p:spPr>
            <a:xfrm>
              <a:off x="1508125" y="492125"/>
              <a:ext cx="4071938" cy="5794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kern="1200" smtId="4294967295"/>
              </a:defPPr>
              <a:lvl1pPr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9pPr>
            </a:lstStyle>
            <a:p>
              <a:pPr eaLnBrk="1" hangingPunct="1">
                <a:defRPr/>
              </a:pPr>
              <a:r>
                <a:rPr lang="en-GB" sz="3200" smtClean="0">
                  <a:solidFill>
                    <a:srgbClr val="3A5C86"/>
                  </a:solidFill>
                  <a:latin typeface="Calibri" pitchFamily="34" charset="0"/>
                </a:rPr>
                <a:t>Ministry of Finance</a:t>
              </a:r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1506538" y="920750"/>
              <a:ext cx="3786187" cy="5794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kern="1200" smtId="4294967295"/>
              </a:defPPr>
              <a:lvl1pPr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9pPr>
            </a:lstStyle>
            <a:p>
              <a:pPr eaLnBrk="1" hangingPunct="1">
                <a:defRPr/>
              </a:pPr>
              <a:r>
                <a:rPr lang="en-GB" sz="3200" b="0" smtClean="0">
                  <a:solidFill>
                    <a:srgbClr val="3A5C86"/>
                  </a:solidFill>
                  <a:latin typeface="Calibri" pitchFamily="34" charset="0"/>
                </a:rPr>
                <a:t>CZECH REPUBLIC</a:t>
              </a:r>
            </a:p>
          </p:txBody>
        </p:sp>
        <p:pic>
          <p:nvPicPr>
            <p:cNvPr id="8" name="Picture 20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365125" y="357188"/>
              <a:ext cx="1206500" cy="1414462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</p:grp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1547813" y="6584950"/>
            <a:ext cx="6985000" cy="300038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>
            <a:defPPr>
              <a:defRPr kern="1200" smtId="4294967295"/>
            </a:defPPr>
            <a:lvl1pPr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9pPr>
          </a:lstStyle>
          <a:p>
            <a:pPr eaLnBrk="1" hangingPunct="1">
              <a:defRPr/>
            </a:pPr>
            <a:r>
              <a:rPr lang="en-GB" sz="1400" b="0" smtClean="0">
                <a:solidFill>
                  <a:srgbClr val="17375E"/>
                </a:solidFill>
                <a:latin typeface="Calibri" pitchFamily="34" charset="0"/>
              </a:rPr>
              <a:t>Ministry of Finance of the Czech Republic</a:t>
            </a:r>
            <a:r>
              <a:rPr lang="en-GB" sz="1400" b="0" smtClean="0">
                <a:solidFill>
                  <a:srgbClr val="17375E"/>
                </a:solidFill>
              </a:rPr>
              <a:t>, </a:t>
            </a:r>
            <a:r>
              <a:rPr lang="en-GB" sz="1400" b="0" smtClean="0">
                <a:solidFill>
                  <a:srgbClr val="17375E"/>
                </a:solidFill>
                <a:latin typeface="Calibri" pitchFamily="34" charset="0"/>
              </a:rPr>
              <a:t>Letenská 15, 118 10 </a:t>
            </a:r>
            <a:r>
              <a:rPr lang="cs-CZ" sz="1400" b="0" smtClean="0">
                <a:solidFill>
                  <a:srgbClr val="17375E"/>
                </a:solidFill>
                <a:latin typeface="Calibri" pitchFamily="34" charset="0"/>
              </a:rPr>
              <a:t>Praha</a:t>
            </a:r>
            <a:r>
              <a:rPr lang="en-GB" sz="1400" b="0" smtClean="0">
                <a:solidFill>
                  <a:srgbClr val="17375E"/>
                </a:solidFill>
                <a:latin typeface="Calibri" pitchFamily="34" charset="0"/>
              </a:rPr>
              <a:t> 1, +420 257 041 111  </a:t>
            </a:r>
          </a:p>
        </p:txBody>
      </p:sp>
      <p:sp>
        <p:nvSpPr>
          <p:cNvPr id="10" name="Obdélník 2"/>
          <p:cNvSpPr/>
          <p:nvPr userDrawn="1"/>
        </p:nvSpPr>
        <p:spPr>
          <a:xfrm>
            <a:off x="1571625" y="5373688"/>
            <a:ext cx="6888163" cy="461962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en-GB" sz="1200"/>
              <a:t>Financial Policy Department,</a:t>
            </a:r>
            <a:br>
              <a:rPr lang="en-GB" sz="1200"/>
            </a:br>
            <a:r>
              <a:rPr lang="en-GB" sz="1200"/>
              <a:t>Ministry of Finance of the Czech Republic</a:t>
            </a:r>
          </a:p>
        </p:txBody>
      </p:sp>
      <p:sp>
        <p:nvSpPr>
          <p:cNvPr id="2" name="Zástupný symbol pro nadpis 1"/>
          <p:cNvSpPr>
            <a:spLocks noGrp="1"/>
          </p:cNvSpPr>
          <p:nvPr>
            <p:ph type="ctrTitle"/>
          </p:nvPr>
        </p:nvSpPr>
        <p:spPr>
          <a:xfrm>
            <a:off x="1547813" y="3471863"/>
            <a:ext cx="6911975" cy="1470025"/>
          </a:xfrm>
        </p:spPr>
        <p:txBody>
          <a:bodyPr anchor="b"/>
          <a:lstStyle>
            <a:defPPr>
              <a:defRPr kern="1200" smtId="4294967295"/>
            </a:defPPr>
            <a:lvl1pPr>
              <a:defRPr sz="4400"/>
            </a:lvl1pPr>
          </a:lstStyle>
          <a:p>
            <a:pPr lvl="0"/>
            <a:r>
              <a:rPr lang="en-US" noProof="0" smtClean="0"/>
              <a:t>Klepnutím lze upravit styl předlohy nadpisů.</a:t>
            </a:r>
            <a:endParaRPr lang="en-GB" noProof="0" smtClean="0"/>
          </a:p>
        </p:txBody>
      </p:sp>
      <p:sp>
        <p:nvSpPr>
          <p:cNvPr id="19466" name="Zástupný symbol pro text 2"/>
          <p:cNvSpPr>
            <a:spLocks noGrp="1"/>
          </p:cNvSpPr>
          <p:nvPr>
            <p:ph type="subTitle" idx="1"/>
          </p:nvPr>
        </p:nvSpPr>
        <p:spPr>
          <a:xfrm>
            <a:off x="1547813" y="5013325"/>
            <a:ext cx="6911975" cy="431899"/>
          </a:xfrm>
        </p:spPr>
        <p:txBody>
          <a:bodyPr lIns="126000" anchor="t"/>
          <a:lstStyle>
            <a:defPPr>
              <a:defRPr kern="1200" smtId="4294967295"/>
            </a:defPPr>
            <a:lvl1pPr marL="0" indent="0">
              <a:buFont typeface="Calibri" pitchFamily="34" charset="0"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Klepnutím lze upravit styl předlohy podnadpisů.</a:t>
            </a:r>
            <a:endParaRPr lang="en-GB" noProof="0" smtClean="0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defPPr>
              <a:defRPr kern="1200" smtId="4294967295"/>
            </a:defPPr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image" Target="../media/image1.png" /><Relationship Id="rId8" Type="http://schemas.openxmlformats.org/officeDocument/2006/relationships/image" Target="../media/image3.png" /><Relationship Id="rId9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slideLayout" Target="../slideLayouts/slideLayout8.xml" /><Relationship Id="rId3" Type="http://schemas.openxmlformats.org/officeDocument/2006/relationships/slideLayout" Target="../slideLayouts/slideLayout9.xml" /><Relationship Id="rId4" Type="http://schemas.openxmlformats.org/officeDocument/2006/relationships/slideLayout" Target="../slideLayouts/slideLayout10.xml" /><Relationship Id="rId5" Type="http://schemas.openxmlformats.org/officeDocument/2006/relationships/slideLayout" Target="../slideLayouts/slideLayout11.xml" /><Relationship Id="rId6" Type="http://schemas.openxmlformats.org/officeDocument/2006/relationships/slideLayout" Target="../slideLayouts/slideLayout12.xml" /><Relationship Id="rId7" Type="http://schemas.openxmlformats.org/officeDocument/2006/relationships/image" Target="../media/image1.png" /><Relationship Id="rId8" Type="http://schemas.openxmlformats.org/officeDocument/2006/relationships/image" Target="../media/image3.png" /><Relationship Id="rId9" Type="http://schemas.openxmlformats.org/officeDocument/2006/relationships/theme" Target="../theme/theme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Rectangle 14" descr="Obrázek_tr"/>
          <p:cNvSpPr>
            <a:spLocks noChangeArrowheads="1"/>
          </p:cNvSpPr>
          <p:nvPr/>
        </p:nvSpPr>
        <p:spPr bwMode="auto">
          <a:xfrm>
            <a:off x="0" y="6427788"/>
            <a:ext cx="9144000" cy="430212"/>
          </a:xfrm>
          <a:prstGeom prst="rect">
            <a:avLst/>
          </a:prstGeom>
          <a:blipFill dpi="0" rotWithShape="0">
            <a:blip r:embed="rId7">
              <a:alphaModFix amt="70000"/>
            </a:blip>
            <a:stretch>
              <a:fillRect/>
            </a:stretch>
          </a:blipFill>
          <a:ln>
            <a:noFill/>
          </a:ln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>
            <a:defPPr>
              <a:defRPr kern="1200" smtId="4294967295"/>
            </a:defPPr>
          </a:lstStyle>
          <a:p>
            <a:pPr>
              <a:defRPr/>
            </a:pPr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071563" y="928688"/>
            <a:ext cx="75009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cs-CZ" smtClean="0"/>
              <a:t>Klepnutím lze upravit styl předlohy nadpisů.</a:t>
            </a:r>
          </a:p>
        </p:txBody>
      </p:sp>
      <p:grpSp>
        <p:nvGrpSpPr>
          <p:cNvPr id="1028" name="Skupina 15"/>
          <p:cNvGrpSpPr/>
          <p:nvPr/>
        </p:nvGrpSpPr>
        <p:grpSpPr>
          <a:xfrm>
            <a:off x="-50800" y="-71438"/>
            <a:ext cx="9266238" cy="1133476"/>
            <a:chOff x="-50768" y="-71462"/>
            <a:chExt cx="9266238" cy="1133475"/>
          </a:xfrm>
        </p:grpSpPr>
        <p:pic>
          <p:nvPicPr>
            <p:cNvPr id="1033" name="Picture 3"/>
            <p:cNvPicPr>
              <a:picLocks noChangeAspect="1" noChangeArrowheads="1"/>
            </p:cNvPicPr>
            <p:nvPr/>
          </p:nvPicPr>
          <p:blipFill>
            <a:blip r:embed="rId8"/>
            <a:stretch>
              <a:fillRect/>
            </a:stretch>
          </p:blipFill>
          <p:spPr bwMode="auto">
            <a:xfrm>
              <a:off x="-50768" y="-71462"/>
              <a:ext cx="9266238" cy="1133475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sp>
          <p:nvSpPr>
            <p:cNvPr id="14" name="TextovéPole 13"/>
            <p:cNvSpPr txBox="1"/>
            <p:nvPr/>
          </p:nvSpPr>
          <p:spPr>
            <a:xfrm>
              <a:off x="1071595" y="161901"/>
              <a:ext cx="2214562" cy="33813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kern="1200" smtId="4294967295"/>
              </a:defPPr>
              <a:lvl1pPr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9pPr>
            </a:lstStyle>
            <a:p>
              <a:pPr eaLnBrk="1" hangingPunct="1">
                <a:defRPr/>
              </a:pPr>
              <a:r>
                <a:rPr lang="cs-CZ" sz="1600" smtClean="0">
                  <a:solidFill>
                    <a:schemeClr val="bg1"/>
                  </a:solidFill>
                  <a:latin typeface="Calibri" pitchFamily="34" charset="0"/>
                </a:rPr>
                <a:t>Ministerstvo financí</a:t>
              </a:r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1071595" y="376214"/>
              <a:ext cx="2214562" cy="338137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kern="1200" smtId="4294967295"/>
              </a:defPPr>
              <a:lvl1pPr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9pPr>
            </a:lstStyle>
            <a:p>
              <a:pPr eaLnBrk="1" hangingPunct="1">
                <a:defRPr/>
              </a:pPr>
              <a:r>
                <a:rPr lang="cs-CZ" sz="1600" b="0" smtClean="0">
                  <a:solidFill>
                    <a:schemeClr val="bg1"/>
                  </a:solidFill>
                  <a:latin typeface="Calibri" pitchFamily="34" charset="0"/>
                </a:rPr>
                <a:t>ČESKÉ REPUBLIKY</a:t>
              </a:r>
            </a:p>
          </p:txBody>
        </p:sp>
      </p:grpSp>
      <p:sp>
        <p:nvSpPr>
          <p:cNvPr id="22" name="Zástupný symbol pro datum 3"/>
          <p:cNvSpPr txBox="1"/>
          <p:nvPr/>
        </p:nvSpPr>
        <p:spPr bwMode="auto">
          <a:xfrm>
            <a:off x="139700" y="6646863"/>
            <a:ext cx="903288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0" tIns="0" rIns="0" bIns="0" anchor="ctr"/>
          <a:lstStyle>
            <a:defPPr>
              <a:defRPr kern="1200" smtId="4294967295"/>
            </a:defPPr>
            <a:lvl1pPr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9pPr>
          </a:lstStyle>
          <a:p>
            <a:pPr algn="ctr" eaLnBrk="1" hangingPunct="1">
              <a:defRPr/>
            </a:pPr>
            <a:fld id="{905065EB-98A2-42C5-A2C6-519E44C9E38B}" type="datetime1">
              <a:rPr lang="cs-CZ" sz="1200" b="0" smtClean="0">
                <a:solidFill>
                  <a:srgbClr val="17375E"/>
                </a:solidFill>
                <a:latin typeface="Calibri" pitchFamily="34" charset="0"/>
              </a:rPr>
              <a:pPr algn="ctr" eaLnBrk="1" hangingPunct="1">
                <a:defRPr/>
              </a:pPr>
              <a:t>20.12.2012</a:t>
            </a:fld>
          </a:p>
        </p:txBody>
      </p:sp>
      <p:sp>
        <p:nvSpPr>
          <p:cNvPr id="23" name="Zástupný symbol pro číslo snímku 5"/>
          <p:cNvSpPr txBox="1"/>
          <p:nvPr/>
        </p:nvSpPr>
        <p:spPr>
          <a:xfrm>
            <a:off x="8532813" y="400050"/>
            <a:ext cx="614362" cy="365125"/>
          </a:xfrm>
          <a:prstGeom prst="rect">
            <a:avLst/>
          </a:prstGeom>
        </p:spPr>
        <p:txBody>
          <a:bodyPr anchor="ctr"/>
          <a:lstStyle>
            <a:defPPr>
              <a:defRPr kern="1200" smtId="4294967295"/>
            </a:defPPr>
            <a:lvl1pPr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9pPr>
          </a:lstStyle>
          <a:p>
            <a:pPr algn="r" eaLnBrk="1" hangingPunct="1">
              <a:defRPr/>
            </a:pPr>
            <a:fld id="{DBC7A332-39B6-4CA0-AD60-19AE5C2C1EF5}" type="slidenum">
              <a:rPr lang="cs-CZ" sz="1200" b="0" smtClean="0">
                <a:solidFill>
                  <a:schemeClr val="bg2"/>
                </a:solidFill>
                <a:latin typeface="Calibri" pitchFamily="34" charset="0"/>
              </a:rPr>
              <a:pPr algn="r" eaLnBrk="1" hangingPunct="1">
                <a:defRPr/>
              </a:pPr>
              <a:t>‹#›</a:t>
            </a:fld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071563" y="2214563"/>
            <a:ext cx="7500937" cy="40005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ctr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71563" y="6646863"/>
            <a:ext cx="74612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anchor="ctr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ctr">
              <a:defRPr sz="1200" b="0">
                <a:solidFill>
                  <a:srgbClr val="17375E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8" r:id="rId2"/>
    <p:sldLayoutId id="2147483697" r:id="rId3"/>
    <p:sldLayoutId id="2147483696" r:id="rId4"/>
    <p:sldLayoutId id="2147483695" r:id="rId5"/>
    <p:sldLayoutId id="2147483704" r:id="rId6"/>
  </p:sldLayoutIdLst>
  <p:transition/>
  <p:timing/>
  <p:txStyles>
    <p:titleStyle>
      <a:defPPr>
        <a:defRPr kern="1200" smtId="4294967295"/>
      </a:defPPr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9pPr>
    </p:titleStyle>
    <p:bodyStyle>
      <a:defPPr>
        <a:defRPr kern="1200" smtId="4294967295"/>
      </a:defPPr>
      <a:lvl1pPr marL="342900" indent="-342900" algn="l" rtl="0" fontAlgn="base">
        <a:spcBef>
          <a:spcPct val="20000"/>
        </a:spcBef>
        <a:spcAft>
          <a:spcPct val="0"/>
        </a:spcAft>
        <a:buFont typeface="Calibri" pitchFamily="34" charset="0"/>
        <a:buChar char="–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Calibri" pitchFamily="34" charset="0"/>
        <a:buChar char="–"/>
        <a:defRPr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Calibri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Calibri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Calibri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50" name="Rectangle 21" descr="Obrázek_tr"/>
          <p:cNvSpPr>
            <a:spLocks noChangeArrowheads="1"/>
          </p:cNvSpPr>
          <p:nvPr/>
        </p:nvSpPr>
        <p:spPr bwMode="auto">
          <a:xfrm>
            <a:off x="0" y="6427788"/>
            <a:ext cx="9144000" cy="430212"/>
          </a:xfrm>
          <a:prstGeom prst="rect">
            <a:avLst/>
          </a:prstGeom>
          <a:blipFill dpi="0" rotWithShape="0">
            <a:blip r:embed="rId7">
              <a:alphaModFix amt="70000"/>
            </a:blip>
            <a:stretch>
              <a:fillRect/>
            </a:stretch>
          </a:blipFill>
          <a:ln>
            <a:noFill/>
          </a:ln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>
            <a:defPPr>
              <a:defRPr kern="1200" smtId="4294967295"/>
            </a:defPPr>
          </a:lstStyle>
          <a:p>
            <a:pPr>
              <a:defRPr/>
            </a:pPr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071563" y="928688"/>
            <a:ext cx="75009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en-GB" smtClean="0"/>
              <a:t>Klepnutím lze upravit styl předlohy nadpisů.</a:t>
            </a:r>
          </a:p>
        </p:txBody>
      </p:sp>
      <p:grpSp>
        <p:nvGrpSpPr>
          <p:cNvPr id="8196" name="Skupina 15"/>
          <p:cNvGrpSpPr/>
          <p:nvPr/>
        </p:nvGrpSpPr>
        <p:grpSpPr>
          <a:xfrm>
            <a:off x="-50800" y="-71438"/>
            <a:ext cx="9266238" cy="1133476"/>
            <a:chOff x="-50768" y="-71462"/>
            <a:chExt cx="9266238" cy="1133475"/>
          </a:xfrm>
        </p:grpSpPr>
        <p:pic>
          <p:nvPicPr>
            <p:cNvPr id="8201" name="Picture 3"/>
            <p:cNvPicPr>
              <a:picLocks noChangeAspect="1" noChangeArrowheads="1"/>
            </p:cNvPicPr>
            <p:nvPr/>
          </p:nvPicPr>
          <p:blipFill>
            <a:blip r:embed="rId8"/>
            <a:stretch>
              <a:fillRect/>
            </a:stretch>
          </p:blipFill>
          <p:spPr bwMode="auto">
            <a:xfrm>
              <a:off x="-50768" y="-71462"/>
              <a:ext cx="9266238" cy="1133475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sp>
          <p:nvSpPr>
            <p:cNvPr id="14" name="TextovéPole 13"/>
            <p:cNvSpPr txBox="1"/>
            <p:nvPr/>
          </p:nvSpPr>
          <p:spPr>
            <a:xfrm>
              <a:off x="1071595" y="161901"/>
              <a:ext cx="2214562" cy="3365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kern="1200" smtId="4294967295"/>
              </a:defPPr>
              <a:lvl1pPr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9pPr>
            </a:lstStyle>
            <a:p>
              <a:pPr eaLnBrk="1" hangingPunct="1">
                <a:defRPr/>
              </a:pPr>
              <a:r>
                <a:rPr lang="en-GB" sz="1600" smtClean="0">
                  <a:solidFill>
                    <a:schemeClr val="bg1"/>
                  </a:solidFill>
                  <a:latin typeface="Calibri" pitchFamily="34" charset="0"/>
                </a:rPr>
                <a:t>Ministry of Finance</a:t>
              </a:r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1071595" y="376214"/>
              <a:ext cx="2214562" cy="338137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kern="1200" smtId="4294967295"/>
              </a:defPPr>
              <a:lvl1pPr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/>
                  <a:cs typeface="Arial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  <a:cs typeface="Arial"/>
                </a:defRPr>
              </a:lvl9pPr>
            </a:lstStyle>
            <a:p>
              <a:pPr eaLnBrk="1" hangingPunct="1">
                <a:defRPr/>
              </a:pPr>
              <a:r>
                <a:rPr lang="en-GB" sz="1600" b="0" smtClean="0">
                  <a:solidFill>
                    <a:schemeClr val="bg1"/>
                  </a:solidFill>
                  <a:latin typeface="Calibri" pitchFamily="34" charset="0"/>
                </a:rPr>
                <a:t>CZECH REPUBLIC</a:t>
              </a:r>
            </a:p>
          </p:txBody>
        </p:sp>
      </p:grpSp>
      <p:sp>
        <p:nvSpPr>
          <p:cNvPr id="819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071563" y="2214563"/>
            <a:ext cx="7500937" cy="40005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ctr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en-GB" smtClean="0"/>
              <a:t>Klepnutím lze upravit styly předlohy textu.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</a:t>
            </a:r>
          </a:p>
        </p:txBody>
      </p:sp>
      <p:sp>
        <p:nvSpPr>
          <p:cNvPr id="22" name="Zástupný symbol pro datum 3"/>
          <p:cNvSpPr txBox="1"/>
          <p:nvPr/>
        </p:nvSpPr>
        <p:spPr bwMode="auto">
          <a:xfrm>
            <a:off x="139700" y="6646863"/>
            <a:ext cx="903288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0" tIns="0" rIns="0" bIns="0" anchor="ctr"/>
          <a:lstStyle>
            <a:defPPr>
              <a:defRPr kern="1200" smtId="4294967295"/>
            </a:defPPr>
            <a:lvl1pPr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9pPr>
          </a:lstStyle>
          <a:p>
            <a:pPr algn="ctr" eaLnBrk="1" hangingPunct="1">
              <a:defRPr/>
            </a:pPr>
            <a:fld id="{2638210D-436E-44CD-84CE-FF7DE1FC7397}" type="datetime1">
              <a:rPr lang="cs-CZ" sz="1200" b="0" smtClean="0">
                <a:solidFill>
                  <a:srgbClr val="17375E"/>
                </a:solidFill>
                <a:latin typeface="Calibri" pitchFamily="34" charset="0"/>
              </a:rPr>
              <a:pPr algn="ctr" eaLnBrk="1" hangingPunct="1">
                <a:defRPr/>
              </a:pPr>
              <a:t>20.12.2012</a:t>
            </a:fld>
          </a:p>
        </p:txBody>
      </p:sp>
      <p:sp>
        <p:nvSpPr>
          <p:cNvPr id="23" name="Zástupný symbol pro číslo snímku 5"/>
          <p:cNvSpPr txBox="1"/>
          <p:nvPr/>
        </p:nvSpPr>
        <p:spPr>
          <a:xfrm>
            <a:off x="8532813" y="400050"/>
            <a:ext cx="614362" cy="365125"/>
          </a:xfrm>
          <a:prstGeom prst="rect">
            <a:avLst/>
          </a:prstGeom>
        </p:spPr>
        <p:txBody>
          <a:bodyPr anchor="ctr"/>
          <a:lstStyle>
            <a:defPPr>
              <a:defRPr kern="1200" smtId="4294967295"/>
            </a:defPPr>
            <a:lvl1pPr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  <a:cs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  <a:cs typeface="Arial"/>
              </a:defRPr>
            </a:lvl9pPr>
          </a:lstStyle>
          <a:p>
            <a:pPr algn="r" eaLnBrk="1" hangingPunct="1">
              <a:defRPr/>
            </a:pPr>
            <a:fld id="{E42410F2-9C35-478E-93D0-9BBB38C60503}" type="slidenum">
              <a:rPr lang="cs-CZ" sz="1200" b="0" smtClean="0">
                <a:solidFill>
                  <a:srgbClr val="EEECE1"/>
                </a:solidFill>
                <a:latin typeface="Calibri" pitchFamily="34" charset="0"/>
              </a:rPr>
              <a:pPr algn="r" eaLnBrk="1" hangingPunct="1">
                <a:defRPr/>
              </a:pPr>
              <a:t>‹#›</a:t>
            </a:fld>
          </a:p>
        </p:txBody>
      </p:sp>
      <p:sp>
        <p:nvSpPr>
          <p:cNvPr id="1845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71563" y="6646863"/>
            <a:ext cx="74612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anchor="ctr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ctr">
              <a:defRPr sz="1200" b="0">
                <a:solidFill>
                  <a:srgbClr val="17375E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2" r:id="rId2"/>
    <p:sldLayoutId id="2147483701" r:id="rId3"/>
    <p:sldLayoutId id="2147483700" r:id="rId4"/>
    <p:sldLayoutId id="2147483699" r:id="rId5"/>
    <p:sldLayoutId id="2147483706" r:id="rId6"/>
  </p:sldLayoutIdLst>
  <p:transition/>
  <p:timing/>
  <p:txStyles>
    <p:titleStyle>
      <a:defPPr>
        <a:defRPr kern="1200" smtId="4294967295"/>
      </a:defPPr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3A5C86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9pPr>
    </p:titleStyle>
    <p:bodyStyle>
      <a:defPPr>
        <a:defRPr kern="1200" smtId="4294967295"/>
      </a:defPPr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Calibri" pitchFamily="34" charset="0"/>
        <a:buChar char="–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410" name="Rectangle 2"/>
          <p:cNvSpPr>
            <a:spLocks noGrp="1"/>
          </p:cNvSpPr>
          <p:nvPr>
            <p:ph type="ctrTitle"/>
          </p:nvPr>
        </p:nvSpPr>
        <p:spPr>
          <a:xfrm>
            <a:off x="1547813" y="2205038"/>
            <a:ext cx="7272337" cy="2376487"/>
          </a:xfrm>
        </p:spPr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cs-CZ" sz="4000"/>
              <a:t>Implementace Směrnice Rady EU o požadavcích na rozpočtové rámce, Kapitola III – Prognózy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subTitle" idx="1"/>
          </p:nvPr>
        </p:nvSpPr>
        <p:spPr>
          <a:xfrm>
            <a:off x="1547813" y="5013325"/>
            <a:ext cx="6911975" cy="360363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cs-CZ"/>
              <a:t>František CVENGROŠ</a:t>
            </a:r>
          </a:p>
        </p:txBody>
      </p:sp>
      <p:sp>
        <p:nvSpPr>
          <p:cNvPr id="16387" name="Rectangle 3"/>
          <p:cNvSpPr txBox="1"/>
          <p:nvPr/>
        </p:nvSpPr>
        <p:spPr bwMode="auto">
          <a:xfrm>
            <a:off x="1547813" y="5967413"/>
            <a:ext cx="6983412" cy="358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26000"/>
          <a:lstStyle>
            <a:defPPr>
              <a:defRPr kern="1200" smtId="4294967295"/>
            </a:defPPr>
          </a:lstStyle>
          <a:p>
            <a:pPr eaLnBrk="0" hangingPunct="0">
              <a:spcBef>
                <a:spcPct val="20000"/>
              </a:spcBef>
              <a:buFont typeface="Calibri" pitchFamily="34" charset="0"/>
              <a:buNone/>
            </a:pPr>
            <a:r>
              <a:rPr lang="cs-CZ" sz="1800"/>
              <a:t>Smilovice, 13. 12. 2012</a:t>
            </a: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cs-CZ" smtClean="0"/>
              <a:t>Zhodnocení</a:t>
            </a:r>
          </a:p>
        </p:txBody>
      </p:sp>
      <p:sp>
        <p:nvSpPr>
          <p:cNvPr id="25602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marL="0" indent="0">
              <a:buFont typeface="Calibri" pitchFamily="34" charset="0"/>
              <a:buNone/>
            </a:pPr>
            <a:r>
              <a:rPr lang="cs-CZ" smtClean="0"/>
              <a:t>Stávající praxe v České republice odpovídá ve velké míře kvalitativním nárokům Směrnice, neopírá se však v plném rozsahu o zakotvení těchto nároků v českém právním řádu.</a:t>
            </a:r>
          </a:p>
          <a:p>
            <a:pPr marL="0" indent="0">
              <a:buFont typeface="Calibri" pitchFamily="34" charset="0"/>
              <a:buNone/>
            </a:pPr>
            <a:endParaRPr lang="cs-CZ" smtClean="0"/>
          </a:p>
          <a:p>
            <a:pPr marL="0" indent="0" algn="ctr">
              <a:buFont typeface="Calibri" pitchFamily="34" charset="0"/>
              <a:buNone/>
            </a:pPr>
            <a:endParaRPr lang="cs-CZ" smtClean="0"/>
          </a:p>
          <a:p>
            <a:pPr marL="0" indent="0">
              <a:buFont typeface="Calibri" pitchFamily="34" charset="0"/>
              <a:buNone/>
            </a:pPr>
            <a:endParaRPr lang="cs-CZ" smtClean="0"/>
          </a:p>
          <a:p>
            <a:pPr marL="0" indent="0">
              <a:buFont typeface="Calibri" pitchFamily="34" charset="0"/>
              <a:buNone/>
            </a:pPr>
            <a:r>
              <a:rPr lang="cs-CZ" smtClean="0"/>
              <a:t>Tyto nároky je proto třeba v českém právním řádu legislativně zakotvit.</a:t>
            </a:r>
          </a:p>
        </p:txBody>
      </p:sp>
      <p:sp>
        <p:nvSpPr>
          <p:cNvPr id="3" name="Šipka dolů 2"/>
          <p:cNvSpPr/>
          <p:nvPr/>
        </p:nvSpPr>
        <p:spPr>
          <a:xfrm>
            <a:off x="3924300" y="4005263"/>
            <a:ext cx="576263" cy="7921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kern="1200" smtId="4294967295"/>
            </a:defPPr>
          </a:lstStyle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cs-CZ" smtClean="0"/>
              <a:t>Návrh řešení</a:t>
            </a:r>
          </a:p>
        </p:txBody>
      </p:sp>
      <p:sp>
        <p:nvSpPr>
          <p:cNvPr id="26626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 smtClean="0"/>
              <a:t>Legislativní zavedení pojmů „makroekonomická, fiskální a daňová predikce“, „základní a alternativní scénáře“</a:t>
            </a:r>
          </a:p>
          <a:p>
            <a:r>
              <a:rPr lang="cs-CZ" smtClean="0"/>
              <a:t>Legislativní určení MF jako instituce odpovědné za tvorbu predikcí</a:t>
            </a:r>
          </a:p>
          <a:p>
            <a:r>
              <a:rPr lang="cs-CZ" smtClean="0"/>
              <a:t>Legislativní stanovení obsahu (vlastní predikce, metodika, předpoklady a další parametry, porovnání s predikcemi EK či dalších institucí) a termínů zveřejňování</a:t>
            </a:r>
          </a:p>
          <a:p>
            <a:r>
              <a:rPr lang="cs-CZ" smtClean="0"/>
              <a:t>Legislativní stanovení povinnosti provádět vyhodnocení úspěšnosti ex post</a:t>
            </a:r>
          </a:p>
          <a:p>
            <a:r>
              <a:rPr lang="cs-CZ" smtClean="0"/>
              <a:t>Založení Výboru pro makroekonomické a daňové predikce pro vyhodnocení ex ante</a:t>
            </a:r>
          </a:p>
          <a:p>
            <a:endParaRPr lang="cs-CZ" smtClean="0"/>
          </a:p>
        </p:txBody>
      </p:sp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cs-CZ" smtClean="0"/>
              <a:t>Výbor pro makroekonomické a daňové predikce</a:t>
            </a:r>
          </a:p>
        </p:txBody>
      </p:sp>
      <p:sp>
        <p:nvSpPr>
          <p:cNvPr id="27650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 smtClean="0"/>
              <a:t>Poradní orgán ministra financí</a:t>
            </a:r>
          </a:p>
          <a:p>
            <a:r>
              <a:rPr lang="cs-CZ" smtClean="0"/>
              <a:t>Předsedou ministr či jeho statutární zástupce bez hlasovacího práva</a:t>
            </a:r>
          </a:p>
          <a:p>
            <a:r>
              <a:rPr lang="cs-CZ" smtClean="0"/>
              <a:t>Maximálně 9 členů jmenovaných na 3 roky</a:t>
            </a:r>
          </a:p>
          <a:p>
            <a:r>
              <a:rPr lang="cs-CZ" smtClean="0"/>
              <a:t>Jednání se může zúčastnit člen Národní rozpočtové rady a zpracovatelé predikcí</a:t>
            </a:r>
          </a:p>
          <a:p>
            <a:r>
              <a:rPr lang="cs-CZ" smtClean="0"/>
              <a:t>Předmětem hodnocení minimálně dubnová a červencová predikce</a:t>
            </a:r>
          </a:p>
          <a:p>
            <a:r>
              <a:rPr lang="cs-CZ" smtClean="0"/>
              <a:t>Predikce hodnocena s použitím stupňů: konzervativní, realistická, optimistická</a:t>
            </a:r>
          </a:p>
          <a:p>
            <a:r>
              <a:rPr lang="cs-CZ" smtClean="0"/>
              <a:t>Podrobnosti upraví zřizovací listina</a:t>
            </a:r>
          </a:p>
        </p:txBody>
      </p:sp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8673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1116013" y="4945063"/>
            <a:ext cx="6696075" cy="355600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cs-CZ" smtClean="0"/>
              <a:t>František CVENGROŠ</a:t>
            </a:r>
          </a:p>
        </p:txBody>
      </p:sp>
      <p:sp>
        <p:nvSpPr>
          <p:cNvPr id="28674" name="Zástupný symbol pro text 2"/>
          <p:cNvSpPr>
            <a:spLocks noGrp="1"/>
          </p:cNvSpPr>
          <p:nvPr>
            <p:ph type="body" sz="quarter" idx="12"/>
          </p:nvPr>
        </p:nvSpPr>
        <p:spPr>
          <a:xfrm>
            <a:off x="1116013" y="5445125"/>
            <a:ext cx="6696075" cy="360363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cs-CZ" smtClean="0"/>
              <a:t>Frantisek.Cvengros@mfcr.cz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cs-CZ" smtClean="0"/>
              <a:t>Motivace (1)</a:t>
            </a:r>
          </a:p>
        </p:txBody>
      </p:sp>
      <p:sp>
        <p:nvSpPr>
          <p:cNvPr id="17410" name="Rectangle 3"/>
          <p:cNvSpPr>
            <a:spLocks noGrp="1"/>
          </p:cNvSpPr>
          <p:nvPr>
            <p:ph idx="1"/>
          </p:nvPr>
        </p:nvSpPr>
        <p:spPr>
          <a:xfrm>
            <a:off x="1071563" y="2060575"/>
            <a:ext cx="7500937" cy="4154488"/>
          </a:xfrm>
        </p:spPr>
        <p:txBody>
          <a:bodyPr/>
          <a:lstStyle>
            <a:defPPr>
              <a:defRPr kern="1200" smtId="4294967295"/>
            </a:defPPr>
          </a:lstStyle>
          <a:p>
            <a:pPr marL="0" indent="0">
              <a:buFont typeface="Calibri" pitchFamily="34" charset="0"/>
              <a:buNone/>
            </a:pPr>
            <a:r>
              <a:rPr lang="cs-CZ" sz="1600" b="0" i="1" smtClean="0"/>
              <a:t>(z oficiálního českého překladu Směrnice)</a:t>
            </a:r>
          </a:p>
          <a:p>
            <a:pPr marL="0" indent="0">
              <a:buFont typeface="Calibri" pitchFamily="34" charset="0"/>
              <a:buNone/>
            </a:pPr>
            <a:r>
              <a:rPr lang="cs-CZ" b="0" i="1" smtClean="0"/>
              <a:t>Směrnice byla přijata vzhledem k těmto důvodům:</a:t>
            </a:r>
          </a:p>
          <a:p>
            <a:pPr marL="0" indent="0">
              <a:buFont typeface="Calibri" pitchFamily="34" charset="0"/>
              <a:buNone/>
            </a:pPr>
            <a:r>
              <a:rPr lang="cs-CZ" b="0" i="1" smtClean="0"/>
              <a:t>.</a:t>
            </a:r>
          </a:p>
          <a:p>
            <a:pPr marL="0" indent="0">
              <a:buFont typeface="Calibri" pitchFamily="34" charset="0"/>
              <a:buNone/>
            </a:pPr>
            <a:r>
              <a:rPr lang="cs-CZ" smtClean="0"/>
              <a:t>(8) Neobjektivní a nereálné prognózy mohou bránit účinnosti fiskálního plánování a narušit rozpočtovou kázeň, zatímco transparentnost a projednávání metodik může zvýšit kvalitu prognóz.</a:t>
            </a:r>
          </a:p>
          <a:p>
            <a:pPr marL="0" indent="0">
              <a:buFont typeface="Calibri" pitchFamily="34" charset="0"/>
              <a:buNone/>
            </a:pPr>
            <a:r>
              <a:rPr lang="cs-CZ" smtClean="0"/>
              <a:t>(9) Pro zajištění používání realistických prognóz má zásadní význam transparentnost, jež by měla zahrnovat veřejnou dostupnost prognóz, ale i metodik, předpokladů a relevantních parametrů.</a:t>
            </a:r>
          </a:p>
          <a:p>
            <a:pPr marL="0" indent="0">
              <a:buFont typeface="Calibri" pitchFamily="34" charset="0"/>
              <a:buNone/>
            </a:pPr>
            <a:r>
              <a:rPr lang="cs-CZ" smtClean="0"/>
              <a:t>(10) Analýza citlivosti a rozpočtové projekce doplňující nejpravděpodobnější scénář umožňují analyzovat, jak by se fiskální proměnné vyvíjely za různých předpokladů růstu a úrokových sazeb a snižují tak riziko ohrožení rozpočtové kázně chybami v prognózách.</a:t>
            </a:r>
          </a:p>
          <a:p>
            <a:pPr marL="0" indent="0">
              <a:buFont typeface="Calibri" pitchFamily="34" charset="0"/>
              <a:buNone/>
            </a:pPr>
            <a:r>
              <a:rPr lang="cs-CZ" sz="1800" b="0" i="1" smtClean="0"/>
              <a:t>(zkráceno autorem)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cs-CZ" smtClean="0"/>
              <a:t>Motivace (2)</a:t>
            </a:r>
          </a:p>
        </p:txBody>
      </p:sp>
      <p:sp>
        <p:nvSpPr>
          <p:cNvPr id="18434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marL="0" indent="0">
              <a:buFont typeface="Calibri" pitchFamily="34" charset="0"/>
              <a:buNone/>
            </a:pPr>
            <a:r>
              <a:rPr lang="cs-CZ" smtClean="0"/>
              <a:t>(11) Prognózy Komise a informace o jejích modelech mohou ČS poskytnout užitečné měřítko pro jejich nejpravděpodobnější scénář a zvyšují tak validitu prognóz. Prognózy vypracované jinými nezávislými subjekty mohou rovněž poskytnout užitečná měřítka.</a:t>
            </a:r>
          </a:p>
          <a:p>
            <a:pPr marL="0" indent="0">
              <a:buFont typeface="Calibri" pitchFamily="34" charset="0"/>
              <a:buNone/>
            </a:pPr>
            <a:r>
              <a:rPr lang="cs-CZ" smtClean="0"/>
              <a:t>(12) Podstatné rozdíly mezi zvoleným scénářem a prognózou Komise by měly být popsány a odůvodněny, zejména pokud se proměnné ve vnějších předpokladech podstatně liší od prognózy Komise.</a:t>
            </a:r>
          </a:p>
          <a:p>
            <a:pPr marL="0" indent="0">
              <a:buFont typeface="Calibri" pitchFamily="34" charset="0"/>
              <a:buNone/>
            </a:pPr>
            <a:r>
              <a:rPr lang="cs-CZ" smtClean="0"/>
              <a:t>(13) Komise by měla předkládat prognózy výdajů Unie podle úrovní výdajů plánovaných ve víceletém finančním rámci.</a:t>
            </a:r>
          </a:p>
          <a:p>
            <a:pPr marL="0" indent="0">
              <a:buFont typeface="Calibri" pitchFamily="34" charset="0"/>
              <a:buNone/>
            </a:pPr>
            <a:r>
              <a:rPr lang="cs-CZ" smtClean="0"/>
              <a:t>(14) Každý ČS by měl mít každoročně příležitost diskutovat s Komisí o předpokladech prognóz.</a:t>
            </a:r>
          </a:p>
          <a:p>
            <a:pPr marL="0" indent="0">
              <a:buFont typeface="Calibri" pitchFamily="34" charset="0"/>
              <a:buNone/>
            </a:pPr>
            <a:r>
              <a:rPr lang="cs-CZ" sz="1800" b="0" i="1" smtClean="0"/>
              <a:t>(zkráceno autorem)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cs-CZ"/>
              <a:t>Motivace </a:t>
            </a:r>
            <a:r>
              <a:rPr lang="cs-CZ" smtClean="0"/>
              <a:t>(3)</a:t>
            </a:r>
          </a:p>
        </p:txBody>
      </p:sp>
      <p:sp>
        <p:nvSpPr>
          <p:cNvPr id="19458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marL="0" indent="0">
              <a:buFont typeface="Calibri" pitchFamily="34" charset="0"/>
              <a:buNone/>
            </a:pPr>
            <a:r>
              <a:rPr lang="cs-CZ" smtClean="0"/>
              <a:t>(15) Kvalitu oficiálních makroekonomických a rozpočtových prognóz zásadním způsobem zlepšuje pravidelné, objektivní a komplexní hodnocení vycházející z objektivních kritérií. Důkladné hodnocení zahrnuje podrobné zkoumání hospodářských předpokladů, porovnání s prognózami připravenými jinými orgány a hodnocení úspěšnosti minulých prognóz.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cs-CZ" smtClean="0"/>
              <a:t>Kapitola III – Prognózy, čl. 4, odst. 1</a:t>
            </a:r>
          </a:p>
        </p:txBody>
      </p:sp>
      <p:sp>
        <p:nvSpPr>
          <p:cNvPr id="2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marL="0" indent="0">
              <a:buFont typeface="Calibri" pitchFamily="34" charset="0"/>
              <a:buNone/>
            </a:pPr>
            <a:r>
              <a:rPr lang="cs-CZ" smtClean="0"/>
              <a:t>1. Členské státy zajistí, aby fiskální plánování vycházelo z realistických makroekonomických a rozpočtových prognóz za použití nejnovějších informací. Rozpočtové plánování je založeno na nejpravděpodobnějším makrofiskálním scénáři nebo na obezřetnějším scénáři. Makroekonomické a rozpočtové prognózy se porovnávají s nejaktuálnějšími prognózami Komise a případně s prognózami jiných nezávislých subjektů. Podstatné rozdíly mezi zvoleným makrofinančním scénářem a prognózou Komise musí být popsány včetně odůvodnění, zejména pokud se úroveň nebo růst proměnných týkajících se vnějších předpokladů podstatně odchýlí od hodnot obsažených v prognózách Komise.</a:t>
            </a:r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cs-CZ" smtClean="0"/>
              <a:t>Kapitola III – Prognózy, čl. 4, odst. 4</a:t>
            </a:r>
          </a:p>
        </p:txBody>
      </p:sp>
      <p:sp>
        <p:nvSpPr>
          <p:cNvPr id="21506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marL="0" indent="0">
              <a:buFont typeface="Calibri" pitchFamily="34" charset="0"/>
              <a:buNone/>
            </a:pPr>
            <a:r>
              <a:rPr lang="cs-CZ" smtClean="0"/>
              <a:t>4. V rámci analýzy citlivosti posuzují makroekonomické a rozpočtové prognózy vývoj hlavních fiskálních proměnných při odlišných předpokladech týkajících se tempa růstu a úrokových sazeb. Rozsah alternativních předpokladů použitých v makroekonomických a rozpočtových prognózách se řídí úspěšností předchozích prognóz a usilují o zohlednění příslušných rizikových scénářů.</a:t>
            </a:r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cs-CZ" smtClean="0"/>
              <a:t>Kapitola III – Prognózy, čl. 4, odst. 5</a:t>
            </a:r>
          </a:p>
        </p:txBody>
      </p:sp>
      <p:sp>
        <p:nvSpPr>
          <p:cNvPr id="22530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marL="0" indent="0">
              <a:buFont typeface="Calibri" pitchFamily="34" charset="0"/>
              <a:buNone/>
            </a:pPr>
            <a:r>
              <a:rPr lang="cs-CZ" smtClean="0"/>
              <a:t>5. Členské státy určí, která instituce je odpovědná za vypracovávání makroekonomických a rozpočtových prognóz, a zveřejní oficiální makroekonomické a rozpočtové prognózy vypracované pro fiskální plánování, včetně metodik, předpokladů a příslušných parametrů, na nichž jsou tyto prognózy založeny. Nejméně jednou ročně se členské státy a Komise zúčastní technického dialogu o předpokladech, z nichž vychází příprava makroekonomických a rozpočtových prognóz.</a:t>
            </a:r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cs-CZ" smtClean="0"/>
              <a:t>Kapitola III – Prognózy, čl. 4, odst. 6</a:t>
            </a:r>
          </a:p>
        </p:txBody>
      </p:sp>
      <p:sp>
        <p:nvSpPr>
          <p:cNvPr id="23554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marL="0" indent="0">
              <a:buFont typeface="Calibri" pitchFamily="34" charset="0"/>
              <a:buNone/>
            </a:pPr>
            <a:r>
              <a:rPr lang="cs-CZ" smtClean="0"/>
              <a:t>6. Makroekonomické a rozpočtové prognózy pro fiskální plánování jsou předmětem pravidelného, nezkresleného a komplexního hodnocení vycházejícího z objektivních kritérií, včetně hodnocení ex post. Výsledek tohoto hodnocení se zveřejní a zohlední se odpovídajícím způsobem při příštích makroekonomických a rozpočtových prognózách. Pokud hodnocení odhalí podstatné zkreslení ovlivňující makroekonomické prognózy po dobu nejméně čtyř po sobě následujících let, dotčený členský stát přijme nezbytná opatření a zveřejní je.</a:t>
            </a:r>
          </a:p>
        </p:txBody>
      </p:sp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cs-CZ" smtClean="0"/>
              <a:t>Stávající praxe a požadavky Směrnice</a:t>
            </a:r>
          </a:p>
        </p:txBody>
      </p:sp>
      <p:sp>
        <p:nvSpPr>
          <p:cNvPr id="24578" name="Rectangle 3"/>
          <p:cNvSpPr>
            <a:spLocks noGrp="1"/>
          </p:cNvSpPr>
          <p:nvPr>
            <p:ph idx="1"/>
          </p:nvPr>
        </p:nvSpPr>
        <p:spPr>
          <a:xfrm>
            <a:off x="468313" y="1800225"/>
            <a:ext cx="4572000" cy="4797425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cs-CZ" smtClean="0"/>
              <a:t>Použití nejnovějších informací</a:t>
            </a:r>
          </a:p>
          <a:p>
            <a:r>
              <a:rPr lang="cs-CZ" smtClean="0"/>
              <a:t>Nejpravděpodobnější nebo obezřetnější scénář</a:t>
            </a:r>
          </a:p>
          <a:p>
            <a:r>
              <a:rPr lang="cs-CZ" smtClean="0"/>
              <a:t>Porovnání s aktuálními prognózami Komise, popis rozdílů</a:t>
            </a:r>
          </a:p>
          <a:p>
            <a:r>
              <a:rPr lang="cs-CZ" smtClean="0"/>
              <a:t>Analýzy citlivosti</a:t>
            </a:r>
          </a:p>
          <a:p>
            <a:r>
              <a:rPr lang="cs-CZ" smtClean="0"/>
              <a:t>Porovnání s prognózami nezávislých subjektů</a:t>
            </a:r>
          </a:p>
          <a:p>
            <a:r>
              <a:rPr lang="cs-CZ" smtClean="0"/>
              <a:t>Určení odpovědné instituce</a:t>
            </a:r>
          </a:p>
          <a:p>
            <a:r>
              <a:rPr lang="cs-CZ" smtClean="0"/>
              <a:t>Zveřejňování prognóz, předpokladů</a:t>
            </a:r>
          </a:p>
          <a:p>
            <a:r>
              <a:rPr lang="cs-CZ" smtClean="0"/>
              <a:t>Zveřejnění metodiky</a:t>
            </a:r>
          </a:p>
          <a:p>
            <a:r>
              <a:rPr lang="cs-CZ" smtClean="0"/>
              <a:t>Technický dialog s Komisí</a:t>
            </a:r>
          </a:p>
          <a:p>
            <a:r>
              <a:rPr lang="cs-CZ" smtClean="0"/>
              <a:t>Hodnocení ex ante</a:t>
            </a:r>
          </a:p>
          <a:p>
            <a:r>
              <a:rPr lang="cs-CZ" smtClean="0"/>
              <a:t>Hodnocení ex post</a:t>
            </a:r>
          </a:p>
        </p:txBody>
      </p:sp>
      <p:sp>
        <p:nvSpPr>
          <p:cNvPr id="24579" name="Rectangle 3"/>
          <p:cNvSpPr txBox="1"/>
          <p:nvPr/>
        </p:nvSpPr>
        <p:spPr bwMode="auto">
          <a:xfrm>
            <a:off x="5040313" y="1800225"/>
            <a:ext cx="3716337" cy="4797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>
            <a:defPPr>
              <a:defRPr kern="1200" smtId="4294967295"/>
            </a:defPPr>
          </a:lstStyle>
          <a:p>
            <a:pPr marL="342900" indent="-342900">
              <a:spcBef>
                <a:spcPct val="20000"/>
              </a:spcBef>
              <a:buFont typeface="Calibri" pitchFamily="34" charset="0"/>
              <a:buChar char="–"/>
            </a:pPr>
            <a:r>
              <a:rPr lang="cs-CZ" sz="2000"/>
              <a:t>Ano</a:t>
            </a:r>
          </a:p>
          <a:p>
            <a:pPr marL="342900" indent="-342900">
              <a:spcBef>
                <a:spcPct val="20000"/>
              </a:spcBef>
              <a:buFont typeface="Calibri" pitchFamily="34" charset="0"/>
              <a:buChar char="–"/>
            </a:pPr>
            <a:r>
              <a:rPr lang="cs-CZ" sz="2000"/>
              <a:t>Ano</a:t>
            </a:r>
          </a:p>
          <a:p>
            <a:pPr marL="342900" indent="-342900">
              <a:spcBef>
                <a:spcPct val="20000"/>
              </a:spcBef>
              <a:buFont typeface="Calibri" pitchFamily="34" charset="0"/>
              <a:buChar char="–"/>
            </a:pPr>
            <a:endParaRPr lang="cs-CZ" sz="2000"/>
          </a:p>
          <a:p>
            <a:pPr marL="342900" indent="-342900">
              <a:spcBef>
                <a:spcPct val="20000"/>
              </a:spcBef>
              <a:buFont typeface="Calibri" pitchFamily="34" charset="0"/>
              <a:buChar char="–"/>
            </a:pPr>
            <a:r>
              <a:rPr lang="cs-CZ" sz="2000"/>
              <a:t>Ano – makrorámec rozpočtu, KP, Kolokvium</a:t>
            </a:r>
          </a:p>
          <a:p>
            <a:pPr marL="342900" indent="-342900">
              <a:spcBef>
                <a:spcPct val="20000"/>
              </a:spcBef>
              <a:buFont typeface="Calibri" pitchFamily="34" charset="0"/>
              <a:buChar char="–"/>
            </a:pPr>
            <a:r>
              <a:rPr lang="cs-CZ" sz="2000"/>
              <a:t>Ano - KP</a:t>
            </a:r>
          </a:p>
          <a:p>
            <a:pPr marL="342900" indent="-342900">
              <a:spcBef>
                <a:spcPct val="20000"/>
              </a:spcBef>
              <a:buFont typeface="Calibri" pitchFamily="34" charset="0"/>
              <a:buChar char="–"/>
            </a:pPr>
            <a:r>
              <a:rPr lang="cs-CZ" sz="2000"/>
              <a:t>Ano – Kolokvium</a:t>
            </a:r>
          </a:p>
          <a:p>
            <a:pPr marL="342900" indent="-342900">
              <a:spcBef>
                <a:spcPct val="20000"/>
              </a:spcBef>
              <a:buFont typeface="Calibri" pitchFamily="34" charset="0"/>
              <a:buChar char="–"/>
            </a:pPr>
            <a:endParaRPr lang="cs-CZ" sz="2000"/>
          </a:p>
          <a:p>
            <a:pPr marL="342900" indent="-342900">
              <a:spcBef>
                <a:spcPct val="20000"/>
              </a:spcBef>
              <a:buFont typeface="Calibri" pitchFamily="34" charset="0"/>
              <a:buChar char="–"/>
            </a:pPr>
            <a:r>
              <a:rPr lang="cs-CZ" sz="2000"/>
              <a:t>Ne</a:t>
            </a:r>
          </a:p>
          <a:p>
            <a:pPr marL="342900" indent="-342900">
              <a:spcBef>
                <a:spcPct val="20000"/>
              </a:spcBef>
              <a:buFont typeface="Calibri" pitchFamily="34" charset="0"/>
              <a:buChar char="–"/>
            </a:pPr>
            <a:r>
              <a:rPr lang="cs-CZ" sz="2000"/>
              <a:t>Ano</a:t>
            </a:r>
          </a:p>
          <a:p>
            <a:pPr marL="342900" indent="-342900">
              <a:spcBef>
                <a:spcPct val="20000"/>
              </a:spcBef>
              <a:buFont typeface="Calibri" pitchFamily="34" charset="0"/>
              <a:buChar char="–"/>
            </a:pPr>
            <a:r>
              <a:rPr lang="cs-CZ" sz="2000"/>
              <a:t>Ano, Pohled pod pokličku</a:t>
            </a:r>
          </a:p>
          <a:p>
            <a:pPr marL="342900" indent="-342900">
              <a:spcBef>
                <a:spcPct val="20000"/>
              </a:spcBef>
              <a:buFont typeface="Calibri" pitchFamily="34" charset="0"/>
              <a:buChar char="–"/>
            </a:pPr>
            <a:r>
              <a:rPr lang="cs-CZ" sz="2000"/>
              <a:t>Ano</a:t>
            </a:r>
          </a:p>
          <a:p>
            <a:pPr marL="342900" indent="-342900">
              <a:spcBef>
                <a:spcPct val="20000"/>
              </a:spcBef>
              <a:buFont typeface="Calibri" pitchFamily="34" charset="0"/>
              <a:buChar char="–"/>
            </a:pPr>
            <a:r>
              <a:rPr lang="cs-CZ" sz="2000"/>
              <a:t>(Ano – Kolokvium)</a:t>
            </a:r>
          </a:p>
          <a:p>
            <a:pPr marL="342900" indent="-342900">
              <a:spcBef>
                <a:spcPct val="20000"/>
              </a:spcBef>
              <a:buFont typeface="Calibri" pitchFamily="34" charset="0"/>
              <a:buChar char="–"/>
            </a:pPr>
            <a:r>
              <a:rPr lang="cs-CZ" sz="2000"/>
              <a:t>Ano, Pohled do zrcátka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1026"/>
  <p:tag name="AS_OS" val="Microsoft Windows NT 6.1.7601 Service Pack 1"/>
  <p:tag name="AS_RELEASE_DATE" val="2015.10.05"/>
  <p:tag name="AS_TITLE" val="Aspose.Slides for .NET 4.0"/>
  <p:tag name="AS_VERSION" val="15.8.0.0"/>
</p:tagLst>
</file>

<file path=ppt/theme/theme1.xml><?xml version="1.0" encoding="utf-8"?>
<a:theme xmlns:r="http://schemas.openxmlformats.org/officeDocument/2006/relationships" xmlns:a="http://schemas.openxmlformats.org/drawingml/2006/main" name="Prezentace_MF_šablona O37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 charset="0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 charset="0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Anglická předloha">
  <a:themeElements>
    <a:clrScheme name="MFCR_Englis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FCR_English">
      <a:majorFont>
        <a:latin typeface="Calibri" charset="0"/>
        <a:ea typeface="Arial"/>
        <a:cs typeface="Arial"/>
      </a:majorFont>
      <a:minorFont>
        <a:latin typeface="Calibri" charset="0"/>
        <a:ea typeface="Arial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>
    <a:extraClrScheme>
      <a:clrScheme name="MFCR_Englis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CR_Englis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CR_Englis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CR_Englis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CR_Englis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FCR_Englis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CR_Englis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CR_Englis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CR_Englis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CR_Englis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CR_Englis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FCR_Englis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r="http://schemas.openxmlformats.org/officeDocument/2006/relationships"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 charset="0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 charset="0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>
  <Template/>
  <Manager/>
  <Company/>
  <PresentationFormat/>
  <SharedDoc>0</SharedDoc>
  <Application>Aspose.Slides for .NET</Application>
  <AppVersion>15.0800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2015-11-25T17:26:52.442</cp:lastPrinted>
  <dcterms:created xsi:type="dcterms:W3CDTF">2015-11-25T17:26:52Z</dcterms:created>
  <dcterms:modified xsi:type="dcterms:W3CDTF">2015-11-25T17:26:52Z</dcterms:modified>
</cp:coreProperties>
</file>