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lsx" ContentType="application/vnd.openxmlformats-officedocument.spreadsheetml.sheet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5.8.0.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711" r:id="rId1"/>
  </p:sldMasterIdLst>
  <p:notesMasterIdLst>
    <p:notesMasterId r:id="rId2"/>
  </p:notesMasterIdLst>
  <p:handoutMasterIdLst>
    <p:handoutMasterId r:id="rId3"/>
  </p:handoutMasterIdLst>
  <p:sldIdLst>
    <p:sldId id="318" r:id="rId4"/>
    <p:sldId id="355" r:id="rId5"/>
    <p:sldId id="322" r:id="rId6"/>
    <p:sldId id="323" r:id="rId7"/>
    <p:sldId id="354" r:id="rId8"/>
    <p:sldId id="324" r:id="rId9"/>
    <p:sldId id="356" r:id="rId10"/>
    <p:sldId id="357" r:id="rId11"/>
    <p:sldId id="332" r:id="rId12"/>
    <p:sldId id="348" r:id="rId13"/>
    <p:sldId id="349" r:id="rId14"/>
    <p:sldId id="359" r:id="rId15"/>
    <p:sldId id="360" r:id="rId16"/>
    <p:sldId id="361" r:id="rId17"/>
    <p:sldId id="335" r:id="rId18"/>
    <p:sldId id="350" r:id="rId19"/>
    <p:sldId id="337" r:id="rId20"/>
    <p:sldId id="351" r:id="rId21"/>
    <p:sldId id="339" r:id="rId22"/>
    <p:sldId id="340" r:id="rId23"/>
    <p:sldId id="358" r:id="rId24"/>
    <p:sldId id="342" r:id="rId25"/>
    <p:sldId id="307" r:id="rId26"/>
  </p:sldIdLst>
  <p:sldSz cx="9144000" cy="6858000" type="screen4x3"/>
  <p:notesSz cx="6854825" cy="9750425"/>
  <p:custDataLst>
    <p:tags r:id="rId27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003F7D"/>
    <a:srgbClr val="B2D0FC"/>
    <a:srgbClr val="C5DCFD"/>
    <a:srgbClr val="CC00CC"/>
    <a:srgbClr val="FF00FF"/>
    <a:srgbClr val="800000"/>
    <a:srgbClr val="990033"/>
  </p:clrMru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5" autoAdjust="0"/>
    <p:restoredTop sz="58243" autoAdjust="0"/>
  </p:normalViewPr>
  <p:slideViewPr>
    <p:cSldViewPr>
      <p:cViewPr varScale="1">
        <p:scale>
          <a:sx n="88" d="100"/>
          <a:sy n="88" d="100"/>
        </p:scale>
        <p:origin x="-972" y="-108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630" y="-72"/>
      </p:cViewPr>
      <p:guideLst>
        <p:guide orient="horz" pos="3071"/>
        <p:guide pos="2159"/>
      </p:guideLst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tags" Target="tags/tag1.xml" /><Relationship Id="rId28" Type="http://schemas.openxmlformats.org/officeDocument/2006/relationships/presProps" Target="presProps.xml" /><Relationship Id="rId29" Type="http://schemas.openxmlformats.org/officeDocument/2006/relationships/viewProps" Target="viewProps.xml" /><Relationship Id="rId3" Type="http://schemas.openxmlformats.org/officeDocument/2006/relationships/handoutMaster" Target="handoutMasters/handoutMaster1.xml" /><Relationship Id="rId30" Type="http://schemas.openxmlformats.org/officeDocument/2006/relationships/theme" Target="theme/theme1.xml" /><Relationship Id="rId31" Type="http://schemas.openxmlformats.org/officeDocument/2006/relationships/tableStyles" Target="tableStyles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_rels/viewProps.xml.rels>&#65279;<?xml version="1.0" encoding="utf-8" standalone="yes"?><Relationships xmlns="http://schemas.openxmlformats.org/package/2006/relationships"><Relationship Id="rId1" Type="http://schemas.openxmlformats.org/officeDocument/2006/relationships/slide" Target="slides/slide1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Relationship Id="rId2" Type="http://schemas.openxmlformats.org/officeDocument/2006/relationships/themeOverride" Target="../theme/themeOverride1.xml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Relationship Id="rId2" Type="http://schemas.openxmlformats.org/officeDocument/2006/relationships/themeOverride" Target="../theme/themeOverride2.xml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Relationship Id="rId2" Type="http://schemas.openxmlformats.org/officeDocument/2006/relationships/themeOverride" Target="../theme/themeOverride3.xml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chart1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060821596533060074"/>
          <c:y val="0.037008389830589294"/>
          <c:w val="0.92237800359725952"/>
          <c:h val="0.795936286449432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List1!$C$2</c:f>
              <c:strCache>
                <c:ptCount val="1"/>
                <c:pt idx="0">
                  <c:v>Před revizí</c:v>
                </c:pt>
              </c:strCache>
            </c:strRef>
          </c:tx>
          <c:invertIfNegative val="1"/>
          <c:cat>
            <c:numRef>
              <c:f>List1!$B$3:$B$18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List1!$C$3:$C$18</c:f>
              <c:numCache>
                <c:formatCode>#,##0.0</c:formatCode>
                <c:ptCount val="16"/>
                <c:pt idx="0">
                  <c:v>1466.522</c:v>
                </c:pt>
                <c:pt idx="1">
                  <c:v>1683.288</c:v>
                </c:pt>
                <c:pt idx="2">
                  <c:v>1811.094</c:v>
                </c:pt>
                <c:pt idx="3">
                  <c:v>1996.483</c:v>
                </c:pt>
                <c:pt idx="4">
                  <c:v>2080.797</c:v>
                </c:pt>
                <c:pt idx="5">
                  <c:v>2189.169</c:v>
                </c:pt>
                <c:pt idx="6">
                  <c:v>2352.214</c:v>
                </c:pt>
                <c:pt idx="7">
                  <c:v>2464.432</c:v>
                </c:pt>
                <c:pt idx="8">
                  <c:v>2577.11</c:v>
                </c:pt>
                <c:pt idx="9">
                  <c:v>2814.762</c:v>
                </c:pt>
                <c:pt idx="10">
                  <c:v>2983.862</c:v>
                </c:pt>
                <c:pt idx="11">
                  <c:v>3222.369</c:v>
                </c:pt>
                <c:pt idx="12">
                  <c:v>3535.46</c:v>
                </c:pt>
                <c:pt idx="13">
                  <c:v>3688.997</c:v>
                </c:pt>
                <c:pt idx="14">
                  <c:v>3625.865</c:v>
                </c:pt>
                <c:pt idx="15">
                  <c:v>3667.429</c:v>
                </c:pt>
              </c:numCache>
            </c:numRef>
          </c:val>
        </c:ser>
        <c:ser>
          <c:idx val="1"/>
          <c:order val="1"/>
          <c:tx>
            <c:strRef>
              <c:f>List1!$D$2</c:f>
              <c:strCache>
                <c:ptCount val="1"/>
                <c:pt idx="0">
                  <c:v>Po revizi</c:v>
                </c:pt>
              </c:strCache>
            </c:strRef>
          </c:tx>
          <c:invertIfNegative val="1"/>
          <c:dLbls>
            <c:dLbl>
              <c:idx val="0"/>
              <c:layout>
                <c:manualLayout>
                  <c:x val="-0.0025410149246454239"/>
                  <c:y val="-0.027036853134632111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00080582703230902553"/>
                  <c:y val="-0.02469119057059288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0010595435742288828"/>
                  <c:y val="-0.027160309255123138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042192768887616694"/>
                  <c:y val="-0.034567665308713913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067564420169219375"/>
                  <c:y val="-0.029629621654748917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020303155761212111"/>
                  <c:y val="-0.034567665308713913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024108320940285921"/>
                  <c:y val="-0.029629427939653397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0084700493607670069"/>
                  <c:y val="-0.03407403826713562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0033945523318834603"/>
                  <c:y val="-0.037407346069812775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002125386381521821"/>
                  <c:y val="-0.031604915857315063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0012689325958490372"/>
                  <c:y val="-0.039876464754343033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012689325958490372"/>
                  <c:y val="-0.033333301544189453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.002877203980460763"/>
                  <c:y val="-0.0406172014772892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.0035117869265377522"/>
                  <c:y val="-0.036543156951665878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.0033848702441900969"/>
                  <c:y val="-0.039012275636196136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0.0044009028933942318"/>
                  <c:y val="-0.030740726739168167"/>
                </c:manualLayout>
              </c:layout>
              <c:txPr>
                <a:bodyPr/>
                <a:p>
                  <a:pPr>
                    <a:defRPr sz="1100" b="1">
                      <a:solidFill>
                        <a:schemeClr val="bg1">
                          <a:lumMod val="50000"/>
                        </a:schemeClr>
                      </a:solidFill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p>
                <a:pPr>
                  <a:defRPr sz="1100" b="1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List1!$B$3:$B$18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List1!$E$3:$E$18</c:f>
              <c:numCache>
                <c:formatCode>#,##0.0</c:formatCode>
                <c:ptCount val="16"/>
                <c:pt idx="0">
                  <c:v>67.154</c:v>
                </c:pt>
                <c:pt idx="1">
                  <c:v>78.2869999999998</c:v>
                </c:pt>
                <c:pt idx="2">
                  <c:v>73.8299999999995</c:v>
                </c:pt>
                <c:pt idx="3">
                  <c:v>65.0999999999995</c:v>
                </c:pt>
                <c:pt idx="4">
                  <c:v>68.2260000000006</c:v>
                </c:pt>
                <c:pt idx="5">
                  <c:v>80.5259999999994</c:v>
                </c:pt>
                <c:pt idx="6">
                  <c:v>96.3430000000008</c:v>
                </c:pt>
                <c:pt idx="7">
                  <c:v>103.098</c:v>
                </c:pt>
                <c:pt idx="8">
                  <c:v>110.997000000001</c:v>
                </c:pt>
                <c:pt idx="9">
                  <c:v>114.41</c:v>
                </c:pt>
                <c:pt idx="10">
                  <c:v>132.194000000001</c:v>
                </c:pt>
                <c:pt idx="11">
                  <c:v>130.230000000001</c:v>
                </c:pt>
                <c:pt idx="12">
                  <c:v>127.113000000001</c:v>
                </c:pt>
                <c:pt idx="13">
                  <c:v>159.413999999998</c:v>
                </c:pt>
                <c:pt idx="14">
                  <c:v>113.360000000001</c:v>
                </c:pt>
                <c:pt idx="15">
                  <c:v>107.808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 val="100"/>
        <c:axId val="33113216"/>
        <c:axId val="33114752"/>
      </c:barChart>
      <c:catAx>
        <c:axId val="33113216"/>
        <c:scaling>
          <c:orientation/>
        </c:scaling>
        <c:delete val="0"/>
        <c:axPos val="b"/>
        <c:numFmt formatCode="General" sourceLinked="1"/>
        <c:majorTickMark val="out"/>
        <c:minorTickMark val="none"/>
        <c:txPr>
          <a:bodyPr/>
          <a:p>
            <a:pPr>
              <a:defRPr sz="1200" b="1"/>
            </a:pPr>
            <a:endParaRPr lang="cs-CZ"/>
          </a:p>
        </c:txPr>
        <c:crossAx val="33114752"/>
        <c:crosses val="autoZero"/>
        <c:auto val="0"/>
        <c:lblAlgn val="ctr"/>
        <c:lblOffset/>
        <c:noMultiLvlLbl val="0"/>
      </c:catAx>
      <c:valAx>
        <c:axId val="33114752"/>
        <c:scaling>
          <c:orientation/>
          <c:max val="4000"/>
        </c:scaling>
        <c:delete val="0"/>
        <c:axPos val="l"/>
        <c:majorGridlines/>
        <c:numFmt formatCode="#,##0" sourceLinked="0"/>
        <c:majorTickMark val="out"/>
        <c:minorTickMark val="none"/>
        <c:txPr>
          <a:bodyPr/>
          <a:p>
            <a:pPr>
              <a:defRPr b="1"/>
            </a:pPr>
            <a:endParaRPr lang="cs-CZ"/>
          </a:p>
        </c:txPr>
        <c:crossAx val="33113216"/>
        <c:crosses val="autoZero"/>
        <c:crossBetween val="between"/>
      </c:valAx>
    </c:plotArea>
    <c:legend>
      <c:legendPos/>
      <c:layout>
        <c:manualLayout>
          <c:xMode val="edge"/>
          <c:yMode val="edge"/>
          <c:x val="0.35589465498924255"/>
          <c:y val="0.90178507566452026"/>
          <c:w val="0.27521899342536926"/>
          <c:h val="0.070497818291187286"/>
        </c:manualLayout>
      </c:layout>
      <c:overlay val="0"/>
      <c:txPr>
        <a:bodyPr/>
        <a:p>
          <a:pPr>
            <a:defRPr sz="1200" b="1" baseline="0"/>
          </a:pPr>
          <a:endParaRPr lang="cs-CZ"/>
        </a:p>
      </c:txPr>
    </c:legend>
    <c:plotVisOnly val="1"/>
    <c:dispBlanksAs val="gap"/>
    <c:showDLblsOverMax val="1"/>
  </c:chart>
  <c:externalData r:id="rId1"/>
</c:chartSpace>
</file>

<file path=ppt/charts/chart2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1800" b="1" i="0" u="none" strike="noStrike" baseline="0"/>
              <a:t>Meziroční indexy HDP, s.c</a:t>
            </a:r>
            <a:endParaRPr lang="cs-CZ"/>
          </a:p>
        </c:rich>
      </c:tx>
      <c:overlay val="0"/>
    </c:title>
    <c:autoTitleDeleted val="0"/>
    <c:plotArea>
      <c:lineChart>
        <c:grouping/>
        <c:varyColors val="0"/>
        <c:ser>
          <c:idx val="0"/>
          <c:order val="0"/>
          <c:tx>
            <c:strRef>
              <c:f>'Tab 3'!$A$20</c:f>
              <c:strCache>
                <c:ptCount val="1"/>
                <c:pt idx="0">
                  <c:v>HDP před revizí</c:v>
                </c:pt>
              </c:strCache>
            </c:strRef>
          </c:tx>
          <c:dLbls>
            <c:dLbl>
              <c:idx val="1"/>
              <c:layout>
                <c:manualLayout>
                  <c:x val="-0.011430796235799789"/>
                  <c:y val="-0.0281621832400560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0.00888882670551538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01506580738350749"/>
                  <c:y val="0.013333239592611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045197424478828907"/>
                  <c:y val="-0.0288886874914169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024105291813611984"/>
                  <c:y val="0.0288886874914169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03013161476701498"/>
                  <c:y val="0.0199998598545789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0.0022222066763788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.001506580738350749"/>
                  <c:y val="0.0022222066763788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10546065866947174"/>
                  <c:y val="0.0177776534110307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0.013333239592611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03013161476701498"/>
                  <c:y val="-0.002734889043495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0.00666661979630589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p>
                <a:pPr>
                  <a:defRPr sz="1200" b="1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 3'!$B$2:$P$2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'Tab 3'!$B$7:$P$7</c:f>
              <c:numCache>
                <c:formatCode>#,##0.0</c:formatCode>
                <c:ptCount val="15"/>
                <c:pt idx="0">
                  <c:v>104.027419977334</c:v>
                </c:pt>
                <c:pt idx="1">
                  <c:v>99.2691684370114</c:v>
                </c:pt>
                <c:pt idx="2">
                  <c:v>99.2410112340939</c:v>
                </c:pt>
                <c:pt idx="3">
                  <c:v>101.339505520458</c:v>
                </c:pt>
                <c:pt idx="4">
                  <c:v>103.647881076338</c:v>
                </c:pt>
                <c:pt idx="5">
                  <c:v>102.456365863028</c:v>
                </c:pt>
                <c:pt idx="6">
                  <c:v>101.89685122187</c:v>
                </c:pt>
                <c:pt idx="7">
                  <c:v>103.602290507508</c:v>
                </c:pt>
                <c:pt idx="8">
                  <c:v>104.484635890591</c:v>
                </c:pt>
                <c:pt idx="9">
                  <c:v>106.316342198736</c:v>
                </c:pt>
                <c:pt idx="10">
                  <c:v>106.807855054959</c:v>
                </c:pt>
                <c:pt idx="11">
                  <c:v>106.131017273317</c:v>
                </c:pt>
                <c:pt idx="12">
                  <c:v>102.463752948697</c:v>
                </c:pt>
                <c:pt idx="13">
                  <c:v>95.8509589462935</c:v>
                </c:pt>
                <c:pt idx="14">
                  <c:v>102.34647456538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'Tab 3'!$A$21</c:f>
              <c:strCache>
                <c:ptCount val="1"/>
                <c:pt idx="0">
                  <c:v>HDP po revizi</c:v>
                </c:pt>
              </c:strCache>
            </c:strRef>
          </c:tx>
          <c:dLbls>
            <c:dLbl>
              <c:idx val="1"/>
              <c:layout>
                <c:manualLayout>
                  <c:x val="-0.020202022045850754"/>
                  <c:y val="0.0352564118802547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006026322953402996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003013161476701498"/>
                  <c:y val="-0.0377775132656097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0.0111110331490635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03013161476701498"/>
                  <c:y val="-0.00393173098564147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034029390662908554"/>
                  <c:y val="-0.03773499280214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0.0486501045525074"/>
                  <c:y val="-0.0320512205362319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018609713762998581"/>
                  <c:y val="-0.030598210170865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0.00017687496438156813"/>
                  <c:y val="-0.0404698811471462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0026592931244522333"/>
                  <c:y val="0.0123077007010579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0.0308545529842376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p>
                <a:pPr>
                  <a:defRPr sz="1200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'Tab 3'!$B$2:$P$2</c:f>
              <c:numCache>
                <c:formatCode>General</c:formatCode>
                <c:ptCount val="15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</c:numCache>
            </c:numRef>
          </c:cat>
          <c:val>
            <c:numRef>
              <c:f>'Tab 3'!$B$12:$P$12</c:f>
              <c:numCache>
                <c:formatCode>#,##0.0</c:formatCode>
                <c:ptCount val="15"/>
                <c:pt idx="0">
                  <c:v>104.539681132129</c:v>
                </c:pt>
                <c:pt idx="1">
                  <c:v>99.1474674651945</c:v>
                </c:pt>
                <c:pt idx="2">
                  <c:v>99.7640223160191</c:v>
                </c:pt>
                <c:pt idx="3">
                  <c:v>101.67929207798</c:v>
                </c:pt>
                <c:pt idx="4">
                  <c:v>104.185622955175</c:v>
                </c:pt>
                <c:pt idx="5">
                  <c:v>103.097376519752</c:v>
                </c:pt>
                <c:pt idx="6">
                  <c:v>102.149306714118</c:v>
                </c:pt>
                <c:pt idx="7">
                  <c:v>103.766148788914</c:v>
                </c:pt>
                <c:pt idx="8">
                  <c:v>104.742593951804</c:v>
                </c:pt>
                <c:pt idx="9">
                  <c:v>106.752454277181</c:v>
                </c:pt>
                <c:pt idx="10">
                  <c:v>107.020380891743</c:v>
                </c:pt>
                <c:pt idx="11">
                  <c:v>105.735132653801</c:v>
                </c:pt>
                <c:pt idx="12">
                  <c:v>103.098996252088</c:v>
                </c:pt>
                <c:pt idx="13">
                  <c:v>95.3047894312744</c:v>
                </c:pt>
                <c:pt idx="14">
                  <c:v>102.739016774866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3148288"/>
        <c:axId val="34219136"/>
      </c:lineChart>
      <c:catAx>
        <c:axId val="33148288"/>
        <c:scaling>
          <c:orientation/>
        </c:scaling>
        <c:delete val="0"/>
        <c:axPos val="b"/>
        <c:numFmt formatCode="General" sourceLinked="1"/>
        <c:majorTickMark val="none"/>
        <c:minorTickMark val="none"/>
        <c:crossAx val="34219136"/>
        <c:crosses val="autoZero"/>
        <c:auto val="0"/>
        <c:lblAlgn val="ctr"/>
        <c:lblOffset/>
        <c:noMultiLvlLbl val="0"/>
      </c:catAx>
      <c:valAx>
        <c:axId val="34219136"/>
        <c:scaling>
          <c:orientation/>
          <c:min val="94"/>
        </c:scaling>
        <c:delete val="1"/>
        <c:axPos val="l"/>
        <c:numFmt formatCode="General" sourceLinked="1"/>
        <c:majorTickMark val="out"/>
        <c:minorTickMark val="none"/>
        <c:tickLblPos val="none"/>
        <c:crossAx val="33148288"/>
        <c:crosses val="autoZero"/>
        <c:crossBetween val="between"/>
      </c:valAx>
    </c:plotArea>
    <c:legend>
      <c:legendPos val="t"/>
      <c:overlay val="0"/>
    </c:legend>
    <c:plotVisOnly val="1"/>
    <c:dispBlanksAs/>
    <c:showDLblsOverMax val="1"/>
  </c:chart>
  <c:externalData r:id="rId1"/>
</c:chartSpace>
</file>

<file path=ppt/charts/chart3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0680168941617012"/>
          <c:y val="0.12090525031089783"/>
          <c:w val="0.91482913494110107"/>
          <c:h val="0.77969861030578613"/>
        </c:manualLayout>
      </c:layout>
      <c:lineChart>
        <c:grouping/>
        <c:varyColors val="0"/>
        <c:ser>
          <c:idx val="0"/>
          <c:order val="0"/>
          <c:tx>
            <c:strRef>
              <c:f>'po revizi'!$A$39</c:f>
              <c:strCache>
                <c:ptCount val="1"/>
                <c:pt idx="0">
                  <c:v>Stav vnějších finančních aktiv k 31.12.</c:v>
                </c:pt>
              </c:strCache>
            </c:strRef>
          </c:tx>
          <c:spPr>
            <a:ln w="63500"/>
          </c:spPr>
          <c:marker>
            <c:symbol val="none"/>
          </c:marker>
          <c:cat>
            <c:numRef>
              <c:f>'po revizi'!$B$2:$Q$2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'po revizi'!$B$39:$Q$39</c:f>
              <c:numCache>
                <c:formatCode>0</c:formatCode>
                <c:ptCount val="16"/>
                <c:pt idx="0">
                  <c:v>780.466999999997</c:v>
                </c:pt>
                <c:pt idx="1">
                  <c:v>820.777</c:v>
                </c:pt>
                <c:pt idx="2">
                  <c:v>1011.408</c:v>
                </c:pt>
                <c:pt idx="3">
                  <c:v>1073.858</c:v>
                </c:pt>
                <c:pt idx="4">
                  <c:v>1334.192</c:v>
                </c:pt>
                <c:pt idx="5">
                  <c:v>1443.484</c:v>
                </c:pt>
                <c:pt idx="6">
                  <c:v>1535.736</c:v>
                </c:pt>
                <c:pt idx="7">
                  <c:v>1558.413</c:v>
                </c:pt>
                <c:pt idx="8">
                  <c:v>1537.15</c:v>
                </c:pt>
                <c:pt idx="9">
                  <c:v>1594.38</c:v>
                </c:pt>
                <c:pt idx="10">
                  <c:v>1981.778</c:v>
                </c:pt>
                <c:pt idx="11">
                  <c:v>2001.61</c:v>
                </c:pt>
                <c:pt idx="12">
                  <c:v>2274.174</c:v>
                </c:pt>
                <c:pt idx="13">
                  <c:v>2476.346</c:v>
                </c:pt>
                <c:pt idx="14">
                  <c:v>2441.064</c:v>
                </c:pt>
                <c:pt idx="15">
                  <c:v>2542.796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'po revizi'!$A$40</c:f>
              <c:strCache>
                <c:ptCount val="1"/>
                <c:pt idx="0">
                  <c:v>Stav vnějších závazků k 31.12.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'po revizi'!$B$2:$Q$2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'po revizi'!$B$40:$Q$40</c:f>
              <c:numCache>
                <c:formatCode>0</c:formatCode>
                <c:ptCount val="16"/>
                <c:pt idx="0">
                  <c:v>695.03</c:v>
                </c:pt>
                <c:pt idx="1">
                  <c:v>873.810999999999</c:v>
                </c:pt>
                <c:pt idx="2">
                  <c:v>1146.18</c:v>
                </c:pt>
                <c:pt idx="3">
                  <c:v>1214.086</c:v>
                </c:pt>
                <c:pt idx="4">
                  <c:v>1472.31</c:v>
                </c:pt>
                <c:pt idx="5">
                  <c:v>1638.369</c:v>
                </c:pt>
                <c:pt idx="6">
                  <c:v>1803.003</c:v>
                </c:pt>
                <c:pt idx="7">
                  <c:v>1991.763</c:v>
                </c:pt>
                <c:pt idx="8">
                  <c:v>2052.771</c:v>
                </c:pt>
                <c:pt idx="9">
                  <c:v>2388.468</c:v>
                </c:pt>
                <c:pt idx="10">
                  <c:v>2858.76</c:v>
                </c:pt>
                <c:pt idx="11">
                  <c:v>3007.575</c:v>
                </c:pt>
                <c:pt idx="12">
                  <c:v>3435.83700000001</c:v>
                </c:pt>
                <c:pt idx="13">
                  <c:v>3631.761</c:v>
                </c:pt>
                <c:pt idx="14">
                  <c:v>3729.903</c:v>
                </c:pt>
                <c:pt idx="15">
                  <c:v>3994.925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ČFPmld!$A$11</c:f>
              <c:strCache>
                <c:ptCount val="1"/>
                <c:pt idx="0">
                  <c:v>Čistá finanční pozice vůči nerezidentům k 31.12.</c:v>
                </c:pt>
              </c:strCache>
            </c:strRef>
          </c:tx>
          <c:spPr>
            <a:ln w="63500" cmpd="sng"/>
          </c:spPr>
          <c:marker>
            <c:symbol val="none"/>
          </c:marker>
          <c:cat>
            <c:numRef>
              <c:f>'po revizi'!$B$2:$Q$2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ČFPmld!$B$13:$Q$13</c:f>
              <c:numCache>
                <c:formatCode>0.0</c:formatCode>
                <c:ptCount val="16"/>
                <c:pt idx="0">
                  <c:v>85.437</c:v>
                </c:pt>
                <c:pt idx="1">
                  <c:v>-53.034</c:v>
                </c:pt>
                <c:pt idx="2">
                  <c:v>-134.772</c:v>
                </c:pt>
                <c:pt idx="3">
                  <c:v>-140.228</c:v>
                </c:pt>
                <c:pt idx="4">
                  <c:v>-138.118</c:v>
                </c:pt>
                <c:pt idx="5">
                  <c:v>-194.885</c:v>
                </c:pt>
                <c:pt idx="6">
                  <c:v>-267.267</c:v>
                </c:pt>
                <c:pt idx="7">
                  <c:v>-433.35</c:v>
                </c:pt>
                <c:pt idx="8">
                  <c:v>-515.621</c:v>
                </c:pt>
                <c:pt idx="9">
                  <c:v>-794.088</c:v>
                </c:pt>
                <c:pt idx="10">
                  <c:v>-876.982</c:v>
                </c:pt>
                <c:pt idx="11">
                  <c:v>-1005.965</c:v>
                </c:pt>
                <c:pt idx="12">
                  <c:v>-1161.663</c:v>
                </c:pt>
                <c:pt idx="13">
                  <c:v>-1155.415</c:v>
                </c:pt>
                <c:pt idx="14">
                  <c:v>-1288.839</c:v>
                </c:pt>
                <c:pt idx="15">
                  <c:v>-1452.129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4816000"/>
        <c:axId val="34818304"/>
      </c:lineChart>
      <c:catAx>
        <c:axId val="34816000"/>
        <c:scaling>
          <c:orientation/>
        </c:scaling>
        <c:delete val="0"/>
        <c:axPos val="b"/>
        <c:numFmt formatCode="General" sourceLinked="1"/>
        <c:majorTickMark val="none"/>
        <c:minorTickMark val="none"/>
        <c:txPr>
          <a:bodyPr/>
          <a:p>
            <a:pPr>
              <a:defRPr sz="1100" baseline="0"/>
            </a:pPr>
            <a:endParaRPr lang="cs-CZ"/>
          </a:p>
        </c:txPr>
        <c:crossAx val="34818304"/>
        <c:crosses val="autoZero"/>
        <c:auto val="0"/>
        <c:lblAlgn val="ctr"/>
        <c:lblOffset/>
        <c:noMultiLvlLbl val="0"/>
      </c:catAx>
      <c:valAx>
        <c:axId val="34818304"/>
        <c:scaling>
          <c:orientation/>
          <c:max val="4500"/>
          <c:min val="-2000"/>
        </c:scaling>
        <c:delete val="0"/>
        <c:axPos val="l"/>
        <c:majorGridlines/>
        <c:numFmt formatCode="General" sourceLinked="1"/>
        <c:majorTickMark val="none"/>
        <c:minorTickMark val="none"/>
        <c:spPr>
          <a:ln w="9525">
            <a:noFill/>
          </a:ln>
        </c:spPr>
        <c:txPr>
          <a:bodyPr/>
          <a:p>
            <a:pPr>
              <a:defRPr sz="1100" baseline="0"/>
            </a:pPr>
            <a:endParaRPr lang="cs-CZ"/>
          </a:p>
        </c:txPr>
        <c:crossAx val="348160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098790824413299561"/>
          <c:y val="0.9114309549331665"/>
          <c:w val="0.99012094736099243"/>
          <c:h val="0.070909015834331512"/>
        </c:manualLayout>
      </c:layout>
      <c:overlay val="0"/>
      <c:txPr>
        <a:bodyPr/>
        <a:p>
          <a:pPr>
            <a:defRPr sz="1100" baseline="0"/>
          </a:pPr>
          <a:endParaRPr lang="cs-CZ"/>
        </a:p>
      </c:txPr>
    </c:legend>
    <c:plotVisOnly val="1"/>
    <c:dispBlanksAs/>
    <c:showDLblsOverMax val="1"/>
  </c:chart>
  <c:txPr>
    <a:bodyPr/>
    <a:p>
      <a:pPr>
        <a:defRPr sz="800" baseline="0"/>
      </a:pPr>
      <a:endParaRPr lang="cs-CZ"/>
    </a:p>
  </c:txPr>
  <c:externalData r:id="rId1"/>
</c:chartSpace>
</file>

<file path=ppt/charts/chart4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plotArea>
      <c:lineChart>
        <c:grouping/>
        <c:varyColors val="0"/>
        <c:ser>
          <c:idx val="0"/>
          <c:order val="0"/>
          <c:tx>
            <c:strRef>
              <c:f>mld!$R$3</c:f>
              <c:strCache>
                <c:ptCount val="1"/>
                <c:pt idx="0">
                  <c:v>Národní bohatství</c:v>
                </c:pt>
              </c:strCache>
            </c:strRef>
          </c:tx>
          <c:spPr>
            <a:ln w="76200" cmpd="sng"/>
          </c:spPr>
          <c:marker>
            <c:symbol val="none"/>
          </c:marker>
          <c:cat>
            <c:numRef>
              <c:f>mld!$B$2:$Q$2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mld!$B$5:$Q$5</c:f>
              <c:numCache>
                <c:formatCode>#,##0</c:formatCode>
                <c:ptCount val="16"/>
                <c:pt idx="0">
                  <c:v>9077.94599999998</c:v>
                </c:pt>
                <c:pt idx="1">
                  <c:v>9952.08799999998</c:v>
                </c:pt>
                <c:pt idx="2">
                  <c:v>10953.818</c:v>
                </c:pt>
                <c:pt idx="3">
                  <c:v>11961.32</c:v>
                </c:pt>
                <c:pt idx="4">
                  <c:v>12558.116</c:v>
                </c:pt>
                <c:pt idx="5">
                  <c:v>13147.794</c:v>
                </c:pt>
                <c:pt idx="6">
                  <c:v>13686.037</c:v>
                </c:pt>
                <c:pt idx="7">
                  <c:v>13820.454</c:v>
                </c:pt>
                <c:pt idx="8">
                  <c:v>14134.422</c:v>
                </c:pt>
                <c:pt idx="9">
                  <c:v>14544.184</c:v>
                </c:pt>
                <c:pt idx="10">
                  <c:v>15678.06</c:v>
                </c:pt>
                <c:pt idx="11">
                  <c:v>16538.828</c:v>
                </c:pt>
                <c:pt idx="12">
                  <c:v>17484.874</c:v>
                </c:pt>
                <c:pt idx="13">
                  <c:v>18416.906</c:v>
                </c:pt>
                <c:pt idx="14">
                  <c:v>18565.167</c:v>
                </c:pt>
                <c:pt idx="15">
                  <c:v>18763.604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mld!$R$11</c:f>
              <c:strCache>
                <c:ptCount val="1"/>
                <c:pt idx="0">
                  <c:v>Nefinanční aktiva</c:v>
                </c:pt>
              </c:strCache>
            </c:strRef>
          </c:tx>
          <c:marker>
            <c:symbol val="none"/>
          </c:marker>
          <c:cat>
            <c:numRef>
              <c:f>mld!$B$2:$Q$2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mld!$B$13:$Q$13</c:f>
              <c:numCache>
                <c:formatCode>#,##0</c:formatCode>
                <c:ptCount val="16"/>
                <c:pt idx="0">
                  <c:v>8972.013</c:v>
                </c:pt>
                <c:pt idx="1">
                  <c:v>9985.063</c:v>
                </c:pt>
                <c:pt idx="2">
                  <c:v>11078.134</c:v>
                </c:pt>
                <c:pt idx="3">
                  <c:v>12099.016</c:v>
                </c:pt>
                <c:pt idx="4">
                  <c:v>12691.596</c:v>
                </c:pt>
                <c:pt idx="5">
                  <c:v>13338.033</c:v>
                </c:pt>
                <c:pt idx="6">
                  <c:v>13948.803</c:v>
                </c:pt>
                <c:pt idx="7">
                  <c:v>14249.013</c:v>
                </c:pt>
                <c:pt idx="8">
                  <c:v>14645.02</c:v>
                </c:pt>
                <c:pt idx="9">
                  <c:v>15333.9</c:v>
                </c:pt>
                <c:pt idx="10">
                  <c:v>16549.225</c:v>
                </c:pt>
                <c:pt idx="11">
                  <c:v>17538.756</c:v>
                </c:pt>
                <c:pt idx="12">
                  <c:v>18639.742</c:v>
                </c:pt>
                <c:pt idx="13">
                  <c:v>19564.985</c:v>
                </c:pt>
                <c:pt idx="14">
                  <c:v>19822.782</c:v>
                </c:pt>
                <c:pt idx="15">
                  <c:v>20181.908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mld!$R$19</c:f>
              <c:strCache>
                <c:ptCount val="1"/>
                <c:pt idx="0">
                  <c:v>Finanční aktiva</c:v>
                </c:pt>
              </c:strCache>
            </c:strRef>
          </c:tx>
          <c:marker>
            <c:symbol val="none"/>
          </c:marker>
          <c:cat>
            <c:numRef>
              <c:f>mld!$B$2:$Q$2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mld!$B$21:$Q$21</c:f>
              <c:numCache>
                <c:formatCode>#,##0</c:formatCode>
                <c:ptCount val="16"/>
                <c:pt idx="0">
                  <c:v>6726.944</c:v>
                </c:pt>
                <c:pt idx="1">
                  <c:v>7211.857</c:v>
                </c:pt>
                <c:pt idx="2">
                  <c:v>8054.921</c:v>
                </c:pt>
                <c:pt idx="3">
                  <c:v>8467.96299999998</c:v>
                </c:pt>
                <c:pt idx="4">
                  <c:v>8975.277</c:v>
                </c:pt>
                <c:pt idx="5">
                  <c:v>9535.45599999997</c:v>
                </c:pt>
                <c:pt idx="6">
                  <c:v>9761.46999999997</c:v>
                </c:pt>
                <c:pt idx="7">
                  <c:v>10527.464</c:v>
                </c:pt>
                <c:pt idx="8">
                  <c:v>11374.598</c:v>
                </c:pt>
                <c:pt idx="9">
                  <c:v>11810.015</c:v>
                </c:pt>
                <c:pt idx="10">
                  <c:v>12786.486</c:v>
                </c:pt>
                <c:pt idx="11">
                  <c:v>13326.153</c:v>
                </c:pt>
                <c:pt idx="12">
                  <c:v>14944.688</c:v>
                </c:pt>
                <c:pt idx="13">
                  <c:v>15435.77</c:v>
                </c:pt>
                <c:pt idx="14">
                  <c:v>15971.368</c:v>
                </c:pt>
                <c:pt idx="15">
                  <c:v>16398.79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mld!$R$29</c:f>
              <c:strCache>
                <c:ptCount val="1"/>
                <c:pt idx="0">
                  <c:v>Finanční závazky</c:v>
                </c:pt>
              </c:strCache>
            </c:strRef>
          </c:tx>
          <c:marker>
            <c:symbol val="none"/>
          </c:marker>
          <c:cat>
            <c:numRef>
              <c:f>mld!$B$2:$Q$2</c:f>
              <c:numCache>
                <c:formatCode>General</c:formatCode>
                <c:ptCount val="1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</c:numCache>
            </c:numRef>
          </c:cat>
          <c:val>
            <c:numRef>
              <c:f>mld!$B$31:$Q$31</c:f>
              <c:numCache>
                <c:formatCode>#,##0</c:formatCode>
                <c:ptCount val="16"/>
                <c:pt idx="0">
                  <c:v>6621.011</c:v>
                </c:pt>
                <c:pt idx="1">
                  <c:v>7244.832</c:v>
                </c:pt>
                <c:pt idx="2">
                  <c:v>8179.237</c:v>
                </c:pt>
                <c:pt idx="3">
                  <c:v>8605.65899999998</c:v>
                </c:pt>
                <c:pt idx="4">
                  <c:v>9108.75699999998</c:v>
                </c:pt>
                <c:pt idx="5">
                  <c:v>9725.69499999999</c:v>
                </c:pt>
                <c:pt idx="6">
                  <c:v>10024.236</c:v>
                </c:pt>
                <c:pt idx="7">
                  <c:v>10956.023</c:v>
                </c:pt>
                <c:pt idx="8">
                  <c:v>11885.196</c:v>
                </c:pt>
                <c:pt idx="9">
                  <c:v>12599.731</c:v>
                </c:pt>
                <c:pt idx="10">
                  <c:v>13657.651</c:v>
                </c:pt>
                <c:pt idx="11">
                  <c:v>14326.081</c:v>
                </c:pt>
                <c:pt idx="12">
                  <c:v>16099.556</c:v>
                </c:pt>
                <c:pt idx="13">
                  <c:v>16583.849</c:v>
                </c:pt>
                <c:pt idx="14">
                  <c:v>17228.983</c:v>
                </c:pt>
                <c:pt idx="15">
                  <c:v>17817.094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34839936"/>
        <c:axId val="34855168"/>
      </c:lineChart>
      <c:catAx>
        <c:axId val="34839936"/>
        <c:scaling>
          <c:orientation/>
        </c:scaling>
        <c:delete val="0"/>
        <c:axPos val="b"/>
        <c:numFmt formatCode="General" sourceLinked="1"/>
        <c:majorTickMark val="none"/>
        <c:minorTickMark val="none"/>
        <c:crossAx val="34855168"/>
        <c:crosses val="autoZero"/>
        <c:auto val="0"/>
        <c:lblAlgn val="ctr"/>
        <c:lblOffset/>
        <c:noMultiLvlLbl val="0"/>
      </c:catAx>
      <c:valAx>
        <c:axId val="34855168"/>
        <c:scaling>
          <c:orientation/>
          <c:max val="20000"/>
          <c:min val="6000"/>
        </c:scaling>
        <c:delete val="0"/>
        <c:axPos val="l"/>
        <c:majorGridlines/>
        <c:numFmt formatCode="General" sourceLinked="1"/>
        <c:majorTickMark val="none"/>
        <c:minorTickMark val="none"/>
        <c:spPr>
          <a:ln w="9525">
            <a:noFill/>
          </a:ln>
        </c:spPr>
        <c:crossAx val="34839936"/>
        <c:crosses val="autoZero"/>
        <c:crossBetween val="between"/>
      </c:valAx>
    </c:plotArea>
    <c:legend>
      <c:legendPos val="b"/>
      <c:overlay val="0"/>
    </c:legend>
    <c:plotVisOnly val="1"/>
    <c:dispBlanksAs/>
    <c:showDLblsOverMax val="1"/>
  </c:chart>
  <c:externalData r:id="rId1"/>
</c:chartSpace>
</file>

<file path=ppt/charts/chart5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>
            <a:defPPr>
              <a:defRPr kern="1200" smtId="4294967295"/>
            </a:defPPr>
          </a:lstStyle>
          <a:p>
            <a:pPr>
              <a:defRPr>
                <a:solidFill>
                  <a:schemeClr val="tx2"/>
                </a:solidFill>
              </a:defRPr>
            </a:pPr>
            <a:r>
              <a:rPr lang="cs-CZ">
                <a:solidFill>
                  <a:schemeClr val="tx2"/>
                </a:solidFill>
              </a:rPr>
              <a:t>1995</a:t>
            </a:r>
            <a:endParaRPr lang="en-US">
              <a:solidFill>
                <a:schemeClr val="tx2"/>
              </a:solidFill>
            </a:endParaRPr>
          </a:p>
        </c:rich>
      </c:tx>
      <c:overlay val="0"/>
    </c:title>
    <c:autoTitleDeleted val="0"/>
    <c:plotArea>
      <c:pieChart>
        <c:varyColors val="1"/>
        <c:ser>
          <c:idx val="0"/>
          <c:order val="0"/>
          <c:tx>
            <c:strRef>
              <c:f>List1!$A$6:$A$10</c:f>
              <c:strCache>
                <c:ptCount val="5"/>
                <c:pt idx="0">
                  <c:v>S.11</c:v>
                </c:pt>
                <c:pt idx="1">
                  <c:v>S.12</c:v>
                </c:pt>
                <c:pt idx="2">
                  <c:v>S.13</c:v>
                </c:pt>
                <c:pt idx="3">
                  <c:v>S.14</c:v>
                </c:pt>
                <c:pt idx="4">
                  <c:v>S.15</c:v>
                </c:pt>
              </c:strCache>
            </c:strRef>
          </c:tx>
          <c:dLbls>
            <c:txPr>
              <a:bodyPr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List1!$A$6:$A$10</c:f>
              <c:strCache>
                <c:ptCount val="5"/>
                <c:pt idx="0">
                  <c:v>S.11</c:v>
                </c:pt>
                <c:pt idx="1">
                  <c:v>S.12</c:v>
                </c:pt>
                <c:pt idx="2">
                  <c:v>S.13</c:v>
                </c:pt>
                <c:pt idx="3">
                  <c:v>S.14</c:v>
                </c:pt>
                <c:pt idx="4">
                  <c:v>S.15</c:v>
                </c:pt>
              </c:strCache>
            </c:strRef>
          </c:cat>
          <c:val>
            <c:numRef>
              <c:f>List1!$H$6:$H$10</c:f>
              <c:numCache>
                <c:formatCode>#,##0</c:formatCode>
                <c:ptCount val="5"/>
                <c:pt idx="0">
                  <c:v>1708104</c:v>
                </c:pt>
                <c:pt idx="1">
                  <c:v>268159</c:v>
                </c:pt>
                <c:pt idx="2">
                  <c:v>4104952</c:v>
                </c:pt>
                <c:pt idx="3">
                  <c:v>2925109</c:v>
                </c:pt>
                <c:pt idx="4">
                  <c:v>71622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legend>
      <c:legendPos val="b"/>
      <c:overlay val="0"/>
      <c:txPr>
        <a:bodyPr/>
        <a:p>
          <a:pPr rtl="0">
            <a:defRPr>
              <a:solidFill>
                <a:schemeClr val="tx2"/>
              </a:solidFill>
            </a:defRPr>
          </a:pPr>
          <a:endParaRPr lang="cs-CZ"/>
        </a:p>
      </c:txPr>
    </c:legend>
    <c:plotVisOnly val="1"/>
    <c:dispBlanksAs/>
    <c:showDLblsOverMax val="1"/>
  </c:chart>
  <c:externalData r:id="rId1"/>
</c:chartSpace>
</file>

<file path=ppt/charts/chart6.xml><?xml version="1.0" encoding="utf-8"?>
<c:chartSpace xmlns:a="http://schemas.openxmlformats.org/drawingml/2006/main" xmlns:r="http://schemas.openxmlformats.org/officeDocument/2006/relationships" xmlns:c="http://schemas.openxmlformats.org/drawingml/20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>
            <a:defPPr>
              <a:defRPr kern="1200" smtId="4294967295"/>
            </a:defPPr>
          </a:lstStyle>
          <a:p>
            <a:pPr>
              <a:defRPr>
                <a:solidFill>
                  <a:schemeClr val="tx2"/>
                </a:solidFill>
              </a:defRPr>
            </a:pPr>
            <a:r>
              <a:rPr lang="cs-CZ">
                <a:solidFill>
                  <a:schemeClr val="tx2"/>
                </a:solidFill>
              </a:rPr>
              <a:t>2010</a:t>
            </a:r>
            <a:endParaRPr lang="en-US">
              <a:solidFill>
                <a:schemeClr val="tx2"/>
              </a:solidFill>
            </a:endParaRPr>
          </a:p>
        </c:rich>
      </c:tx>
      <c:overlay val="0"/>
    </c:title>
    <c:autoTitleDeleted val="0"/>
    <c:plotArea>
      <c:pieChart>
        <c:varyColors val="1"/>
        <c:ser>
          <c:idx val="0"/>
          <c:order val="0"/>
          <c:tx>
            <c:strRef>
              <c:f>List1!$W$5</c:f>
              <c:strCache>
                <c:ptCount val="1"/>
                <c:pt idx="0">
                  <c:v>2 010</c:v>
                </c:pt>
              </c:strCache>
            </c:strRef>
          </c:tx>
          <c:dLbls>
            <c:txPr>
              <a:bodyPr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List1!$A$6:$A$10</c:f>
              <c:strCache>
                <c:ptCount val="5"/>
                <c:pt idx="0">
                  <c:v>S.11</c:v>
                </c:pt>
                <c:pt idx="1">
                  <c:v>S.12</c:v>
                </c:pt>
                <c:pt idx="2">
                  <c:v>S.13</c:v>
                </c:pt>
                <c:pt idx="3">
                  <c:v>S.14</c:v>
                </c:pt>
                <c:pt idx="4">
                  <c:v>S.15</c:v>
                </c:pt>
              </c:strCache>
            </c:strRef>
          </c:cat>
          <c:val>
            <c:numRef>
              <c:f>List1!$W$6:$W$10</c:f>
              <c:numCache>
                <c:formatCode>#,##0</c:formatCode>
                <c:ptCount val="5"/>
                <c:pt idx="0">
                  <c:v>5574198</c:v>
                </c:pt>
                <c:pt idx="1">
                  <c:v>150345</c:v>
                </c:pt>
                <c:pt idx="2">
                  <c:v>5963406</c:v>
                </c:pt>
                <c:pt idx="3">
                  <c:v>6942812</c:v>
                </c:pt>
                <c:pt idx="4">
                  <c:v>132843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legend>
      <c:legendPos val="b"/>
      <c:overlay val="0"/>
      <c:txPr>
        <a:bodyPr/>
        <a:p>
          <a:pPr rtl="0">
            <a:defRPr>
              <a:solidFill>
                <a:schemeClr val="tx2"/>
              </a:solidFill>
            </a:defRPr>
          </a:pPr>
          <a:endParaRPr lang="cs-CZ"/>
        </a:p>
      </c:txPr>
    </c:legend>
    <c:plotVisOnly val="1"/>
    <c:dispBlanksAs/>
    <c:showDLblsOverMax val="1"/>
  </c:chart>
  <c:externalData r:id="rId1"/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873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0212" cy="4873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3063"/>
            <a:ext cx="2970213" cy="487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63063"/>
            <a:ext cx="2970212" cy="4873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53EE33A-C2EA-41C2-ABC7-46BDF6C4B78E}" type="slidenum">
              <a:rPr lang="cs-CZ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non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non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34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non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noProof="0" smtClean="0"/>
              <a:t>Klepnutím lze upravit styly předlohy textu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non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none" lIns="91440" tIns="45720" rIns="91440" bIns="45720" anchor="b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22495C4-4576-4EB1-8DEE-C9FB014DDD7D}" type="slidenum">
              <a:rPr lang="cs-CZ"/>
              <a:pPr>
                <a:defRPr/>
              </a:pPr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 advClick="0">
    <p:split orient="vert" dir="in"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advClick="0">
    <p:split orient="vert" dir="in"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 smtId="4294967295"/>
            </a:defPPr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defPPr>
              <a:defRPr kern="1200" smtId="4294967295"/>
            </a:defPPr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defPPr>
              <a:defRPr kern="1200" smtId="4294967295"/>
            </a:defPPr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>
                <a:cs typeface="+mn-cs"/>
              </a:defRPr>
            </a:lvl1pPr>
          </a:lstStyle>
          <a:p>
            <a:pPr>
              <a:defRPr/>
            </a:pPr>
            <a:fld id="{1D7068FC-B9E6-40C6-AD6C-12D1FA987542}" type="datetimeFigureOut">
              <a:rPr lang="cs-CZ"/>
              <a:pPr>
                <a:defRPr/>
              </a:pPr>
              <a:t>15.12.2011</a:t>
            </a:fld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  <a:lvl1pPr>
              <a:defRPr>
                <a:cs typeface="+mn-cs"/>
              </a:defRPr>
            </a:lvl1pPr>
          </a:lstStyle>
          <a:p>
            <a:pPr>
              <a:defRPr/>
            </a:pPr>
            <a:fld id="{950D7C56-FEC5-42B5-81CC-97A724B75A5B}" type="slidenum">
              <a:rPr lang="cs-CZ"/>
              <a:pPr>
                <a:defRPr/>
              </a:pPr>
              <a:t>‹#›</a:t>
            </a:fld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image" Target="../media/image1.jpe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dpi="0" rotWithShape="0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ctr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 compatLnSpc="1">
            <a:prstTxWarp prst="textNoShape">
              <a:avLst/>
            </a:prstTxWarp>
          </a:bodyPr>
          <a:lstStyle>
            <a:defPPr>
              <a:defRPr kern="1200" smtId="4294967295"/>
            </a:def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15" r:id="rId3"/>
  </p:sldLayoutIdLst>
  <p:transition advClick="0">
    <p:split orient="vert" dir="in"/>
  </p:transition>
  <p:timing/>
  <p:txStyles>
    <p:titleStyle>
      <a:defPPr>
        <a:defRPr kern="1200" smtId="4294967295"/>
      </a:defPPr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pitchFamily="34" charset="0"/>
        </a:defRPr>
      </a:lvl9pPr>
    </p:titleStyle>
    <p:bodyStyle>
      <a:defPPr>
        <a:defRPr kern="1200" smtId="4294967295"/>
      </a:defPPr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A54"/>
        </a:buClr>
        <a:buFont typeface="Wingdings" pitchFamily="2" charset="2"/>
        <a:buChar char="§"/>
        <a:defRPr sz="30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386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5EC6"/>
        </a:buClr>
        <a:buFont typeface="Wingdings" pitchFamily="2" charset="2"/>
        <a:buChar char="§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F9BF3"/>
        </a:buClr>
        <a:buFont typeface="Wingdings" pitchFamily="2" charset="2"/>
        <a:buChar char="§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6C9FC"/>
        </a:buClr>
        <a:buFont typeface="Wingdings" pitchFamily="2" charset="2"/>
        <a:buChar char="§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6C9F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6C9F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6C9F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6C9FC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chart" Target="../charts/chart3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chart" Target="../charts/chart4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chart" Target="../charts/chart5.xml" /><Relationship Id="rId3" Type="http://schemas.openxmlformats.org/officeDocument/2006/relationships/chart" Target="../charts/chart6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czso.cz/csu/redakce.nsf/i/hdp_narodni_ucty" TargetMode="Externa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chart" Target="../charts/char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chart" Target="../charts/chart2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TextovéPole 4"/>
          <p:cNvSpPr txBox="1">
            <a:spLocks noChangeArrowheads="1"/>
          </p:cNvSpPr>
          <p:nvPr/>
        </p:nvSpPr>
        <p:spPr bwMode="auto">
          <a:xfrm>
            <a:off x="0" y="2197100"/>
            <a:ext cx="9144000" cy="2124075"/>
          </a:xfrm>
          <a:prstGeom prst="rect">
            <a:avLst/>
          </a:prstGeom>
          <a:noFill/>
          <a:ln w="57150" cmpd="thickThin">
            <a:noFill/>
            <a:miter lim="800000"/>
          </a:ln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cs-CZ" sz="4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MIMOŘÁDNÁ REVIZE NÁRODNÍCH ÚČTŮ </a:t>
            </a:r>
          </a:p>
          <a:p>
            <a:pPr algn="ctr">
              <a:defRPr/>
            </a:pPr>
            <a:r>
              <a:rPr lang="cs-CZ" sz="4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2011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0" y="300038"/>
            <a:ext cx="9144000" cy="914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defPPr>
              <a:defRPr kern="1200" smtId="4294967295"/>
            </a:defPPr>
          </a:lstStyle>
          <a:p>
            <a:pPr algn="ctr">
              <a:lnSpc>
                <a:spcPct val="120000"/>
              </a:lnSpc>
              <a:defRPr/>
            </a:pPr>
            <a:r>
              <a:rPr lang="cs-CZ" sz="16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Seminář</a:t>
            </a:r>
            <a:br>
              <a:rPr lang="cs-CZ" sz="16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</a:br>
            <a:r>
              <a:rPr lang="cs-CZ" sz="16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Smilovice, 7. prosince</a:t>
            </a:r>
            <a:r>
              <a:rPr lang="cs-CZ" sz="16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20</a:t>
            </a:r>
            <a:r>
              <a:rPr lang="cs-CZ" sz="16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11</a:t>
            </a:r>
            <a:endParaRPr lang="cs-CZ" sz="16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0" y="4724400"/>
            <a:ext cx="9144000" cy="1347788"/>
          </a:xfrm>
          <a:prstGeom prst="rect">
            <a:avLst/>
          </a:prstGeom>
        </p:spPr>
        <p:txBody>
          <a:bodyPr/>
          <a:lstStyle>
            <a:defPPr>
              <a:defRPr kern="1200" smtId="4294967295"/>
            </a:defPPr>
          </a:lstStyle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rgbClr val="002A54"/>
              </a:buClr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Ing. Vítězslav Ondruš, CSc.</a:t>
            </a:r>
          </a:p>
          <a:p>
            <a:pPr marL="342900" indent="-342900" algn="ctr" eaLnBrk="0" hangingPunct="0">
              <a:lnSpc>
                <a:spcPct val="120000"/>
              </a:lnSpc>
              <a:spcBef>
                <a:spcPct val="20000"/>
              </a:spcBef>
              <a:buClr>
                <a:srgbClr val="002A54"/>
              </a:buClr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Ing. Jaroslav Sixta, Ph.D.</a:t>
            </a:r>
          </a:p>
          <a:p>
            <a:pPr marL="342900" indent="-342900" algn="ctr" eaLnBrk="0" hangingPunct="0">
              <a:lnSpc>
                <a:spcPct val="120000"/>
              </a:lnSpc>
              <a:spcBef>
                <a:spcPct val="50000"/>
              </a:spcBef>
              <a:buClr>
                <a:srgbClr val="002A54"/>
              </a:buClr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Odbor ročních národních účtů</a:t>
            </a:r>
          </a:p>
          <a:p>
            <a:pPr marL="342900" indent="-342900" algn="ctr" eaLnBrk="0" hangingPunct="0">
              <a:lnSpc>
                <a:spcPct val="120000"/>
              </a:lnSpc>
              <a:spcBef>
                <a:spcPct val="5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endParaRPr lang="en-US" sz="2000" b="1" ker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split orient="vert" dir="in"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214313" y="1000125"/>
            <a:ext cx="4643437" cy="5500688"/>
          </a:xfrm>
        </p:spPr>
        <p:txBody>
          <a:bodyPr/>
          <a:lstStyle>
            <a:defPPr>
              <a:defRPr kern="1200" smtId="4294967295"/>
            </a:defPPr>
          </a:lstStyle>
          <a:p>
            <a:pPr marL="347472" indent="-347472" eaLnBrk="1" hangingPunct="1">
              <a:spcBef>
                <a:spcPts val="576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cs-CZ" sz="2000" b="1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Hlavní příčiny změn:</a:t>
            </a:r>
            <a:endParaRPr lang="cs-CZ" sz="200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Calibri" charset="0"/>
                <a:cs typeface="Times New Roman"/>
              </a:rPr>
              <a:t>zlepšením/sjednocení  metod odhadu individuální bytové výstavby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Calibri" charset="0"/>
                <a:cs typeface="Times New Roman"/>
              </a:rPr>
              <a:t>započtení kapitalizace softwaru vyráběného ve vlastní režii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Calibri" charset="0"/>
                <a:cs typeface="Times New Roman"/>
              </a:rPr>
              <a:t>zlepšení metod statistických šetření a dopočtů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bilancování toků komodit v tabulkách dodávek a užití (vliv změn v zahraničním obchodě)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endParaRPr lang="cs-CZ" sz="2000" b="1" kern="120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sz="2000" b="1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Výsledek změn:</a:t>
            </a:r>
            <a:endParaRPr lang="cs-CZ" sz="200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navýšení hladiny:  v Ø +7,8 %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meziroční vývoj (IFO): v Ø +0,4 p.b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endParaRPr lang="cs-CZ" sz="2000" kern="120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endParaRPr lang="cs-CZ" sz="2000" kern="1200">
              <a:solidFill>
                <a:schemeClr val="bg1">
                  <a:lumMod val="75000"/>
                </a:schemeClr>
              </a:solidFill>
              <a:latin typeface="+mj-lt"/>
              <a:ea typeface="Calibri" charset="0"/>
              <a:cs typeface="Times New Roman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14313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r>
              <a:rPr lang="cs-CZ" sz="2800" b="1" smtClean="0">
                <a:solidFill>
                  <a:srgbClr val="003568"/>
                </a:solidFill>
                <a:latin typeface="Arial"/>
                <a:ea typeface="Calibri" pitchFamily="34" charset="0"/>
                <a:cs typeface="Times New Roman" pitchFamily="18" charset="0"/>
              </a:rPr>
              <a:t>Tvorba hrubého fixního kapitálu </a:t>
            </a:r>
            <a:endParaRPr lang="en-GB" sz="2800" b="1" smtClean="0">
              <a:solidFill>
                <a:srgbClr val="003568"/>
              </a:solidFill>
              <a:latin typeface="Arial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20" name="Zástupný symbol pro obsah 5"/>
          <p:cNvSpPr/>
          <p:nvPr/>
        </p:nvSpPr>
        <p:spPr bwMode="auto">
          <a:xfrm>
            <a:off x="4929188" y="928688"/>
            <a:ext cx="4214812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5000625" y="1357313"/>
          <a:ext cx="3937013" cy="5214981"/>
        </p:xfrm>
        <a:graphic>
          <a:graphicData uri="http://schemas.openxmlformats.org/drawingml/2006/table">
            <a:tbl>
              <a:tblPr/>
              <a:tblGrid>
                <a:gridCol w="714381"/>
                <a:gridCol w="1040402"/>
                <a:gridCol w="854894"/>
                <a:gridCol w="697414"/>
                <a:gridCol w="629922"/>
              </a:tblGrid>
              <a:tr h="47091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Před revizí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Po revizi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Rozdíl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461,8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482,6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540,4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564,3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542,1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564,6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562,4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587,4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562,3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593,7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612,5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652,3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659,3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695,1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677,8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707,0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687,5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720,7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727,2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759,3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741,9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804,6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860,2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890,3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989,6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883,2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1 031,2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814,0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927,5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50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782,9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923,0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214313" y="785813"/>
            <a:ext cx="4572000" cy="6072187"/>
          </a:xfrm>
        </p:spPr>
        <p:txBody>
          <a:bodyPr/>
          <a:lstStyle>
            <a:defPPr>
              <a:defRPr kern="1200" smtId="4294967295"/>
            </a:defPPr>
          </a:lstStyle>
          <a:p>
            <a:pPr marL="347472" indent="-347472" eaLnBrk="1" hangingPunct="1">
              <a:spcBef>
                <a:spcPts val="576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cs-CZ" sz="2000" b="1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Hlavní příčiny změn:</a:t>
            </a:r>
            <a:endParaRPr lang="cs-CZ" sz="200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Calibri" charset="0"/>
                <a:cs typeface="Times New Roman"/>
              </a:rPr>
              <a:t>Vývoz a dovoz zboží: (1) Kvazi-tranzitivní obchod, (2) Přímé obchodní náklady související s vývozem a dovozem zboží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Calibri" charset="0"/>
                <a:cs typeface="Times New Roman"/>
              </a:rPr>
              <a:t>Vývoz a dovoz služeb: (3) Dopravní služby, (4) Zlepšení dopočtů statistického šetření dovozu a vývozu služeb, (5) Merchanting (6) Nákupy nerezidentů – pracovníků,  (7) Zachycení nelegálních aktivit a (8) Fiktivní jednotky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cs-CZ" sz="2000" b="1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Výsledek změn:</a:t>
            </a:r>
            <a:endParaRPr lang="cs-CZ" sz="200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Vývoz i </a:t>
            </a: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</a:rPr>
              <a:t>dovoz </a:t>
            </a: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: snížení hladiny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Saldo: 1995 až 2004   zlepšení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r>
              <a:rPr lang="cs-CZ" sz="2000" kern="1200" smtClean="0">
                <a:solidFill>
                  <a:schemeClr val="bg1">
                    <a:lumMod val="75000"/>
                  </a:schemeClr>
                </a:solidFill>
              </a:rPr>
              <a:t>Saldo: 2005 až 2010   zhoršení</a:t>
            </a: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endParaRPr lang="cs-CZ" sz="2000" kern="120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endParaRPr lang="cs-CZ" sz="2000" kern="120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pPr marL="347472" indent="-347472">
              <a:spcBef>
                <a:spcPts val="576"/>
              </a:spcBef>
              <a:spcAft>
                <a:spcPts val="600"/>
              </a:spcAft>
              <a:defRPr/>
            </a:pPr>
            <a:endParaRPr lang="cs-CZ" sz="2000" kern="1200">
              <a:solidFill>
                <a:schemeClr val="bg1">
                  <a:lumMod val="75000"/>
                </a:schemeClr>
              </a:solidFill>
              <a:latin typeface="+mj-lt"/>
              <a:ea typeface="Calibri" charset="0"/>
              <a:cs typeface="Times New Roman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14313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Zahraniční obchod 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220" name="Zástupný symbol pro obsah 5"/>
          <p:cNvSpPr/>
          <p:nvPr/>
        </p:nvSpPr>
        <p:spPr bwMode="auto">
          <a:xfrm>
            <a:off x="4929188" y="928688"/>
            <a:ext cx="4214812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714875" y="1357313"/>
          <a:ext cx="4214808" cy="5305557"/>
        </p:xfrm>
        <a:graphic>
          <a:graphicData uri="http://schemas.openxmlformats.org/drawingml/2006/table">
            <a:tbl>
              <a:tblPr/>
              <a:tblGrid>
                <a:gridCol w="702468"/>
                <a:gridCol w="702468"/>
                <a:gridCol w="702468"/>
                <a:gridCol w="702468"/>
                <a:gridCol w="702468"/>
                <a:gridCol w="702468"/>
              </a:tblGrid>
              <a:tr h="44758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Vývoz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Dovoz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Saldo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% vývoz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% dovoz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-153,5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-146,8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-137,3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-217,0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-207,7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-331,9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-253,5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-363,8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-287,7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-274,0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-224,0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2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cs-CZ" sz="1500" b="0" i="0" u="none" strike="noStrike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316,6</a:t>
                      </a:r>
                      <a:endParaRPr lang="cs-CZ" sz="1500" b="0" i="0" u="none" strike="noStrike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cs-CZ" sz="1500" b="0" i="0" u="none" strike="noStrike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262,3</a:t>
                      </a:r>
                      <a:endParaRPr lang="cs-CZ" sz="1500" b="0" i="0" u="none" strike="noStrike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</a:t>
                      </a:r>
                      <a:r>
                        <a:rPr lang="cs-CZ" sz="1500" b="0" i="0" u="none" strike="noStrike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54,3</a:t>
                      </a:r>
                      <a:endParaRPr lang="cs-CZ" sz="1500" b="0" i="0" u="none" strike="noStrike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14313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Hrubý národní důchod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2875" y="857250"/>
          <a:ext cx="9001161" cy="5572162"/>
        </p:xfrm>
        <a:graphic>
          <a:graphicData uri="http://schemas.openxmlformats.org/drawingml/2006/table">
            <a:tbl>
              <a:tblPr/>
              <a:tblGrid>
                <a:gridCol w="964409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  <a:gridCol w="502297"/>
              </a:tblGrid>
              <a:tr h="5233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Před revizí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1 464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1 660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1 783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1 959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2 032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2 140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2 273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2 352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2 466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2 660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2 850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3 062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3 288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3 523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3 411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3 427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Po revizi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1 534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1 747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1 868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2 039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2 114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2 231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2 380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2 472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2 595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2 790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2 985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3 180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3 401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3 668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3 489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3 521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Rozdíl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86,4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84,9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79,8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82,6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91,0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106,9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120,2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128,4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130,1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134,8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118,0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113,1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145,3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77,4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94,1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62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vlivem: revize HDP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67,2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78,3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73,8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65,1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68,2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80,5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96,3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103,1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111,0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114,4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132,2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130,2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127,1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159,4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113,4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107,8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8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 smtClean="0">
                          <a:solidFill>
                            <a:srgbClr val="000000"/>
                          </a:solidFill>
                          <a:latin typeface="Calibri" charset="0"/>
                        </a:rPr>
                        <a:t>náhrady </a:t>
                      </a:r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zaměstnancům přijaté ze zahraničí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8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 smtClean="0">
                          <a:solidFill>
                            <a:srgbClr val="000000"/>
                          </a:solidFill>
                          <a:latin typeface="Calibri" charset="0"/>
                        </a:rPr>
                        <a:t>náhrady </a:t>
                      </a:r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zaměstnancům placené do zahraničí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-9,3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-15,1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-18,6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-23,5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-23,6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-20,7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-23,2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-28,0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-28,3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-28,1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-14,3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-0,3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8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   důchod z vlastnictví placený do zahraničí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14,6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15,7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14,6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3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% změny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14313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Hrubý národní disponibilní důchod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14313" y="785813"/>
          <a:ext cx="8786878" cy="5296616"/>
        </p:xfrm>
        <a:graphic>
          <a:graphicData uri="http://schemas.openxmlformats.org/drawingml/2006/table">
            <a:tbl>
              <a:tblPr/>
              <a:tblGrid>
                <a:gridCol w="1013870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  <a:gridCol w="485813"/>
              </a:tblGrid>
              <a:tr h="5510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1995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1996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1997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1998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1999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Před revizí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1 477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1 670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1 794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1 977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2 053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2 153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2 287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2 365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2 468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2 659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2 837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3 044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3 268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3 491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3 380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3 408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Po revizi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1 535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1 748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1 866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2 038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2 113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2 229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2 377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2 469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2 583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2 783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2 969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3 164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3 378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3 644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3 462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3 490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861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Rozdíl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57,6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78,4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71,9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61,0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59,5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76,0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89,7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104,3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114,6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125,0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131,9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119,6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109,6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153,0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82,0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82,6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1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vlivem: revize HND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70,8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86,4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84,9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79,8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82,6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91,0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106,9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120,2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128,4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130,1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134,8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118,0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113,1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145,3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77,4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 </a:t>
                      </a:r>
                      <a:r>
                        <a:rPr lang="cs-CZ" sz="1300" b="0" i="1" u="none" strike="noStrike" smtClean="0">
                          <a:solidFill>
                            <a:schemeClr val="tx2"/>
                          </a:solidFill>
                          <a:latin typeface="Calibri" charset="0"/>
                        </a:rPr>
                        <a:t>94,1</a:t>
                      </a:r>
                      <a:endParaRPr lang="cs-CZ" sz="1300" b="0" i="1" u="none" strike="noStrike">
                        <a:solidFill>
                          <a:schemeClr val="tx2"/>
                        </a:solidFill>
                        <a:latin typeface="Calibri" charset="0"/>
                      </a:endParaRP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1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 smtClean="0">
                          <a:solidFill>
                            <a:schemeClr val="tx2"/>
                          </a:solidFill>
                          <a:latin typeface="Calibri" charset="0"/>
                        </a:rPr>
                        <a:t>běžných </a:t>
                      </a:r>
                      <a:r>
                        <a:rPr lang="cs-CZ" sz="12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transferů ze zahraničí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-12,4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-11,6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-19,0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-25,3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-35,5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-22,4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-19,4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-14,4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-12,3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-3,2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-8,1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-4,5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-2,6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7461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2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 </a:t>
                      </a:r>
                      <a:r>
                        <a:rPr lang="cs-CZ" sz="1200" b="0" i="1" u="none" strike="noStrike" smtClean="0">
                          <a:solidFill>
                            <a:schemeClr val="tx2"/>
                          </a:solidFill>
                          <a:latin typeface="Calibri" charset="0"/>
                        </a:rPr>
                        <a:t>běžných </a:t>
                      </a:r>
                      <a:r>
                        <a:rPr lang="cs-CZ" sz="12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transferů do zahraničí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-3,5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-6,1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-6,5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-12,4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-7,4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-2,3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-5,7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-5,5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-4,8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-4,6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-12,2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-7,1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09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b="1" i="1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% změny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chemeClr val="tx2"/>
                          </a:solidFill>
                          <a:latin typeface="Calibri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14313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Hrubé národní úspory a Čisté půjčky/výpůjčky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214313" y="857250"/>
          <a:ext cx="8786876" cy="5643602"/>
        </p:xfrm>
        <a:graphic>
          <a:graphicData uri="http://schemas.openxmlformats.org/drawingml/2006/table">
            <a:tbl>
              <a:tblPr/>
              <a:tblGrid>
                <a:gridCol w="692748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  <a:gridCol w="505883"/>
              </a:tblGrid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1995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1996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1997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1998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1999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2000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2001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2002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2003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173">
                <a:tc gridSpan="17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Hrubé národní úspory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Před revizí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424,8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454,9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441,0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525,5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512,1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542,4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570,4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553,3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532,2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620,0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714,2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795,4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863,4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903,5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744,3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743,5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Po revizi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438,3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490,1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470,0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554,4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542,8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589,6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618,0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595,3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589,2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674,1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763,9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840,6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903,9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1001,2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772,8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782,6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Rozdíl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13,5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35,2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29,0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28,9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47,2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47,6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42,1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57,0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54,1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49,7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45,2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40,6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97,7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28,5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39,0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b="1" i="1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% změny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8,7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173">
                <a:tc gridSpan="17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2000" b="1" i="0" u="none" strike="noStrike" smtClean="0">
                          <a:solidFill>
                            <a:srgbClr val="000000"/>
                          </a:solidFill>
                          <a:latin typeface="Calibri" charset="0"/>
                        </a:rPr>
                        <a:t>Čisté půjčky/výpůjčky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latin typeface="Calibri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endParaRPr lang="cs-CZ"/>
                    </a:p>
                  </a:txBody>
                  <a:tcPr/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Před revizí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-53,3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-116,2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-104,2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-42,2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-52,7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-103,3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-120,5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-116,4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-163,6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-151,9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-67,5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-53,2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-72,2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9,7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23,3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-5,8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Po revizi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-55,0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-108,8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-97,9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-35,0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-49,1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-90,1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-105,1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-93,6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-133,4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-117,4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-76,0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-71,5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-165,4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-76,1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-47,8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-86,6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4657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Rozdíl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7,2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13,2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15,4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22,8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30,2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34,5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-8,4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-18,3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-93,2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-85,8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-71,1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 charset="0"/>
                        </a:rPr>
                        <a:t>-80,8</a:t>
                      </a:r>
                    </a:p>
                  </a:txBody>
                  <a:tcPr marL="9525" marR="9525" marT="9525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Arial CE"/>
              </a:rPr>
              <a:t>Saldo běžných transakcí s nerezidenty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 txBox="1"/>
          <p:nvPr/>
        </p:nvSpPr>
        <p:spPr bwMode="auto">
          <a:xfrm>
            <a:off x="142875" y="1357313"/>
            <a:ext cx="4643438" cy="50006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Důvod změny: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Saldo vývozu a dovozu zboží a služeb: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(viz)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Saldo prvotních důchodů s nerezidenty: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(1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  <a:sym typeface="Wingdings" pitchFamily="2" charset="2"/>
              </a:rPr>
              <a:t>)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náhrady zaměstnancům placené do zahraničí, (2) zjištěné prvotní důchody (dividendy, reinvestované zisky a úroky) (3) </a:t>
            </a:r>
            <a:r>
              <a:rPr lang="pl-PL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nezachycené transfery důchodu z vlastnictví do zahraničí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Saldo druhotných důchodů s nerezidenty: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(1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  <a:sym typeface="Wingdings" pitchFamily="2" charset="2"/>
              </a:rPr>
              <a:t>)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remitence rezidentů, (2) daně a příspěvky na soc. poj. za nerezidenty pracující v  ČR, (3) sladění údajů s Platební bilancí</a:t>
            </a:r>
            <a:endParaRPr lang="pl-PL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</p:txBody>
      </p:sp>
      <p:sp>
        <p:nvSpPr>
          <p:cNvPr id="8" name="Zástupný symbol pro obsah 5"/>
          <p:cNvSpPr/>
          <p:nvPr/>
        </p:nvSpPr>
        <p:spPr bwMode="auto">
          <a:xfrm>
            <a:off x="4857750" y="928688"/>
            <a:ext cx="4143375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4857750" y="1285875"/>
          <a:ext cx="4110051" cy="5357853"/>
        </p:xfrm>
        <a:graphic>
          <a:graphicData uri="http://schemas.openxmlformats.org/drawingml/2006/table">
            <a:tbl>
              <a:tblPr/>
              <a:tblGrid>
                <a:gridCol w="571504"/>
                <a:gridCol w="642942"/>
                <a:gridCol w="574773"/>
                <a:gridCol w="580208"/>
                <a:gridCol w="580208"/>
                <a:gridCol w="580208"/>
                <a:gridCol w="580208"/>
              </a:tblGrid>
              <a:tr h="671885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Před revizí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Po revizi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0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zboží a služby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0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prvotní důchody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000" b="0" i="1" u="none" strike="noStrike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cs-CZ" sz="10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druhotné důchody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-150,7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-168,1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-137,9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-154,4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-61,9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-67,8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-187,6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-95,9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-44,2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-125,6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-81,4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7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-85,5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-164,5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-79,0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-54,3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3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ea typeface="Times New Roman" charset="0"/>
                <a:cs typeface="Arial"/>
              </a:rPr>
              <a:t>Čistá finanční pozice ČR vůči nerezidentům 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 txBox="1"/>
          <p:nvPr/>
        </p:nvSpPr>
        <p:spPr bwMode="auto">
          <a:xfrm>
            <a:off x="214313" y="928688"/>
            <a:ext cx="8715375" cy="2428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Důvod změny: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Saldo běžných transakcí (viz) a kapitálových transferů</a:t>
            </a: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Ostatních změn objemu: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(1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  <a:sym typeface="Wingdings" pitchFamily="2" charset="2"/>
              </a:rPr>
              <a:t>)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 zařazení odhadu vkladů fyzických osob v zahraničí, (2) odhad fiktivních rezidentských jednotek, (3) využití dodatečných datových zdrojů (statistika portfóliových investic), přechod na bankovní statistiku  i ve vztahu bank k zahraničí (dotýká se všech položek aktiv a závazků)</a:t>
            </a:r>
            <a:endParaRPr lang="pl-PL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Přecenění aktiv a závazků: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(1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  <a:sym typeface="Wingdings" pitchFamily="2" charset="2"/>
              </a:rPr>
              <a:t>) </a:t>
            </a: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přecenění nekótovaných účastí</a:t>
            </a:r>
            <a:endParaRPr lang="pl-PL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428596" y="2928935"/>
          <a:ext cx="8429684" cy="364333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Vládní deficit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 txBox="1"/>
          <p:nvPr/>
        </p:nvSpPr>
        <p:spPr bwMode="auto">
          <a:xfrm>
            <a:off x="0" y="928688"/>
            <a:ext cx="4976813" cy="5429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Hlavní důvody změn: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změna metody akrualizace daní z příjmů (2000 až 2010)</a:t>
            </a: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provedení akrualizace produkce a mezispotřeby u rozpočtových organizací (2008 až 2009)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změna metody akrualizace pokut a penále ve zdravotních pojišťovnách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změna klasifikace převodů půdy (2005 až 2008)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převodem aktiv a závazků mezi ČD,a.s. a SŽDC,s.p. (převod z podnikatelské sféry do sektoru vládních institucí),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revize penzijního a úrazového pojištění (1995 až 1999)</a:t>
            </a:r>
          </a:p>
        </p:txBody>
      </p:sp>
      <p:sp>
        <p:nvSpPr>
          <p:cNvPr id="8" name="Zástupný symbol pro obsah 5"/>
          <p:cNvSpPr/>
          <p:nvPr/>
        </p:nvSpPr>
        <p:spPr bwMode="auto">
          <a:xfrm>
            <a:off x="4929188" y="928688"/>
            <a:ext cx="4214812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072062" y="1357313"/>
          <a:ext cx="3786216" cy="5286404"/>
        </p:xfrm>
        <a:graphic>
          <a:graphicData uri="http://schemas.openxmlformats.org/drawingml/2006/table">
            <a:tbl>
              <a:tblPr/>
              <a:tblGrid>
                <a:gridCol w="540888"/>
                <a:gridCol w="540888"/>
                <a:gridCol w="540888"/>
                <a:gridCol w="540888"/>
                <a:gridCol w="540888"/>
                <a:gridCol w="540888"/>
                <a:gridCol w="540888"/>
              </a:tblGrid>
              <a:tr h="5251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Před revizí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 revizi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% HDP před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% HDP 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-197,0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-196,4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-13,44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-12,80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-68,8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-68,2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-100,1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-99,5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-4,83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-77,3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-77,1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-81,5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-82,3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-131,8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-136,8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-166,8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-167,7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-6,77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-6,53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-170,6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-180,3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-6,62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-6,71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-83,3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-83,4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-2,96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-106,7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-101,3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-84,9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-79,7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-2,38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-100,3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-85,9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-2,23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-212,9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-218,6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-5,85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0,02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-172,8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-182,7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-9,9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-4,71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-4,84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2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-0,13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22250"/>
            <a:ext cx="8839200" cy="563563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Vládní dluh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 txBox="1"/>
          <p:nvPr/>
        </p:nvSpPr>
        <p:spPr bwMode="auto">
          <a:xfrm>
            <a:off x="142875" y="857250"/>
            <a:ext cx="3786188" cy="5286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2A54"/>
              </a:buClr>
              <a:buFont typeface="Arial" charset="0"/>
              <a:buNone/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Hlavní důvody změn:</a:t>
            </a:r>
          </a:p>
          <a:p>
            <a:pPr marL="342900" indent="-342900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změna propočtu finančního leasingu (1995-2000) </a:t>
            </a:r>
          </a:p>
          <a:p>
            <a:pPr marL="342900" indent="-342900" eaLnBrk="0" hangingPunc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změna v zachycení návratných finančních výpomocí u vysokých škol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</p:txBody>
      </p:sp>
      <p:sp>
        <p:nvSpPr>
          <p:cNvPr id="8" name="Zástupný symbol pro obsah 5"/>
          <p:cNvSpPr/>
          <p:nvPr/>
        </p:nvSpPr>
        <p:spPr bwMode="auto">
          <a:xfrm>
            <a:off x="3857625" y="857250"/>
            <a:ext cx="4714875" cy="5000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3929062" y="1258888"/>
          <a:ext cx="5072067" cy="5456589"/>
        </p:xfrm>
        <a:graphic>
          <a:graphicData uri="http://schemas.openxmlformats.org/drawingml/2006/table">
            <a:tbl>
              <a:tblPr/>
              <a:tblGrid>
                <a:gridCol w="800571"/>
                <a:gridCol w="940671"/>
                <a:gridCol w="860612"/>
                <a:gridCol w="670446"/>
                <a:gridCol w="610467"/>
                <a:gridCol w="587086"/>
                <a:gridCol w="602214"/>
              </a:tblGrid>
              <a:tr h="5251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Před revizí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Po revizí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% HDP před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% HDP po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214,4  </a:t>
                      </a:r>
                      <a:endParaRPr lang="cs-CZ" sz="1500" b="0" i="0" u="none" strike="noStrike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214,6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209,9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210,1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236,7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237,2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299,8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298,5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340,5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340,1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405,4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403,9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584,7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584,9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695,0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694,9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768,3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768,2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847,8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847,8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885,4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885,4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948,3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948,1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1 023,8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1 023,4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27,9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1 104,9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1 104,3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28,7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1 279,6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1 285,7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79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1 413,5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1 417,7</a:t>
                      </a:r>
                    </a:p>
                  </a:txBody>
                  <a:tcPr marL="9525" marR="72000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37,6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Národní bohatství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Zástupný symbol pro obsah 5"/>
          <p:cNvSpPr txBox="1"/>
          <p:nvPr/>
        </p:nvSpPr>
        <p:spPr bwMode="auto">
          <a:xfrm>
            <a:off x="0" y="928688"/>
            <a:ext cx="4643438" cy="5715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r>
              <a:rPr lang="cs-CZ" sz="2000" b="1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Důvod změny: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Nefinanční aktiva: 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aplikace/zpřesnění metody PIM (nebytové budovy, obydlí, místní komunikace, přehrady)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zásoby nedokončené výroby (lesy)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nevyráběná aktiva (půda)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20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Finanční aktiva a závazky: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měnové zlato (přecenění na tržní ceny)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oběživo a vklady (revidovány dle bankovní statistiky a PB)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cenné papíry (odhady držby cenných papírů mezi podniky)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půjčky (doplněn odhad stavu mezipodnikových půjček)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účasti (doplnění účastí domácností v bytových družstvech, přecenění nekótovaných účastí),</a:t>
            </a:r>
          </a:p>
          <a:p>
            <a:pPr marL="800100" lvl="1" indent="-342900" eaLnBrk="0" hangingPunct="0">
              <a:spcBef>
                <a:spcPct val="0"/>
              </a:spcBef>
              <a:buClr>
                <a:srgbClr val="002A54"/>
              </a:buClr>
              <a:buFont typeface="Wingdings" pitchFamily="2" charset="2"/>
              <a:buChar char="§"/>
              <a:defRPr/>
            </a:pPr>
            <a:r>
              <a:rPr lang="cs-CZ" sz="1800" ker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+mn-cs"/>
              </a:rPr>
              <a:t>ostatní pohledávky a závazky</a:t>
            </a:r>
          </a:p>
          <a:p>
            <a:pPr marL="342900" indent="-342900">
              <a:spcBef>
                <a:spcPct val="20000"/>
              </a:spcBef>
              <a:buClr>
                <a:srgbClr val="002A54"/>
              </a:buClr>
              <a:buFont typeface="Arial" charset="0"/>
              <a:buNone/>
              <a:defRPr/>
            </a:pPr>
            <a:endParaRPr lang="cs-CZ" sz="1800" kern="0">
              <a:solidFill>
                <a:schemeClr val="bg1">
                  <a:lumMod val="75000"/>
                </a:schemeClr>
              </a:solidFill>
              <a:latin typeface="Arial" pitchFamily="34" charset="0"/>
              <a:cs typeface="+mn-cs"/>
            </a:endParaRPr>
          </a:p>
        </p:txBody>
      </p:sp>
      <p:sp>
        <p:nvSpPr>
          <p:cNvPr id="8" name="Zástupný symbol pro obsah 5"/>
          <p:cNvSpPr/>
          <p:nvPr/>
        </p:nvSpPr>
        <p:spPr bwMode="auto">
          <a:xfrm>
            <a:off x="4714875" y="928688"/>
            <a:ext cx="4214813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4643438" y="1357313"/>
          <a:ext cx="4259274" cy="5286414"/>
        </p:xfrm>
        <a:graphic>
          <a:graphicData uri="http://schemas.openxmlformats.org/drawingml/2006/table">
            <a:tbl>
              <a:tblPr/>
              <a:tblGrid>
                <a:gridCol w="516902"/>
                <a:gridCol w="640959"/>
                <a:gridCol w="599607"/>
                <a:gridCol w="723663"/>
                <a:gridCol w="661635"/>
                <a:gridCol w="558254"/>
                <a:gridCol w="558254"/>
              </a:tblGrid>
              <a:tr h="55646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Rok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Před revizí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Po revizi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Rozdíl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0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nefinanční aktiva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0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finanční aktiva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0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finanční závazky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1995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7 862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9 078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1 216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1 230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-114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-100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1996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8 603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9 952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1 349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1 382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-276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-243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1997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9 438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10 954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1 516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1 509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-25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-32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1998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10 355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11 961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1 607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1 631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406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430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1999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10 892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12 558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1 666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1 706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462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502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2000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11 407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13 148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1 740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1 773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416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449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2001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11 878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13 686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1 808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1 842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2002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11 913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13 820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1 907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1 863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664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620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2003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12 242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14 134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1 892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1 891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1 152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1 151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2004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12 478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14 544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2 067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1 981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970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885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2005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13 444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15 678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2 234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2 222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868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856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2006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14 209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16 539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2 329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2 388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162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221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2007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14 953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17 485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2 532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2 578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165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2008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15 706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18 417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2 711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2 896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220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3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2009</a:t>
                      </a:r>
                    </a:p>
                  </a:txBody>
                  <a:tcPr marL="0" marR="0" marT="720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15 746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18 565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2 819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3 001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211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1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393</a:t>
                      </a:r>
                    </a:p>
                  </a:txBody>
                  <a:tcPr marL="0" marR="0" marT="720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0" y="131763"/>
            <a:ext cx="9144000" cy="868362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defRPr/>
            </a:pP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Obsah prezentace</a:t>
            </a:r>
            <a:endParaRPr lang="cs-CZ" sz="3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71500" y="1357313"/>
            <a:ext cx="8215313" cy="4429125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spcBef>
                <a:spcPts val="1200"/>
              </a:spcBef>
              <a:buClr>
                <a:schemeClr val="bg1">
                  <a:lumMod val="75000"/>
                </a:schemeClr>
              </a:buClr>
              <a:defRPr/>
            </a:pPr>
            <a:r>
              <a:rPr lang="cs-CZ" sz="2400" b="1" smtClean="0">
                <a:solidFill>
                  <a:schemeClr val="bg1">
                    <a:lumMod val="75000"/>
                  </a:schemeClr>
                </a:solidFill>
                <a:ea typeface="+mj-ea"/>
                <a:cs typeface="+mj-cs"/>
              </a:rPr>
              <a:t>Důvody mimořádné revize národních účtů</a:t>
            </a:r>
          </a:p>
          <a:p>
            <a:pPr eaLnBrk="1" hangingPunct="1">
              <a:spcBef>
                <a:spcPts val="1800"/>
              </a:spcBef>
              <a:buClr>
                <a:schemeClr val="bg1">
                  <a:lumMod val="75000"/>
                </a:schemeClr>
              </a:buClr>
              <a:defRPr/>
            </a:pPr>
            <a:r>
              <a:rPr lang="cs-CZ" sz="2400" b="1" smtClean="0">
                <a:solidFill>
                  <a:schemeClr val="bg1">
                    <a:lumMod val="75000"/>
                  </a:schemeClr>
                </a:solidFill>
              </a:rPr>
              <a:t>Dopady revize na tvorbu a užití HDP</a:t>
            </a:r>
            <a:endParaRPr lang="cs-CZ" sz="2000" smtClean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spcBef>
                <a:spcPts val="1800"/>
              </a:spcBef>
              <a:buClr>
                <a:schemeClr val="bg1">
                  <a:lumMod val="75000"/>
                </a:schemeClr>
              </a:buClr>
              <a:defRPr/>
            </a:pPr>
            <a:r>
              <a:rPr lang="cs-CZ" sz="2400" b="1" smtClean="0">
                <a:solidFill>
                  <a:schemeClr val="bg1">
                    <a:lumMod val="75000"/>
                  </a:schemeClr>
                </a:solidFill>
              </a:rPr>
              <a:t>Dopady revize na rozdělovací transakce a vztah k zahraničí</a:t>
            </a:r>
          </a:p>
          <a:p>
            <a:pPr eaLnBrk="1" hangingPunct="1">
              <a:spcBef>
                <a:spcPts val="1800"/>
              </a:spcBef>
              <a:buClr>
                <a:schemeClr val="bg1">
                  <a:lumMod val="75000"/>
                </a:schemeClr>
              </a:buClr>
              <a:defRPr/>
            </a:pPr>
            <a:r>
              <a:rPr lang="cs-CZ" sz="2400" b="1" smtClean="0">
                <a:solidFill>
                  <a:schemeClr val="bg1">
                    <a:lumMod val="75000"/>
                  </a:schemeClr>
                </a:solidFill>
              </a:rPr>
              <a:t>Dopady revize na vládní deficit a dluh</a:t>
            </a:r>
          </a:p>
          <a:p>
            <a:pPr eaLnBrk="1" hangingPunct="1">
              <a:spcBef>
                <a:spcPts val="1800"/>
              </a:spcBef>
              <a:buClr>
                <a:schemeClr val="bg1">
                  <a:lumMod val="75000"/>
                </a:schemeClr>
              </a:buClr>
              <a:defRPr/>
            </a:pPr>
            <a:r>
              <a:rPr lang="cs-CZ" sz="2400" b="1" smtClean="0">
                <a:solidFill>
                  <a:schemeClr val="bg1">
                    <a:lumMod val="75000"/>
                  </a:schemeClr>
                </a:solidFill>
              </a:rPr>
              <a:t>Dopady revize na stavy aktiv a závazků</a:t>
            </a:r>
          </a:p>
          <a:p>
            <a:pPr eaLnBrk="1" hangingPunct="1">
              <a:spcBef>
                <a:spcPts val="1800"/>
              </a:spcBef>
              <a:buClr>
                <a:schemeClr val="bg1">
                  <a:lumMod val="75000"/>
                </a:schemeClr>
              </a:buClr>
              <a:defRPr/>
            </a:pPr>
            <a:r>
              <a:rPr lang="cs-CZ" sz="2400" b="1" smtClean="0">
                <a:solidFill>
                  <a:schemeClr val="bg1">
                    <a:lumMod val="75000"/>
                  </a:schemeClr>
                </a:solidFill>
              </a:rPr>
              <a:t>Dokončení mimořádné revize</a:t>
            </a:r>
          </a:p>
        </p:txBody>
      </p:sp>
    </p:spTree>
  </p:cSld>
  <p:clrMapOvr>
    <a:masterClrMapping/>
  </p:clrMapOvr>
  <p:transition advClick="0">
    <p:split orient="vert" dir="in"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Národní bohatství České republiky </a:t>
            </a:r>
            <a:br>
              <a:rPr lang="cs-CZ" sz="2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</a:br>
            <a:r>
              <a:rPr lang="cs-CZ" sz="1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(v Mld. Kč, běžné ceny)</a:t>
            </a:r>
            <a:endParaRPr lang="en-GB" sz="1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4" name="Graf 3"/>
          <p:cNvGraphicFramePr/>
          <p:nvPr/>
        </p:nvGraphicFramePr>
        <p:xfrm>
          <a:off x="428596" y="928670"/>
          <a:ext cx="8429684" cy="5429288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74638"/>
            <a:ext cx="8839200" cy="654050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Čisté jmění podle institucionálních sektorů</a:t>
            </a:r>
            <a:endParaRPr lang="en-GB" sz="1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0" y="2214554"/>
          <a:ext cx="3714744" cy="371477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6" name="Graf 5"/>
          <p:cNvGraphicFramePr/>
          <p:nvPr/>
        </p:nvGraphicFramePr>
        <p:xfrm>
          <a:off x="3214678" y="857232"/>
          <a:ext cx="6215106" cy="5857916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>
          <a:xfrm>
            <a:off x="381000" y="214313"/>
            <a:ext cx="8229600" cy="857250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defRPr/>
            </a:pPr>
            <a:r>
              <a:rPr lang="cs-CZ" sz="3600" b="1" smtClean="0">
                <a:solidFill>
                  <a:schemeClr val="bg1">
                    <a:lumMod val="75000"/>
                  </a:schemeClr>
                </a:solidFill>
              </a:rPr>
              <a:t>Dokončení mimořádné revize</a:t>
            </a:r>
          </a:p>
        </p:txBody>
      </p:sp>
      <p:sp>
        <p:nvSpPr>
          <p:cNvPr id="23555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0" y="1000125"/>
            <a:ext cx="9144000" cy="561498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defRPr/>
            </a:pPr>
            <a:r>
              <a:rPr lang="cs-CZ" sz="2400" smtClean="0">
                <a:solidFill>
                  <a:schemeClr val="bg1">
                    <a:lumMod val="75000"/>
                  </a:schemeClr>
                </a:solidFill>
              </a:rPr>
              <a:t>Roční národní účty 1995 až 2010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sektorové účty, odvětvové účty, tabulky dodávek a užití, vládní dluh a deficit - zveřejněno: 30. 9. 2011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adresa: </a:t>
            </a:r>
            <a:r>
              <a:rPr lang="cs-CZ" sz="2400" b="1" i="1" smtClean="0">
                <a:solidFill>
                  <a:schemeClr val="accent2"/>
                </a:solidFill>
                <a:hlinkClick r:id="rId2"/>
              </a:rPr>
              <a:t>http://czso.cz/csu/redakce.nsf/i/hdp_narodni_ucty</a:t>
            </a:r>
            <a:endParaRPr lang="cs-CZ" sz="2400" b="1" i="1" smtClean="0">
              <a:solidFill>
                <a:schemeClr val="accent2"/>
              </a:solidFill>
            </a:endParaRPr>
          </a:p>
          <a:p>
            <a:pPr eaLnBrk="1" hangingPunct="1">
              <a:defRPr/>
            </a:pPr>
            <a:r>
              <a:rPr lang="cs-CZ" sz="2400" smtClean="0">
                <a:solidFill>
                  <a:schemeClr val="bg1">
                    <a:lumMod val="75000"/>
                  </a:schemeClr>
                </a:solidFill>
              </a:rPr>
              <a:t>Čtvrtletní a regionální účty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cs-CZ" sz="2200" smtClean="0">
                <a:solidFill>
                  <a:schemeClr val="bg1">
                    <a:lumMod val="75000"/>
                  </a:schemeClr>
                </a:solidFill>
              </a:rPr>
              <a:t>čtvrtletní národní účty (HDP 1995 až 2010): do 30. 11. 2011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pl-PL" sz="2200" smtClean="0">
                <a:solidFill>
                  <a:schemeClr val="bg1">
                    <a:lumMod val="75000"/>
                  </a:schemeClr>
                </a:solidFill>
              </a:rPr>
              <a:t>regionální účty (1995 až 2010): </a:t>
            </a:r>
            <a:r>
              <a:rPr lang="cs-CZ" sz="2200" smtClean="0">
                <a:solidFill>
                  <a:schemeClr val="bg1">
                    <a:lumMod val="75000"/>
                  </a:schemeClr>
                </a:solidFill>
              </a:rPr>
              <a:t>do 30.11. 2011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cs-CZ" sz="2200" smtClean="0">
                <a:solidFill>
                  <a:schemeClr val="bg1">
                    <a:lumMod val="75000"/>
                  </a:schemeClr>
                </a:solidFill>
              </a:rPr>
              <a:t>čtvrtletní sektorové účty (1999 až 2010): do 31.12. 2011</a:t>
            </a:r>
            <a:endParaRPr lang="pl-PL" sz="2200" smtClean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400" smtClean="0">
                <a:solidFill>
                  <a:schemeClr val="bg1">
                    <a:lumMod val="75000"/>
                  </a:schemeClr>
                </a:solidFill>
              </a:rPr>
              <a:t>Roční národní účty 1990 až 1994</a:t>
            </a:r>
          </a:p>
          <a:p>
            <a:pPr lvl="1" eaLnBrk="1" hangingPunct="1"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1989 až 1994: tvorba a užití HDP, tabulky dodávek a užití</a:t>
            </a:r>
          </a:p>
          <a:p>
            <a:pPr lvl="1" eaLnBrk="1" hangingPunct="1"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1993 a1994: sektorové účty, odvětvové účty dle sektorů</a:t>
            </a:r>
          </a:p>
          <a:p>
            <a:pPr lvl="1" eaLnBrk="1" hangingPunct="1"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1990 až 1992: tvorba a užití HDP za Československo (ve spolupráci se ŠÚ SR)</a:t>
            </a:r>
            <a:endParaRPr lang="cs-CZ" sz="2400" smtClean="0">
              <a:solidFill>
                <a:schemeClr val="bg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2200" smtClean="0">
                <a:solidFill>
                  <a:schemeClr val="bg1">
                    <a:lumMod val="75000"/>
                  </a:schemeClr>
                </a:solidFill>
              </a:rPr>
              <a:t>"Historická ročenka národních účtů ČR 1990–2010„ (březen 2012)</a:t>
            </a:r>
          </a:p>
        </p:txBody>
      </p:sp>
    </p:spTree>
  </p:cSld>
  <p:clrMapOvr>
    <a:masterClrMapping/>
  </p:clrMapOvr>
  <p:transition advClick="0">
    <p:split orient="vert" dir="in"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0" y="785813"/>
            <a:ext cx="9144000" cy="923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cs-CZ" sz="54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Děkuji za pozornost</a:t>
            </a:r>
          </a:p>
        </p:txBody>
      </p:sp>
      <p:pic>
        <p:nvPicPr>
          <p:cNvPr id="29698" name="Picture 8" descr="skalka_v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071813" y="2357438"/>
            <a:ext cx="2895600" cy="2438400"/>
          </a:xfrm>
          <a:prstGeom prst="rect">
            <a:avLst/>
          </a:prstGeom>
          <a:noFill/>
          <a:ln w="9525">
            <a:noFill/>
            <a:miter lim="800000"/>
          </a:ln>
        </p:spPr>
      </p:pic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0" y="5286375"/>
            <a:ext cx="9144000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>
            <a:defPPr>
              <a:defRPr kern="1200" smtId="4294967295"/>
            </a:defPPr>
          </a:lstStyle>
          <a:p>
            <a:pPr algn="ctr">
              <a:defRPr/>
            </a:pPr>
            <a:r>
              <a:rPr lang="cs-CZ" sz="28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vitezslav.ondrus@czso.cz</a:t>
            </a:r>
          </a:p>
          <a:p>
            <a:pPr algn="ctr">
              <a:defRPr/>
            </a:pPr>
            <a:r>
              <a:rPr lang="cs-CZ" sz="280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jaroslav.sixta@czso.cz</a:t>
            </a:r>
          </a:p>
        </p:txBody>
      </p:sp>
    </p:spTree>
  </p:cSld>
  <p:clrMapOvr>
    <a:masterClrMapping/>
  </p:clrMapOvr>
  <p:transition advClick="0">
    <p:split orient="vert" dir="in"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0" y="142875"/>
            <a:ext cx="9144000" cy="10112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defRPr/>
            </a:pP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Důvody a rozsah </a:t>
            </a:r>
            <a:b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mimořádné revize národních účtů 2011</a:t>
            </a:r>
            <a:endParaRPr lang="cs-CZ" sz="3200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147" name="Zástupný symbol pro obsah 3"/>
          <p:cNvSpPr>
            <a:spLocks noGrp="1"/>
          </p:cNvSpPr>
          <p:nvPr>
            <p:ph sz="half" idx="2"/>
          </p:nvPr>
        </p:nvSpPr>
        <p:spPr>
          <a:xfrm>
            <a:off x="571500" y="1357313"/>
            <a:ext cx="8043863" cy="5072062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přechod na novou klasifikaci odvětví CZ-NACE  a klasifikaci produkce CZ-CPA </a:t>
            </a:r>
          </a:p>
          <a:p>
            <a:pPr eaLnBrk="1" hangingPunct="1"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změny ve zdrojích dat  (statistické zjišťování u podniků, zahraniční obchod)</a:t>
            </a:r>
          </a:p>
          <a:p>
            <a:pPr eaLnBrk="1" hangingPunct="1"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změny metod a postupů výpočtů a odhadů, které nebyly promítnuty do národních účtů, protože přesahovaly rámec běžných revizí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sz="1800" smtClean="0">
                <a:solidFill>
                  <a:schemeClr val="bg1">
                    <a:lumMod val="75000"/>
                  </a:schemeClr>
                </a:solidFill>
              </a:rPr>
              <a:t>požadavky Eurostatu (GNI, EDP)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sz="1800" smtClean="0">
                <a:solidFill>
                  <a:schemeClr val="bg1">
                    <a:lumMod val="75000"/>
                  </a:schemeClr>
                </a:solidFill>
              </a:rPr>
              <a:t>zlepšení metod a postupů (vypracované pomocí projektů)</a:t>
            </a:r>
          </a:p>
          <a:p>
            <a:pPr eaLnBrk="1" hangingPunct="1"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změna referenčního roku</a:t>
            </a:r>
          </a:p>
        </p:txBody>
      </p:sp>
      <p:sp>
        <p:nvSpPr>
          <p:cNvPr id="6148" name="Zástupný symbol pro obsah 3"/>
          <p:cNvSpPr>
            <a:spLocks noGrp="1"/>
          </p:cNvSpPr>
          <p:nvPr>
            <p:ph sz="half" idx="2"/>
          </p:nvPr>
        </p:nvSpPr>
        <p:spPr>
          <a:xfrm>
            <a:off x="571500" y="5429250"/>
            <a:ext cx="7715250" cy="1214438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spcBef>
                <a:spcPts val="1200"/>
              </a:spcBef>
              <a:buFont typeface="Wingdings" pitchFamily="2" charset="2"/>
              <a:buNone/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Rozsah revize časových řad: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sz="1800" smtClean="0">
                <a:solidFill>
                  <a:schemeClr val="bg1">
                    <a:lumMod val="75000"/>
                  </a:schemeClr>
                </a:solidFill>
              </a:rPr>
              <a:t>1995–2010 (všech ukazatelů celého systému účtů) 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sz="1800" smtClean="0">
                <a:solidFill>
                  <a:schemeClr val="bg1">
                    <a:lumMod val="75000"/>
                  </a:schemeClr>
                </a:solidFill>
              </a:rPr>
              <a:t>1990–1994 (vybraných ukazatelů) – </a:t>
            </a:r>
            <a:r>
              <a:rPr lang="cs-CZ" sz="1800" i="1" smtClean="0">
                <a:solidFill>
                  <a:schemeClr val="bg1">
                    <a:lumMod val="75000"/>
                  </a:schemeClr>
                </a:solidFill>
              </a:rPr>
              <a:t>v procesu</a:t>
            </a:r>
          </a:p>
        </p:txBody>
      </p:sp>
    </p:spTree>
  </p:cSld>
  <p:clrMapOvr>
    <a:masterClrMapping/>
  </p:clrMapOvr>
  <p:transition advClick="0">
    <p:split orient="vert" dir="in"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14313" y="1143000"/>
            <a:ext cx="4214812" cy="5357813"/>
          </a:xfrm>
        </p:spPr>
        <p:txBody>
          <a:bodyPr/>
          <a:lstStyle>
            <a:defPPr>
              <a:defRPr kern="1200" smtId="4294967295"/>
            </a:defPPr>
          </a:lstStyle>
          <a:p>
            <a:pPr eaLnBrk="1" hangingPunct="1">
              <a:buFont typeface="Arial" charset="0"/>
              <a:buNone/>
              <a:defRPr/>
            </a:pPr>
            <a:r>
              <a:rPr lang="cs-CZ" b="1" smtClean="0">
                <a:solidFill>
                  <a:schemeClr val="bg1">
                    <a:lumMod val="75000"/>
                  </a:schemeClr>
                </a:solidFill>
              </a:rPr>
              <a:t>Důvody změny:</a:t>
            </a:r>
          </a:p>
          <a:p>
            <a:pPr marL="342900" lvl="1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Změny ve zdrojích dat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zjišťování u podniků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zahraniční obchod</a:t>
            </a:r>
          </a:p>
          <a:p>
            <a:pPr marL="342900" lvl="1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mtClean="0">
                <a:solidFill>
                  <a:schemeClr val="bg1">
                    <a:lumMod val="75000"/>
                  </a:schemeClr>
                </a:solidFill>
              </a:rPr>
              <a:t>Změny metod a postupů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imputované nájemné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  <a:ea typeface="Calibri" charset="0"/>
                <a:cs typeface="Times New Roman"/>
              </a:rPr>
              <a:t>kapitalizace softwaru 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FISIM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SFK a netržní produkce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daně, dotace a emisní povolenky</a:t>
            </a:r>
          </a:p>
          <a:p>
            <a:pPr marL="742950" lvl="2" indent="-342900" eaLnBrk="1" hangingPunct="1">
              <a:buClr>
                <a:schemeClr val="bg1">
                  <a:lumMod val="75000"/>
                </a:schemeClr>
              </a:buClr>
              <a:defRPr/>
            </a:pPr>
            <a:r>
              <a:rPr lang="cs-CZ" sz="2000" smtClean="0">
                <a:solidFill>
                  <a:schemeClr val="bg1">
                    <a:lumMod val="75000"/>
                  </a:schemeClr>
                </a:solidFill>
              </a:rPr>
              <a:t>nezjištěná ekonomika</a:t>
            </a:r>
          </a:p>
        </p:txBody>
      </p:sp>
      <p:sp>
        <p:nvSpPr>
          <p:cNvPr id="8195" name="Rectangle 4"/>
          <p:cNvSpPr>
            <a:spLocks noGrp="1"/>
          </p:cNvSpPr>
          <p:nvPr>
            <p:ph type="title" idx="4294967295"/>
          </p:nvPr>
        </p:nvSpPr>
        <p:spPr>
          <a:xfrm>
            <a:off x="152400" y="142875"/>
            <a:ext cx="8839200" cy="725488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Změny hrubého domácího produktu</a:t>
            </a:r>
            <a:endParaRPr lang="en-GB" sz="32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8196" name="Zástupný symbol pro obsah 5"/>
          <p:cNvSpPr/>
          <p:nvPr/>
        </p:nvSpPr>
        <p:spPr bwMode="auto">
          <a:xfrm>
            <a:off x="4214813" y="928688"/>
            <a:ext cx="4286250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18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HDP, běžné ceny, mld. Kč: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4429125" y="1357313"/>
          <a:ext cx="4500594" cy="5214971"/>
        </p:xfrm>
        <a:graphic>
          <a:graphicData uri="http://schemas.openxmlformats.org/drawingml/2006/table">
            <a:tbl>
              <a:tblPr/>
              <a:tblGrid>
                <a:gridCol w="898669"/>
                <a:gridCol w="1108843"/>
                <a:gridCol w="1014627"/>
                <a:gridCol w="927658"/>
                <a:gridCol w="550797"/>
              </a:tblGrid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Před revizí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 revizi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Změna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1 466,5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1 533,7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1 683,3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1 761,6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1 811,1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1 884,9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1 996,5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2 061,6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1999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2 080,8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2 149,0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2 189,2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2 269,7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2 352,2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2 448,6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2 464,4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2 567,5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2 577,1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2 688,1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2 814,8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2 929,2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2 983,9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3 116,1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3 222,4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3 352,6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130,2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3 535,5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3 662,6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127,1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3 689,0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3 848,4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159,4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3 625,9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3 739,2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763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3 667,4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3 775,2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107,8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4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5" name="Rectangle 4"/>
          <p:cNvSpPr>
            <a:spLocks noGrp="1"/>
          </p:cNvSpPr>
          <p:nvPr>
            <p:ph type="title" idx="4294967295"/>
          </p:nvPr>
        </p:nvSpPr>
        <p:spPr>
          <a:xfrm>
            <a:off x="0" y="500063"/>
            <a:ext cx="8839200" cy="725487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Změny hladiny HDP</a:t>
            </a:r>
            <a:b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cs-CZ" sz="2000" b="1" smtClean="0">
                <a:solidFill>
                  <a:schemeClr val="bg1">
                    <a:lumMod val="75000"/>
                  </a:schemeClr>
                </a:solidFill>
              </a:rPr>
              <a:t>(běžné ceny, mld. Kč)</a:t>
            </a:r>
            <a:br>
              <a:rPr lang="en-GB" sz="2000" b="1" smtClean="0">
                <a:solidFill>
                  <a:schemeClr val="bg1">
                    <a:lumMod val="75000"/>
                  </a:schemeClr>
                </a:solidFill>
              </a:rPr>
            </a:br>
          </a:p>
        </p:txBody>
      </p:sp>
      <p:graphicFrame>
        <p:nvGraphicFramePr>
          <p:cNvPr id="4" name="Graf 3"/>
          <p:cNvGraphicFramePr/>
          <p:nvPr/>
        </p:nvGraphicFramePr>
        <p:xfrm>
          <a:off x="285720" y="1285860"/>
          <a:ext cx="8572559" cy="514353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Graf 3"/>
          <p:cNvGraphicFramePr/>
          <p:nvPr/>
        </p:nvGraphicFramePr>
        <p:xfrm>
          <a:off x="285720" y="642918"/>
          <a:ext cx="8429684" cy="571504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9" name="Rectangle 3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9144000" cy="563563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Důvody/dopady změn na tvorbu HDP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57188" y="785813"/>
          <a:ext cx="8572563" cy="5700848"/>
        </p:xfrm>
        <a:graphic>
          <a:graphicData uri="http://schemas.openxmlformats.org/drawingml/2006/table">
            <a:tbl>
              <a:tblPr/>
              <a:tblGrid>
                <a:gridCol w="1641770"/>
                <a:gridCol w="452903"/>
                <a:gridCol w="452903"/>
                <a:gridCol w="452903"/>
                <a:gridCol w="452903"/>
                <a:gridCol w="452903"/>
                <a:gridCol w="452903"/>
                <a:gridCol w="452903"/>
                <a:gridCol w="470059"/>
                <a:gridCol w="470059"/>
                <a:gridCol w="470059"/>
                <a:gridCol w="470059"/>
                <a:gridCol w="470059"/>
                <a:gridCol w="470059"/>
                <a:gridCol w="470059"/>
                <a:gridCol w="470059"/>
              </a:tblGrid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 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1995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1996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1997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1998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1999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2009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HDP </a:t>
                      </a:r>
                      <a:r>
                        <a:rPr lang="cs-CZ" sz="1200" b="1" smtClean="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celkem </a:t>
                      </a:r>
                      <a:r>
                        <a:rPr lang="cs-CZ" sz="1100" b="1" smtClean="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(mld. Kč)</a:t>
                      </a:r>
                      <a:endParaRPr lang="cs-CZ" sz="11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67,2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78,3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73,8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65,1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68,2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80,5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96,3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103,1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111,0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114,4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132,2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130,2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127,1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159,4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113,4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 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4,6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4,7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3,3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3,3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3,7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4,2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4,3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4,4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4,0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3,6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4,3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3,1</a:t>
                      </a:r>
                      <a:endParaRPr lang="cs-CZ" sz="1200" b="1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Imputované nájemné 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11,5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14,0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16,6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18,6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21,6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25,0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22,0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25,2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29,1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29,8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24,4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Kapitalizace softwaru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8,8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11,3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FISIM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9,0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-9,1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-17,2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-4,1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-5,3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-5,8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-6,3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-2,6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-6,0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-3,6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-6,2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SFK a tržní/netržní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9,5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13,2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15,0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11,5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Daně a emisní povolenky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-5,8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14,2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8,5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23,1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13,7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Nezjištěná ekonomika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55,3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55,7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56,5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59,5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60,9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62,9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74,6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83,5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62,3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65,1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74,9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80,2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65,6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38,7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60,9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2,5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Ostatní změny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-4,1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-13,1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4,3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-10,8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-19,0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-11,2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14,0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18,9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6,9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-5,0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12,7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36,6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-3,6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01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%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-0,3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-0,9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0,5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0,7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-0,2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0,4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1,0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i="1">
                          <a:solidFill>
                            <a:schemeClr val="tx2"/>
                          </a:solidFill>
                          <a:latin typeface="+mn-lt"/>
                          <a:ea typeface="Times New Roman" charset="0"/>
                          <a:cs typeface="Arial CE"/>
                        </a:rPr>
                        <a:t>-0,1</a:t>
                      </a:r>
                      <a:endParaRPr lang="cs-CZ" sz="1200">
                        <a:solidFill>
                          <a:schemeClr val="tx2"/>
                        </a:solidFill>
                        <a:latin typeface="+mn-lt"/>
                        <a:ea typeface="Calibri" charset="0"/>
                        <a:cs typeface="Times New Roman"/>
                      </a:endParaRPr>
                    </a:p>
                  </a:txBody>
                  <a:tcPr marL="44450" marR="44450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9" name="Rectangle 3"/>
          <p:cNvSpPr>
            <a:spLocks noGrp="1"/>
          </p:cNvSpPr>
          <p:nvPr>
            <p:ph type="title" idx="4294967295"/>
          </p:nvPr>
        </p:nvSpPr>
        <p:spPr>
          <a:xfrm>
            <a:off x="0" y="142875"/>
            <a:ext cx="9144000" cy="563563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3200" b="1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Dopady změn na užití HDP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714375"/>
          <a:ext cx="9144000" cy="5715046"/>
        </p:xfrm>
        <a:graphic>
          <a:graphicData uri="http://schemas.openxmlformats.org/drawingml/2006/table">
            <a:tbl>
              <a:tblPr/>
              <a:tblGrid>
                <a:gridCol w="819094"/>
                <a:gridCol w="520191"/>
                <a:gridCol w="520191"/>
                <a:gridCol w="520191"/>
                <a:gridCol w="520191"/>
                <a:gridCol w="520191"/>
                <a:gridCol w="520191"/>
                <a:gridCol w="520191"/>
                <a:gridCol w="522048"/>
                <a:gridCol w="522048"/>
                <a:gridCol w="522048"/>
                <a:gridCol w="522048"/>
                <a:gridCol w="522048"/>
                <a:gridCol w="522048"/>
                <a:gridCol w="522048"/>
                <a:gridCol w="522048"/>
                <a:gridCol w="507185"/>
              </a:tblGrid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 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1995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1996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1997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1998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1999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2000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2001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2002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2003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2004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2005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2006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2007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2008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2009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chemeClr val="tx2"/>
                          </a:solidFill>
                          <a:latin typeface="Calibri" charset="0"/>
                          <a:ea typeface="Times New Roman" charset="0"/>
                          <a:cs typeface="Times New Roman CE"/>
                        </a:rPr>
                        <a:t>2010</a:t>
                      </a:r>
                      <a:endParaRPr lang="cs-CZ" sz="1200">
                        <a:solidFill>
                          <a:schemeClr val="tx2"/>
                        </a:solidFill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840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KS </a:t>
                      </a:r>
                      <a:r>
                        <a:rPr lang="cs-CZ" sz="1200" smtClean="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domác- ností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40,6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39,3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37,4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31,0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28,0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28,1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39,2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53,1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49,9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73,0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67,2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60,1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52,5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48,1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43,9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KS vlády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-0,3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-0,5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-0,8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8,5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9,0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8,8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10,6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KS NISD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-5,3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-8,1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THFK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20,7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23,9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22,4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25,0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39,8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35,8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29,2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33,2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32,1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62,7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63,8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99,3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148,0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113,4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140,0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smtClean="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Zásoby + cennosti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-5,6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-4,3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-5,7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-9,8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-6,3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-12,4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37,1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32,2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-21,5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Vývoz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-2,4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0,0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-0,9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4,3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5,8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5,5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-116,5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-128,8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-193,9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-303,7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-335,9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-250,0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-316,6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Dovoz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-10,3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-7,0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-8,2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-10,2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-13,2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-13,3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-16,0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-16,0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-19,7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-140,3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-119,2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-184,5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-225,4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-259,8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-199,9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-262,3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Saldo V a D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7,9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8,2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11,2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12,4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17,5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21,7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21,5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26,5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23,8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-9,6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-9,3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-78,4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-76,0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-50,0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-54,3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34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HDP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67,2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78,3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73,8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65,1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68,2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80,5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96,3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103,1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111,0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114,4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132,2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130,2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127,1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159,4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113,4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r">
                        <a:lnSpc>
                          <a:spcPct val="115000"/>
                        </a:lnSpc>
                        <a:spcAft>
                          <a:spcPct val="0"/>
                        </a:spcAft>
                      </a:pPr>
                      <a:r>
                        <a:rPr lang="cs-CZ" sz="1200" b="1">
                          <a:solidFill>
                            <a:srgbClr val="000000"/>
                          </a:solidFill>
                          <a:latin typeface="Calibri" charset="0"/>
                          <a:ea typeface="Times New Roman" charset="0"/>
                          <a:cs typeface="Arial CE"/>
                        </a:rPr>
                        <a:t>107,8</a:t>
                      </a:r>
                      <a:endParaRPr lang="cs-CZ" sz="1200">
                        <a:latin typeface="Calibri" charset="0"/>
                        <a:ea typeface="Calibri" charset="0"/>
                        <a:cs typeface="Times New Roman"/>
                      </a:endParaRPr>
                    </a:p>
                  </a:txBody>
                  <a:tcPr marL="42479" marR="42479" marT="0" marB="0" anchor="b">
                    <a:lnL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428625" y="1000125"/>
            <a:ext cx="4643438" cy="5500688"/>
          </a:xfrm>
        </p:spPr>
        <p:txBody>
          <a:bodyPr/>
          <a:lstStyle>
            <a:defPPr>
              <a:defRPr kern="1200" smtId="4294967295"/>
            </a:defPPr>
          </a:lstStyle>
          <a:p>
            <a:pPr marL="346075" indent="-346075" eaLnBrk="1" hangingPunct="1">
              <a:spcBef>
                <a:spcPts val="575"/>
              </a:spcBef>
              <a:buFont typeface="Wingdings" pitchFamily="2" charset="2"/>
              <a:buNone/>
            </a:pPr>
            <a:r>
              <a:rPr lang="cs-CZ" sz="2000" b="1" smtClean="0">
                <a:solidFill>
                  <a:srgbClr val="003568"/>
                </a:solidFill>
                <a:latin typeface="Arial"/>
              </a:rPr>
              <a:t>Hlavní příčiny změn:</a:t>
            </a:r>
            <a:endParaRPr lang="cs-CZ" sz="2000" smtClean="0">
              <a:solidFill>
                <a:srgbClr val="003568"/>
              </a:solidFill>
              <a:latin typeface="Arial"/>
            </a:endParaRP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r>
              <a:rPr lang="cs-CZ" sz="2000" smtClean="0">
                <a:solidFill>
                  <a:srgbClr val="003568"/>
                </a:solidFill>
                <a:latin typeface="Arial"/>
                <a:ea typeface="Calibri" pitchFamily="34" charset="0"/>
                <a:cs typeface="Times New Roman" pitchFamily="18" charset="0"/>
              </a:rPr>
              <a:t>změna/zpřesnění metod odhadů imputovaného nájemného</a:t>
            </a:r>
            <a:endParaRPr lang="cs-CZ" sz="2000" smtClean="0">
              <a:solidFill>
                <a:srgbClr val="003568"/>
              </a:solidFill>
              <a:latin typeface="Arial"/>
            </a:endParaRP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r>
              <a:rPr lang="cs-CZ" sz="2000" smtClean="0">
                <a:solidFill>
                  <a:srgbClr val="003568"/>
                </a:solidFill>
                <a:latin typeface="Arial"/>
              </a:rPr>
              <a:t>zachycení spotřeby drog</a:t>
            </a: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r>
              <a:rPr lang="cs-CZ" sz="2000" smtClean="0">
                <a:solidFill>
                  <a:srgbClr val="003568"/>
                </a:solidFill>
                <a:latin typeface="Arial"/>
              </a:rPr>
              <a:t>změna/zpřesnění metod odhadu a  alokace užití FISIM</a:t>
            </a: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r>
              <a:rPr lang="cs-CZ" sz="2000" smtClean="0">
                <a:solidFill>
                  <a:srgbClr val="003568"/>
                </a:solidFill>
                <a:latin typeface="Arial"/>
              </a:rPr>
              <a:t>bilancování toků komodit v tabulkách dodávek a užití (vliv změn v zahraničním obchodě)</a:t>
            </a:r>
          </a:p>
          <a:p>
            <a:pPr marL="346075" indent="-346075">
              <a:spcBef>
                <a:spcPts val="575"/>
              </a:spcBef>
              <a:spcAft>
                <a:spcPts val="600"/>
              </a:spcAft>
              <a:buFont typeface="Wingdings" pitchFamily="2" charset="2"/>
              <a:buNone/>
            </a:pPr>
            <a:endParaRPr lang="cs-CZ" sz="2000" b="1" smtClean="0">
              <a:solidFill>
                <a:srgbClr val="003568"/>
              </a:solidFill>
              <a:latin typeface="Arial"/>
            </a:endParaRPr>
          </a:p>
          <a:p>
            <a:pPr marL="346075" indent="-346075">
              <a:spcBef>
                <a:spcPts val="575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 sz="2000" b="1" smtClean="0">
                <a:solidFill>
                  <a:srgbClr val="003568"/>
                </a:solidFill>
                <a:latin typeface="Arial"/>
              </a:rPr>
              <a:t>Výsledek změn:</a:t>
            </a:r>
            <a:endParaRPr lang="cs-CZ" sz="2000" smtClean="0">
              <a:solidFill>
                <a:srgbClr val="003568"/>
              </a:solidFill>
              <a:latin typeface="Arial"/>
            </a:endParaRP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r>
              <a:rPr lang="cs-CZ" sz="2000" smtClean="0">
                <a:solidFill>
                  <a:srgbClr val="003568"/>
                </a:solidFill>
                <a:latin typeface="Arial"/>
              </a:rPr>
              <a:t>navýšení hladiny:  v Ø +3,7 %</a:t>
            </a: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r>
              <a:rPr lang="cs-CZ" sz="2000" smtClean="0">
                <a:solidFill>
                  <a:srgbClr val="003568"/>
                </a:solidFill>
                <a:latin typeface="Arial"/>
              </a:rPr>
              <a:t>meziroční vývoj (IFO): v Ø -0,2 p.b</a:t>
            </a: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endParaRPr lang="cs-CZ" sz="2000" smtClean="0">
              <a:solidFill>
                <a:srgbClr val="003568"/>
              </a:solidFill>
              <a:latin typeface="Arial"/>
            </a:endParaRPr>
          </a:p>
          <a:p>
            <a:pPr marL="346075" indent="-346075">
              <a:spcBef>
                <a:spcPts val="575"/>
              </a:spcBef>
              <a:spcAft>
                <a:spcPts val="600"/>
              </a:spcAft>
            </a:pPr>
            <a:endParaRPr lang="cs-CZ" sz="2000" smtClean="0">
              <a:solidFill>
                <a:srgbClr val="003568"/>
              </a:solidFill>
              <a:latin typeface="Arial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type="title" idx="4294967295"/>
          </p:nvPr>
        </p:nvSpPr>
        <p:spPr>
          <a:xfrm>
            <a:off x="152400" y="214313"/>
            <a:ext cx="8839200" cy="563562"/>
          </a:xfrm>
        </p:spPr>
        <p:txBody>
          <a:bodyPr/>
          <a:lstStyle>
            <a:defPPr>
              <a:defRPr kern="1200" smtId="4294967295"/>
            </a:defPPr>
          </a:lstStyle>
          <a:p>
            <a:pPr>
              <a:defRPr/>
            </a:pPr>
            <a:r>
              <a:rPr lang="cs-CZ" sz="2800" b="1" smtClean="0">
                <a:solidFill>
                  <a:schemeClr val="bg1">
                    <a:lumMod val="75000"/>
                  </a:schemeClr>
                </a:solidFill>
              </a:rPr>
              <a:t>Výdaje na konečnou spotřebu domácností</a:t>
            </a:r>
            <a:endParaRPr lang="en-GB" sz="2800" b="1" smtClean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220" name="Zástupný symbol pro obsah 5"/>
          <p:cNvSpPr/>
          <p:nvPr/>
        </p:nvSpPr>
        <p:spPr bwMode="auto">
          <a:xfrm>
            <a:off x="4929188" y="928688"/>
            <a:ext cx="4214812" cy="5000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>
            <a:defPPr>
              <a:defRPr kern="1200" smtId="4294967295"/>
            </a:defPPr>
          </a:lstStyle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r>
              <a:rPr lang="cs-CZ" sz="20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Souhrnný dopad změn, mld. Kč:</a:t>
            </a:r>
          </a:p>
          <a:p>
            <a:pPr marL="342900" indent="-342900">
              <a:spcBef>
                <a:spcPct val="20000"/>
              </a:spcBef>
              <a:buFont typeface="Arial" charset="0"/>
              <a:buNone/>
              <a:defRPr/>
            </a:pPr>
            <a:endParaRPr lang="cs-CZ" sz="2000" b="1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000625" y="1357313"/>
          <a:ext cx="3881448" cy="5286414"/>
        </p:xfrm>
        <a:graphic>
          <a:graphicData uri="http://schemas.openxmlformats.org/drawingml/2006/table">
            <a:tbl>
              <a:tblPr/>
              <a:tblGrid>
                <a:gridCol w="785817"/>
                <a:gridCol w="1023183"/>
                <a:gridCol w="825466"/>
                <a:gridCol w="702525"/>
                <a:gridCol w="544457"/>
              </a:tblGrid>
              <a:tr h="470926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1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Rok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Před revizí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Po revizi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Rozdíl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736,1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776,7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862,2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901,5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39,3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1997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960,3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997,7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1 037,2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1 068,3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31,0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1999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1 086,8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1 114,8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1 134,7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1 162,8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1 206,9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1 246,1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1 248,9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1 301,2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52,4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1 318,3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1 367,3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1 399,2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1 460,7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61,5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1 442,7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1 515,7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73,0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1 537,2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1 604,5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67,2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1 659,6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1 719,7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60,1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1 804,2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1 856,7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52,5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1 804,3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1 852,5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48,1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968"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ctr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1 827,7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1 871,8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43,9</a:t>
                      </a:r>
                      <a:endParaRPr lang="cs-CZ" sz="1500" b="0" i="0" u="none" strike="noStrike">
                        <a:solidFill>
                          <a:schemeClr val="bg1">
                            <a:lumMod val="75000"/>
                          </a:schemeClr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kern="1200" smtId="4294967295"/>
                      </a:defPPr>
                    </a:lstStyle>
                    <a:p>
                      <a:pPr algn="ctr" fontAlgn="b"/>
                      <a:r>
                        <a:rPr lang="cs-CZ" sz="1500" b="0" i="0" u="none" strike="noStrike">
                          <a:solidFill>
                            <a:schemeClr val="bg1">
                              <a:lumMod val="75000"/>
                            </a:schemeClr>
                          </a:solidFill>
                          <a:latin typeface="Arial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split orient="vert" dir="in"/>
  </p:transition>
  <p:timing/>
</p:sld>
</file>

<file path=ppt/tags/tag1.xml><?xml version="1.0" encoding="utf-8"?>
<p:tagLst xmlns:p="http://schemas.openxmlformats.org/presentationml/2006/main">
  <p:tag name="AS_NET" val="4.0.30319.1026"/>
  <p:tag name="AS_OS" val="Microsoft Windows NT 6.1.7601 Service Pack 1"/>
  <p:tag name="AS_RELEASE_DATE" val="2015.10.05"/>
  <p:tag name="AS_TITLE" val="Aspose.Slides for .NET 4.0"/>
  <p:tag name="AS_VERSION" val="15.8.0.0"/>
</p:tagLst>
</file>

<file path=ppt/theme/theme1.xml><?xml version="1.0" encoding="utf-8"?>
<a:theme xmlns:r="http://schemas.openxmlformats.org/officeDocument/2006/relationships" xmlns:a="http://schemas.openxmlformats.org/drawingml/2006/main" name="8_Default Design">
  <a:themeElements>
    <a:clrScheme name="">
      <a:dk1>
        <a:srgbClr val="808080"/>
      </a:dk1>
      <a:lt1>
        <a:srgbClr val="777777"/>
      </a:lt1>
      <a:dk2>
        <a:srgbClr val="00468A"/>
      </a:dk2>
      <a:lt2>
        <a:srgbClr val="000000"/>
      </a:lt2>
      <a:accent1>
        <a:srgbClr val="00CC99"/>
      </a:accent1>
      <a:accent2>
        <a:srgbClr val="3333CC"/>
      </a:accent2>
      <a:accent3>
        <a:srgbClr val="AAB0C4"/>
      </a:accent3>
      <a:accent4>
        <a:srgbClr val="656565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_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">
    <a:dk1>
      <a:srgbClr val="808080"/>
    </a:dk1>
    <a:lt1>
      <a:srgbClr val="777777"/>
    </a:lt1>
    <a:dk2>
      <a:srgbClr val="00468A"/>
    </a:dk2>
    <a:lt2>
      <a:srgbClr val="000000"/>
    </a:lt2>
    <a:accent1>
      <a:srgbClr val="00CC99"/>
    </a:accent1>
    <a:accent2>
      <a:srgbClr val="3333CC"/>
    </a:accent2>
    <a:accent3>
      <a:srgbClr val="AAB0C4"/>
    </a:accent3>
    <a:accent4>
      <a:srgbClr val="656565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8_Default Design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">
    <a:dk1>
      <a:srgbClr val="808080"/>
    </a:dk1>
    <a:lt1>
      <a:srgbClr val="777777"/>
    </a:lt1>
    <a:dk2>
      <a:srgbClr val="00468A"/>
    </a:dk2>
    <a:lt2>
      <a:srgbClr val="000000"/>
    </a:lt2>
    <a:accent1>
      <a:srgbClr val="00CC99"/>
    </a:accent1>
    <a:accent2>
      <a:srgbClr val="3333CC"/>
    </a:accent2>
    <a:accent3>
      <a:srgbClr val="AAB0C4"/>
    </a:accent3>
    <a:accent4>
      <a:srgbClr val="656565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8_Default Design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3.xml><?xml version="1.0" encoding="utf-8"?>
<a:themeOverride xmlns:r="http://schemas.openxmlformats.org/officeDocument/2006/relationships" xmlns:a="http://schemas.openxmlformats.org/drawingml/2006/main">
  <a:clrScheme name="">
    <a:dk1>
      <a:srgbClr val="808080"/>
    </a:dk1>
    <a:lt1>
      <a:srgbClr val="777777"/>
    </a:lt1>
    <a:dk2>
      <a:srgbClr val="00468A"/>
    </a:dk2>
    <a:lt2>
      <a:srgbClr val="000000"/>
    </a:lt2>
    <a:accent1>
      <a:srgbClr val="00CC99"/>
    </a:accent1>
    <a:accent2>
      <a:srgbClr val="3333CC"/>
    </a:accent2>
    <a:accent3>
      <a:srgbClr val="AAB0C4"/>
    </a:accent3>
    <a:accent4>
      <a:srgbClr val="656565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8_Default Design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  <a:tileRect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  <a:tileRect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  <a:tileRect/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docProps/app.xml><?xml version="1.0" encoding="utf-8"?>
<Properties xmlns="http://schemas.openxmlformats.org/officeDocument/2006/extended-properties">
  <Template/>
  <Manager/>
  <Company/>
  <PresentationFormat/>
  <SharedDoc>0</SharedDoc>
  <Application>Aspose.Slides for .NET</Application>
  <AppVersion>15.0800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2015-11-25T17:26:25.003</cp:lastPrinted>
  <dcterms:created xsi:type="dcterms:W3CDTF">2015-11-25T17:26:25Z</dcterms:created>
  <dcterms:modified xsi:type="dcterms:W3CDTF">2015-11-25T17:26:25Z</dcterms:modified>
</cp:coreProperties>
</file>