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982" r:id="rId2"/>
    <p:sldId id="984" r:id="rId3"/>
    <p:sldId id="989" r:id="rId4"/>
    <p:sldId id="985" r:id="rId5"/>
    <p:sldId id="987" r:id="rId6"/>
    <p:sldId id="991" r:id="rId7"/>
    <p:sldId id="990" r:id="rId8"/>
    <p:sldId id="992" r:id="rId9"/>
    <p:sldId id="983" r:id="rId1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 Šubrt" initials="MŠ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6391D-5B5E-436F-9814-986F131985B1}" type="datetimeFigureOut">
              <a:rPr lang="cs-CZ" smtClean="0"/>
              <a:t>25.08.2020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BE5FA-18A3-4F30-9F15-16AEC5C56B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98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150587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05005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15340-A8FB-4C77-B6C1-CF5349F3E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A74467-00E5-40B9-B07A-6DFC74B50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340FBE-D2CD-4A8C-A94D-F52015BDD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281E-12B5-4EDA-8D86-25491FCDEB23}" type="datetimeFigureOut">
              <a:rPr lang="cs-CZ" smtClean="0"/>
              <a:t>25.08.2020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EB4628-E4DC-48BF-9003-5FBC1BE5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4572FE-BE6D-4729-9ACD-EE518B07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E0D-47DB-409F-B840-524A0815F1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1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30155-A044-4DB7-BB32-53C8D372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AD9207-292A-4E5D-9B92-BC5454C0F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F6FCA2-7A2D-4994-98A0-29AD6C1D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281E-12B5-4EDA-8D86-25491FCDEB23}" type="datetimeFigureOut">
              <a:rPr lang="cs-CZ" smtClean="0"/>
              <a:t>25.08.2020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2CF8C4-A2A1-44B9-83DA-5ABD4675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B7E284-23B2-4FA3-A082-817B7545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E0D-47DB-409F-B840-524A0815F1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81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3FDAB95-586F-4604-AE3D-6A536FAA7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542BA2-AA0C-4793-91B6-79BAF81BB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7FD1FB-735D-482D-A8F7-5AD2DE67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281E-12B5-4EDA-8D86-25491FCDEB23}" type="datetimeFigureOut">
              <a:rPr lang="cs-CZ" smtClean="0"/>
              <a:t>25.08.2020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AE0F1C-44F4-42FD-8C47-FA4AD574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6F9FAD-2DD9-4947-9129-9860056A4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E0D-47DB-409F-B840-524A0815F1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01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65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F2F02-9A4D-4CE9-8159-DA0E9F2F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46B5B8-5D21-4BE0-897B-6D3319ED4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6A2717-B908-4FFD-B54C-8B903013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281E-12B5-4EDA-8D86-25491FCDEB23}" type="datetimeFigureOut">
              <a:rPr lang="cs-CZ" smtClean="0"/>
              <a:t>25.08.2020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B3BA3D-E77C-4297-963B-3FB787EB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A8EA0D-ED9E-4E7E-8970-3EDBE2EBA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E0D-47DB-409F-B840-524A0815F1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96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336BE-1C82-4589-93F3-C5FA9CB8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6487A8D-79D5-4DE2-8E60-E0C6FAB62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E394E0-DF8C-42DA-A469-631D7B8E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281E-12B5-4EDA-8D86-25491FCDEB23}" type="datetimeFigureOut">
              <a:rPr lang="cs-CZ" smtClean="0"/>
              <a:t>25.08.2020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948490-EF63-4360-9B5D-A1668BB8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4F67E3-D268-43FA-A1F5-5092E21E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E0D-47DB-409F-B840-524A0815F1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61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549B61-7AE5-4617-9B87-2B7EED70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AF8B17-CBF1-4CE4-80B2-AC331997C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32DBCDB-B021-4E27-A69F-CCFE3A91F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1D6E42-E820-4F9E-9116-28A57364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281E-12B5-4EDA-8D86-25491FCDEB23}" type="datetimeFigureOut">
              <a:rPr lang="cs-CZ" smtClean="0"/>
              <a:t>25.08.2020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DBBE06-7087-40E3-ADFA-3152ED93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A51606-6D22-4BCB-9BD6-94EC9063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E0D-47DB-409F-B840-524A0815F1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35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133E02-0976-4F61-A00F-A0BC83477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5351030-6667-4F88-8AE0-079690159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DFC90AB-3F66-4A64-8812-E86472713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DAB583D-CAB7-4EBC-951E-512834F84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510651A-01DA-4155-B0AA-C985E64F7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EE00538-9071-4276-8A81-94BDA207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281E-12B5-4EDA-8D86-25491FCDEB23}" type="datetimeFigureOut">
              <a:rPr lang="cs-CZ" smtClean="0"/>
              <a:t>25.08.2020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A500138-9F5A-4017-9FDC-E9E7210B7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0B267B8-F667-4248-AE73-5E1A523C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E0D-47DB-409F-B840-524A0815F1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28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7D8C3-28D1-47DB-AFA6-3BABF9F9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D7A2B0B-11D7-4D5D-9B75-C557721A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281E-12B5-4EDA-8D86-25491FCDEB23}" type="datetimeFigureOut">
              <a:rPr lang="cs-CZ" smtClean="0"/>
              <a:t>25.08.2020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59E275-031A-4CAF-942B-79698773A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8F72B5-04D4-4407-93EF-211A6243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E0D-47DB-409F-B840-524A0815F1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25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2CA56B6-CDEE-4847-AACA-61FC5128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281E-12B5-4EDA-8D86-25491FCDEB23}" type="datetimeFigureOut">
              <a:rPr lang="cs-CZ" smtClean="0"/>
              <a:t>25.08.2020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CBFED2D-E897-4746-B789-924258A7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12F9CD-367A-401E-8C6B-802F3EDA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E0D-47DB-409F-B840-524A0815F1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83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AD02B-1C93-40B4-942E-BF356B900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83F6DB-A6FB-4810-90B0-F7CB1A8F3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9B15BC6-E1CE-4AA8-81F8-031B6A1BA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3D3838-B019-42BE-9A81-C339FE95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281E-12B5-4EDA-8D86-25491FCDEB23}" type="datetimeFigureOut">
              <a:rPr lang="cs-CZ" smtClean="0"/>
              <a:t>25.08.2020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495318-BE51-4E83-964A-D773C2A6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F1F4BD-1608-4B09-A27D-6575A6AF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E0D-47DB-409F-B840-524A0815F1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20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0A09D-9454-4133-A9A1-E222FE19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E7FBAD0-1524-41DD-AFF7-C7116CE73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30CDA57-A8DB-4EB7-AA66-69619005E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CDC3B8-FB80-46F7-B5F7-3854BF2F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281E-12B5-4EDA-8D86-25491FCDEB23}" type="datetimeFigureOut">
              <a:rPr lang="cs-CZ" smtClean="0"/>
              <a:t>25.08.2020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C02253-8EBF-4BBD-B5BA-D24DFB08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5BBD6-ADF7-4BB5-B170-8634CC37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E0D-47DB-409F-B840-524A0815F1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43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53295F3-4994-435A-A9FD-8A9E5C1D0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91401E4-AC1C-4BC5-B820-216AE0DA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CA7B91-F5E7-4E73-B9A9-2FF2F72C1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A281E-12B5-4EDA-8D86-25491FCDEB23}" type="datetimeFigureOut">
              <a:rPr lang="cs-CZ" smtClean="0"/>
              <a:t>25.08.2020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CCBAEE-A108-4082-A521-DD95AFD7D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4EAA14-A017-40A0-942E-2E15E17AB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8E0D-47DB-409F-B840-524A0815F1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87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svg"/><Relationship Id="rId18" Type="http://schemas.openxmlformats.org/officeDocument/2006/relationships/image" Target="../media/image11.png"/><Relationship Id="rId3" Type="http://schemas.microsoft.com/office/2007/relationships/hdphoto" Target="../media/hdphoto2.wdp"/><Relationship Id="rId21" Type="http://schemas.microsoft.com/office/2007/relationships/hdphoto" Target="../media/hdphoto10.wdp"/><Relationship Id="rId7" Type="http://schemas.microsoft.com/office/2007/relationships/hdphoto" Target="../media/hdphoto4.wdp"/><Relationship Id="rId12" Type="http://schemas.openxmlformats.org/officeDocument/2006/relationships/image" Target="../media/image8.png"/><Relationship Id="rId17" Type="http://schemas.microsoft.com/office/2007/relationships/hdphoto" Target="../media/hdphoto8.wdp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10" Type="http://schemas.openxmlformats.org/officeDocument/2006/relationships/image" Target="../media/image7.png"/><Relationship Id="rId19" Type="http://schemas.microsoft.com/office/2007/relationships/hdphoto" Target="../media/hdphoto9.wdp"/><Relationship Id="rId4" Type="http://schemas.openxmlformats.org/officeDocument/2006/relationships/image" Target="../media/image4.png"/><Relationship Id="rId9" Type="http://schemas.microsoft.com/office/2007/relationships/hdphoto" Target="../media/hdphoto5.wdp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6.wd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6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svg"/><Relationship Id="rId5" Type="http://schemas.openxmlformats.org/officeDocument/2006/relationships/image" Target="../media/image27.png"/><Relationship Id="rId4" Type="http://schemas.microsoft.com/office/2007/relationships/hdphoto" Target="../media/hdphoto11.wdp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4016630"/>
            <a:ext cx="12192000" cy="26115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6628147"/>
            <a:ext cx="12192000" cy="2328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9"/>
          <p:cNvSpPr/>
          <p:nvPr/>
        </p:nvSpPr>
        <p:spPr>
          <a:xfrm>
            <a:off x="165355" y="4260816"/>
            <a:ext cx="5930645" cy="107721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Ministerstvo financí České republiky</a:t>
            </a:r>
          </a:p>
          <a:p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Letenská 15</a:t>
            </a:r>
          </a:p>
          <a:p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 10 Praha 1</a:t>
            </a:r>
          </a:p>
          <a:p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www.mfcr.cz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165355" y="5722904"/>
            <a:ext cx="4480832" cy="701663"/>
            <a:chOff x="254586" y="3329345"/>
            <a:chExt cx="3360624" cy="526247"/>
          </a:xfrm>
        </p:grpSpPr>
        <p:pic>
          <p:nvPicPr>
            <p:cNvPr id="16" name="Obrázek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86" y="3329345"/>
              <a:ext cx="1615998" cy="526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39"/>
            <p:cNvSpPr/>
            <p:nvPr/>
          </p:nvSpPr>
          <p:spPr>
            <a:xfrm>
              <a:off x="715441" y="3388940"/>
              <a:ext cx="2899769" cy="37693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r>
                <a:rPr lang="cs-CZ" sz="13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Ministerstvo financí</a:t>
              </a:r>
            </a:p>
            <a:p>
              <a:r>
                <a:rPr lang="cs-CZ" sz="13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České republiky</a:t>
              </a:r>
            </a:p>
          </p:txBody>
        </p:sp>
      </p:grpSp>
      <p:pic>
        <p:nvPicPr>
          <p:cNvPr id="18" name="Obrázek 17">
            <a:extLst>
              <a:ext uri="{FF2B5EF4-FFF2-40B4-BE49-F238E27FC236}">
                <a16:creationId xmlns:a16="http://schemas.microsoft.com/office/drawing/2014/main" id="{AB0E6359-DBD8-47BB-83F6-22D62BB0DF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06"/>
          <a:stretch/>
        </p:blipFill>
        <p:spPr>
          <a:xfrm>
            <a:off x="-1" y="0"/>
            <a:ext cx="12192001" cy="4025246"/>
          </a:xfrm>
          <a:prstGeom prst="rect">
            <a:avLst/>
          </a:prstGeom>
        </p:spPr>
      </p:pic>
      <p:sp>
        <p:nvSpPr>
          <p:cNvPr id="13" name="Rectangle 39"/>
          <p:cNvSpPr/>
          <p:nvPr/>
        </p:nvSpPr>
        <p:spPr>
          <a:xfrm>
            <a:off x="6326428" y="4197094"/>
            <a:ext cx="5607081" cy="42056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cs-CZ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k rozvoji kapitálového trhu</a:t>
            </a:r>
          </a:p>
        </p:txBody>
      </p:sp>
      <p:cxnSp>
        <p:nvCxnSpPr>
          <p:cNvPr id="15" name="Straight Connector 41"/>
          <p:cNvCxnSpPr/>
          <p:nvPr/>
        </p:nvCxnSpPr>
        <p:spPr>
          <a:xfrm>
            <a:off x="6317508" y="4638929"/>
            <a:ext cx="561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9"/>
          <p:cNvSpPr/>
          <p:nvPr/>
        </p:nvSpPr>
        <p:spPr>
          <a:xfrm>
            <a:off x="6336651" y="4677139"/>
            <a:ext cx="5616000" cy="3385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 srpna 2020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9">
            <a:extLst>
              <a:ext uri="{FF2B5EF4-FFF2-40B4-BE49-F238E27FC236}">
                <a16:creationId xmlns:a16="http://schemas.microsoft.com/office/drawing/2014/main" id="{BEE1C8C2-BE03-4544-9384-2692C4D74943}"/>
              </a:ext>
            </a:extLst>
          </p:cNvPr>
          <p:cNvSpPr/>
          <p:nvPr/>
        </p:nvSpPr>
        <p:spPr>
          <a:xfrm>
            <a:off x="6336651" y="4975027"/>
            <a:ext cx="501784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Bc. Aleš Králík, LL.M.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oddělení 3501 – Kapitálový trh</a:t>
            </a:r>
          </a:p>
        </p:txBody>
      </p:sp>
    </p:spTree>
    <p:extLst>
      <p:ext uri="{BB962C8B-B14F-4D97-AF65-F5344CB8AC3E}">
        <p14:creationId xmlns:p14="http://schemas.microsoft.com/office/powerpoint/2010/main" val="58277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63951" y="241896"/>
            <a:ext cx="11613547" cy="627864"/>
          </a:xfrm>
          <a:prstGeom prst="rect">
            <a:avLst/>
          </a:prstGeom>
        </p:spPr>
        <p:txBody>
          <a:bodyPr/>
          <a:lstStyle>
            <a:lvl1pPr algn="l" defTabSz="68583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Arial" panose="020B0604020202020204" pitchFamily="34" charset="0"/>
              </a:defRPr>
            </a:lvl1pPr>
          </a:lstStyle>
          <a:p>
            <a:r>
              <a:rPr lang="cs-CZ" sz="2267" dirty="0">
                <a:solidFill>
                  <a:srgbClr val="002060"/>
                </a:solidFill>
              </a:rPr>
              <a:t>Nelegislativní opatření vyplývající z Koncepce nebo ze snahy rozvinout kapitálový trh. Jednotlivá opatření jsou vždy konzultována se </a:t>
            </a:r>
            <a:r>
              <a:rPr lang="cs-CZ" sz="2267" dirty="0" smtClean="0">
                <a:solidFill>
                  <a:srgbClr val="002060"/>
                </a:solidFill>
              </a:rPr>
              <a:t>odbornou </a:t>
            </a:r>
            <a:r>
              <a:rPr lang="cs-CZ" sz="2267" dirty="0">
                <a:solidFill>
                  <a:srgbClr val="002060"/>
                </a:solidFill>
              </a:rPr>
              <a:t>veřejností.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263952" y="932723"/>
            <a:ext cx="1174636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263952" y="6429081"/>
            <a:ext cx="11746365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41" name="Rectangle 12">
            <a:extLst>
              <a:ext uri="{FF2B5EF4-FFF2-40B4-BE49-F238E27FC236}">
                <a16:creationId xmlns:a16="http://schemas.microsoft.com/office/drawing/2014/main" id="{99553AC1-69B1-4E0B-BF21-30BA9463CF15}"/>
              </a:ext>
            </a:extLst>
          </p:cNvPr>
          <p:cNvSpPr/>
          <p:nvPr/>
        </p:nvSpPr>
        <p:spPr>
          <a:xfrm>
            <a:off x="263952" y="1012384"/>
            <a:ext cx="3239760" cy="53370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lIns="120000" tIns="60960" rIns="121920" bIns="60960" rtlCol="0" anchor="ctr">
            <a:noAutofit/>
          </a:bodyPr>
          <a:lstStyle/>
          <a:p>
            <a:pPr defTabSz="1219170">
              <a:lnSpc>
                <a:spcPct val="90000"/>
              </a:lnSpc>
              <a:spcBef>
                <a:spcPts val="1333"/>
              </a:spcBef>
              <a:defRPr/>
            </a:pPr>
            <a:endParaRPr lang="en-US" sz="1333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2" name="Group 57">
            <a:extLst>
              <a:ext uri="{FF2B5EF4-FFF2-40B4-BE49-F238E27FC236}">
                <a16:creationId xmlns:a16="http://schemas.microsoft.com/office/drawing/2014/main" id="{CBEAD5F1-1775-4746-8337-6C44CDAE2592}"/>
              </a:ext>
            </a:extLst>
          </p:cNvPr>
          <p:cNvGrpSpPr/>
          <p:nvPr/>
        </p:nvGrpSpPr>
        <p:grpSpPr>
          <a:xfrm>
            <a:off x="3599723" y="1177024"/>
            <a:ext cx="390671" cy="4984003"/>
            <a:chOff x="5800320" y="3606375"/>
            <a:chExt cx="293003" cy="1143102"/>
          </a:xfrm>
        </p:grpSpPr>
        <p:cxnSp>
          <p:nvCxnSpPr>
            <p:cNvPr id="263" name="Straight Connector 58">
              <a:extLst>
                <a:ext uri="{FF2B5EF4-FFF2-40B4-BE49-F238E27FC236}">
                  <a16:creationId xmlns:a16="http://schemas.microsoft.com/office/drawing/2014/main" id="{E2353AA3-B750-9247-8720-FFC74ED9514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361236" y="4177926"/>
              <a:ext cx="1143102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264" name="Rectangle 59">
              <a:extLst>
                <a:ext uri="{FF2B5EF4-FFF2-40B4-BE49-F238E27FC236}">
                  <a16:creationId xmlns:a16="http://schemas.microsoft.com/office/drawing/2014/main" id="{210BA860-650A-524F-B93C-C5107EF79A80}"/>
                </a:ext>
              </a:extLst>
            </p:cNvPr>
            <p:cNvSpPr/>
            <p:nvPr/>
          </p:nvSpPr>
          <p:spPr>
            <a:xfrm>
              <a:off x="5800320" y="4042878"/>
              <a:ext cx="264933" cy="27416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lIns="97536" tIns="97536" rIns="97536" bIns="97536" rtlCol="0" anchor="ctr"/>
            <a:lstStyle/>
            <a:p>
              <a:pPr algn="ctr" defTabSz="1219170">
                <a:defRPr/>
              </a:pPr>
              <a:endParaRPr lang="en-GB" sz="1333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5" name="Freeform: Shape 60">
              <a:extLst>
                <a:ext uri="{FF2B5EF4-FFF2-40B4-BE49-F238E27FC236}">
                  <a16:creationId xmlns:a16="http://schemas.microsoft.com/office/drawing/2014/main" id="{768A7BB2-4399-3E49-8E60-91CDDCBCA4D8}"/>
                </a:ext>
              </a:extLst>
            </p:cNvPr>
            <p:cNvSpPr/>
            <p:nvPr/>
          </p:nvSpPr>
          <p:spPr>
            <a:xfrm>
              <a:off x="5828391" y="4067704"/>
              <a:ext cx="264932" cy="220444"/>
            </a:xfrm>
            <a:custGeom>
              <a:avLst/>
              <a:gdLst/>
              <a:ahLst/>
              <a:cxnLst/>
              <a:rect l="0" t="0" r="0" b="0"/>
              <a:pathLst>
                <a:path w="284164" h="539751">
                  <a:moveTo>
                    <a:pt x="0" y="0"/>
                  </a:moveTo>
                  <a:lnTo>
                    <a:pt x="0" y="133350"/>
                  </a:lnTo>
                  <a:lnTo>
                    <a:pt x="138113" y="269875"/>
                  </a:lnTo>
                  <a:lnTo>
                    <a:pt x="0" y="412750"/>
                  </a:lnTo>
                  <a:lnTo>
                    <a:pt x="0" y="539750"/>
                  </a:lnTo>
                  <a:lnTo>
                    <a:pt x="284163" y="269875"/>
                  </a:lnTo>
                  <a:close/>
                </a:path>
              </a:pathLst>
            </a:custGeom>
            <a:solidFill>
              <a:srgbClr val="002060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3"/>
                  </a:solidFill>
                  <a:prstDash val="solid"/>
                </a14:hiddenLine>
              </a:ext>
            </a:extLst>
          </p:spPr>
          <p:txBody>
            <a:bodyPr lIns="97536" tIns="97536" rIns="97536" bIns="97536" rtlCol="0" anchor="ctr"/>
            <a:lstStyle/>
            <a:p>
              <a:pPr algn="ctr" defTabSz="1219170">
                <a:defRPr/>
              </a:pPr>
              <a:endParaRPr lang="en-GB" sz="1333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BB0FBDED-52C0-49B5-9AEF-F55D83E186AB}"/>
              </a:ext>
            </a:extLst>
          </p:cNvPr>
          <p:cNvSpPr txBox="1"/>
          <p:nvPr/>
        </p:nvSpPr>
        <p:spPr>
          <a:xfrm>
            <a:off x="263951" y="6479485"/>
            <a:ext cx="4600280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cs-C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Ministerstvo financí ČR</a:t>
            </a:r>
          </a:p>
        </p:txBody>
      </p:sp>
      <p:sp>
        <p:nvSpPr>
          <p:cNvPr id="51" name="TextBox 36">
            <a:extLst>
              <a:ext uri="{FF2B5EF4-FFF2-40B4-BE49-F238E27FC236}">
                <a16:creationId xmlns:a16="http://schemas.microsoft.com/office/drawing/2014/main" id="{191F0E95-2428-47C9-87CC-AE254AD711F9}"/>
              </a:ext>
            </a:extLst>
          </p:cNvPr>
          <p:cNvSpPr txBox="1"/>
          <p:nvPr/>
        </p:nvSpPr>
        <p:spPr>
          <a:xfrm>
            <a:off x="389462" y="5039103"/>
            <a:ext cx="2988732" cy="79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cs-CZ" sz="226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Nelegislativní opatření</a:t>
            </a:r>
            <a:endParaRPr lang="en-US" sz="2267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821CBCB4-E954-4E8E-8A1C-7F2EE1753FAB}"/>
              </a:ext>
            </a:extLst>
          </p:cNvPr>
          <p:cNvGrpSpPr/>
          <p:nvPr/>
        </p:nvGrpSpPr>
        <p:grpSpPr>
          <a:xfrm>
            <a:off x="4068695" y="1363418"/>
            <a:ext cx="8844063" cy="4616812"/>
            <a:chOff x="3051521" y="771549"/>
            <a:chExt cx="6633047" cy="3462609"/>
          </a:xfrm>
        </p:grpSpPr>
        <p:grpSp>
          <p:nvGrpSpPr>
            <p:cNvPr id="45" name="Skupina 44">
              <a:extLst>
                <a:ext uri="{FF2B5EF4-FFF2-40B4-BE49-F238E27FC236}">
                  <a16:creationId xmlns:a16="http://schemas.microsoft.com/office/drawing/2014/main" id="{A7B3B229-65C4-4472-9D6B-BC8A6421BE89}"/>
                </a:ext>
              </a:extLst>
            </p:cNvPr>
            <p:cNvGrpSpPr/>
            <p:nvPr/>
          </p:nvGrpSpPr>
          <p:grpSpPr>
            <a:xfrm>
              <a:off x="3051521" y="771549"/>
              <a:ext cx="5956217" cy="475635"/>
              <a:chOff x="3131840" y="771549"/>
              <a:chExt cx="5956217" cy="475635"/>
            </a:xfrm>
          </p:grpSpPr>
          <p:sp>
            <p:nvSpPr>
              <p:cNvPr id="71" name="Rectangle 27">
                <a:extLst>
                  <a:ext uri="{FF2B5EF4-FFF2-40B4-BE49-F238E27FC236}">
                    <a16:creationId xmlns:a16="http://schemas.microsoft.com/office/drawing/2014/main" id="{22E6F674-5B2D-4645-B408-1FA87A90524C}"/>
                  </a:ext>
                </a:extLst>
              </p:cNvPr>
              <p:cNvSpPr/>
              <p:nvPr/>
            </p:nvSpPr>
            <p:spPr>
              <a:xfrm>
                <a:off x="3424196" y="797936"/>
                <a:ext cx="5663861" cy="432048"/>
              </a:xfrm>
              <a:prstGeom prst="rect">
                <a:avLst/>
              </a:prstGeom>
              <a:solidFill>
                <a:srgbClr val="00206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384000" tIns="45719" rIns="91439" bIns="45719" rtlCol="0" anchor="ctr"/>
              <a:lstStyle/>
              <a:p>
                <a:pPr defTabSz="914354">
                  <a:defRPr/>
                </a:pPr>
                <a:r>
                  <a:rPr lang="cs-CZ" sz="1600" kern="0" dirty="0">
                    <a:solidFill>
                      <a:schemeClr val="bg1"/>
                    </a:solidFill>
                    <a:latin typeface="Arial"/>
                  </a:rPr>
                  <a:t>Zpráva Světové banky o </a:t>
                </a:r>
                <a:r>
                  <a:rPr lang="cs-CZ" sz="1600" i="1" kern="0" dirty="0">
                    <a:solidFill>
                      <a:schemeClr val="bg1"/>
                    </a:solidFill>
                    <a:latin typeface="Arial"/>
                  </a:rPr>
                  <a:t>Business </a:t>
                </a:r>
                <a:r>
                  <a:rPr lang="cs-CZ" sz="1600" i="1" kern="0" dirty="0" err="1">
                    <a:solidFill>
                      <a:schemeClr val="bg1"/>
                    </a:solidFill>
                    <a:latin typeface="Arial"/>
                  </a:rPr>
                  <a:t>Angels</a:t>
                </a:r>
                <a:r>
                  <a:rPr lang="cs-CZ" sz="1600" kern="0" dirty="0">
                    <a:solidFill>
                      <a:schemeClr val="bg1"/>
                    </a:solidFill>
                    <a:latin typeface="Arial"/>
                  </a:rPr>
                  <a:t> </a:t>
                </a:r>
                <a:endParaRPr lang="en-US" sz="1600" kern="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72" name="ST_Bubble">
                <a:extLst>
                  <a:ext uri="{FF2B5EF4-FFF2-40B4-BE49-F238E27FC236}">
                    <a16:creationId xmlns:a16="http://schemas.microsoft.com/office/drawing/2014/main" id="{D53BE09E-D781-4E84-AB53-322768E8C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1840" y="771549"/>
                <a:ext cx="504056" cy="475635"/>
              </a:xfrm>
              <a:prstGeom prst="ellipse">
                <a:avLst/>
              </a:prstGeom>
              <a:solidFill>
                <a:srgbClr val="002060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48000" tIns="48000" rIns="48000" bIns="48000" anchor="ctr"/>
              <a:lstStyle/>
              <a:p>
                <a:pPr algn="ctr" defTabSz="1219231"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422C4CA4-1450-433E-8329-4458773C6280}"/>
                </a:ext>
              </a:extLst>
            </p:cNvPr>
            <p:cNvSpPr/>
            <p:nvPr/>
          </p:nvSpPr>
          <p:spPr>
            <a:xfrm>
              <a:off x="3352188" y="1295765"/>
              <a:ext cx="5655549" cy="432048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  <a:effectLst/>
          </p:spPr>
          <p:txBody>
            <a:bodyPr lIns="384000" tIns="45719" rIns="91439" bIns="45719" rtlCol="0" anchor="ctr"/>
            <a:lstStyle/>
            <a:p>
              <a:pPr defTabSz="914354">
                <a:defRPr/>
              </a:pPr>
              <a:r>
                <a:rPr lang="cs-CZ" sz="1600" kern="0" dirty="0" err="1">
                  <a:solidFill>
                    <a:schemeClr val="bg1"/>
                  </a:solidFill>
                  <a:latin typeface="Arial"/>
                </a:rPr>
                <a:t>Scorecard</a:t>
              </a:r>
              <a:r>
                <a:rPr lang="cs-CZ" sz="1600" kern="0" dirty="0">
                  <a:solidFill>
                    <a:schemeClr val="bg1"/>
                  </a:solidFill>
                  <a:latin typeface="Arial"/>
                </a:rPr>
                <a:t> korporátních dluhopisů </a:t>
              </a:r>
              <a:r>
                <a:rPr lang="cs-CZ" sz="1600" kern="0" dirty="0" smtClean="0">
                  <a:solidFill>
                    <a:schemeClr val="bg1"/>
                  </a:solidFill>
                  <a:latin typeface="Arial"/>
                </a:rPr>
                <a:t>2.0</a:t>
              </a:r>
              <a:endParaRPr lang="en-US" sz="1600" kern="0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47" name="ST_Bubble">
              <a:extLst>
                <a:ext uri="{FF2B5EF4-FFF2-40B4-BE49-F238E27FC236}">
                  <a16:creationId xmlns:a16="http://schemas.microsoft.com/office/drawing/2014/main" id="{8F279F06-A3C9-44B2-9B3A-BC3CCF1A4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1269378"/>
              <a:ext cx="504056" cy="475635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48000" tIns="48000" rIns="48000" bIns="48000" anchor="ctr"/>
            <a:lstStyle/>
            <a:p>
              <a:pPr algn="ctr" defTabSz="1219231">
                <a:defRPr/>
              </a:pPr>
              <a:endParaRPr lang="en-US" sz="1867" b="1" kern="0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48" name="Obrázek 47">
              <a:extLst>
                <a:ext uri="{FF2B5EF4-FFF2-40B4-BE49-F238E27FC236}">
                  <a16:creationId xmlns:a16="http://schemas.microsoft.com/office/drawing/2014/main" id="{1759D79C-2741-4636-BE76-9337C3CF8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856" y="1333587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D27DE31E-793A-4E63-BE5D-490EE3DE61B2}"/>
                </a:ext>
              </a:extLst>
            </p:cNvPr>
            <p:cNvSpPr/>
            <p:nvPr/>
          </p:nvSpPr>
          <p:spPr>
            <a:xfrm>
              <a:off x="3352188" y="1793594"/>
              <a:ext cx="5655549" cy="432048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  <a:effectLst/>
          </p:spPr>
          <p:txBody>
            <a:bodyPr lIns="384000" tIns="45719" rIns="91439" bIns="45719" rtlCol="0" anchor="ctr"/>
            <a:lstStyle/>
            <a:p>
              <a:pPr defTabSz="914354">
                <a:defRPr/>
              </a:pPr>
              <a:r>
                <a:rPr lang="cs-CZ" sz="1600" kern="0" dirty="0">
                  <a:solidFill>
                    <a:schemeClr val="bg1"/>
                  </a:solidFill>
                  <a:latin typeface="Arial"/>
                </a:rPr>
                <a:t>Orientace ve finančních výkazech</a:t>
              </a:r>
              <a:endParaRPr lang="en-US" sz="1600" kern="0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50" name="ST_Bubble">
              <a:extLst>
                <a:ext uri="{FF2B5EF4-FFF2-40B4-BE49-F238E27FC236}">
                  <a16:creationId xmlns:a16="http://schemas.microsoft.com/office/drawing/2014/main" id="{F60F7A68-29D7-4A19-AFDF-17D5F3C84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1767207"/>
              <a:ext cx="504056" cy="475635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48000" tIns="48000" rIns="48000" bIns="48000" anchor="ctr"/>
            <a:lstStyle/>
            <a:p>
              <a:pPr algn="ctr" defTabSz="1219231">
                <a:defRPr/>
              </a:pPr>
              <a:endParaRPr lang="en-US" sz="1867" b="1" kern="0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52" name="Obrázek 51">
              <a:extLst>
                <a:ext uri="{FF2B5EF4-FFF2-40B4-BE49-F238E27FC236}">
                  <a16:creationId xmlns:a16="http://schemas.microsoft.com/office/drawing/2014/main" id="{11A3FE53-E560-4519-9CB1-7B87EFCF53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856" y="1836010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27">
              <a:extLst>
                <a:ext uri="{FF2B5EF4-FFF2-40B4-BE49-F238E27FC236}">
                  <a16:creationId xmlns:a16="http://schemas.microsoft.com/office/drawing/2014/main" id="{6173A930-388A-4723-A37B-72718EF8E42E}"/>
                </a:ext>
              </a:extLst>
            </p:cNvPr>
            <p:cNvSpPr/>
            <p:nvPr/>
          </p:nvSpPr>
          <p:spPr>
            <a:xfrm>
              <a:off x="3352188" y="2291423"/>
              <a:ext cx="5655549" cy="432048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  <a:effectLst/>
          </p:spPr>
          <p:txBody>
            <a:bodyPr lIns="384000" tIns="45719" rIns="91439" bIns="45719" rtlCol="0" anchor="ctr"/>
            <a:lstStyle/>
            <a:p>
              <a:pPr defTabSz="914354">
                <a:defRPr/>
              </a:pPr>
              <a:r>
                <a:rPr lang="cs-CZ" sz="1600" kern="0" dirty="0">
                  <a:solidFill>
                    <a:schemeClr val="bg1"/>
                  </a:solidFill>
                  <a:latin typeface="Arial"/>
                </a:rPr>
                <a:t>Kalkulačka skóre ke </a:t>
              </a:r>
              <a:r>
                <a:rPr lang="cs-CZ" sz="1600" kern="0" dirty="0" err="1">
                  <a:solidFill>
                    <a:schemeClr val="bg1"/>
                  </a:solidFill>
                  <a:latin typeface="Arial"/>
                </a:rPr>
                <a:t>Scorecardu</a:t>
              </a:r>
              <a:r>
                <a:rPr lang="cs-CZ" sz="1600" kern="0" dirty="0">
                  <a:solidFill>
                    <a:schemeClr val="bg1"/>
                  </a:solidFill>
                  <a:latin typeface="Arial"/>
                </a:rPr>
                <a:t> korporátních dluhopisů 2.0</a:t>
              </a:r>
              <a:endParaRPr lang="en-US" sz="1600" kern="0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54" name="ST_Bubble">
              <a:extLst>
                <a:ext uri="{FF2B5EF4-FFF2-40B4-BE49-F238E27FC236}">
                  <a16:creationId xmlns:a16="http://schemas.microsoft.com/office/drawing/2014/main" id="{DA1B6ABF-EE27-49E9-8872-114C12F23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2265036"/>
              <a:ext cx="504056" cy="475635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48000" tIns="48000" rIns="48000" bIns="48000" anchor="ctr"/>
            <a:lstStyle/>
            <a:p>
              <a:pPr algn="ctr" defTabSz="1219231">
                <a:defRPr/>
              </a:pPr>
              <a:endParaRPr lang="en-US" sz="1867" b="1" kern="0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55" name="Obrázek 54">
              <a:extLst>
                <a:ext uri="{FF2B5EF4-FFF2-40B4-BE49-F238E27FC236}">
                  <a16:creationId xmlns:a16="http://schemas.microsoft.com/office/drawing/2014/main" id="{F444D6C2-3178-4007-B7E1-31C227F4B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856" y="2329245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2A31B90C-EEC1-4857-A69C-6729E19DBD37}"/>
                </a:ext>
              </a:extLst>
            </p:cNvPr>
            <p:cNvSpPr/>
            <p:nvPr/>
          </p:nvSpPr>
          <p:spPr>
            <a:xfrm>
              <a:off x="3352188" y="2789252"/>
              <a:ext cx="5655549" cy="4320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384000" tIns="45719" rIns="91439" bIns="45719" rtlCol="0" anchor="ctr"/>
            <a:lstStyle/>
            <a:p>
              <a:pPr defTabSz="914354">
                <a:defRPr/>
              </a:pPr>
              <a:r>
                <a:rPr lang="cs-CZ" sz="1600" kern="0" dirty="0">
                  <a:solidFill>
                    <a:schemeClr val="bg1"/>
                  </a:solidFill>
                  <a:latin typeface="Arial"/>
                </a:rPr>
                <a:t>Rozpracovaná nelegislativní opatření</a:t>
              </a:r>
              <a:endParaRPr lang="en-US" sz="1600" kern="0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57" name="ST_Bubble">
              <a:extLst>
                <a:ext uri="{FF2B5EF4-FFF2-40B4-BE49-F238E27FC236}">
                  <a16:creationId xmlns:a16="http://schemas.microsoft.com/office/drawing/2014/main" id="{BB6FC8B0-E2FC-4340-B531-107C28752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2762865"/>
              <a:ext cx="504056" cy="47563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48000" tIns="48000" rIns="48000" bIns="48000" anchor="ctr"/>
            <a:lstStyle/>
            <a:p>
              <a:pPr algn="ctr" defTabSz="1219231">
                <a:defRPr/>
              </a:pPr>
              <a:endParaRPr lang="en-US" sz="1867" b="1" kern="0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63" name="Obrázek 62">
              <a:extLst>
                <a:ext uri="{FF2B5EF4-FFF2-40B4-BE49-F238E27FC236}">
                  <a16:creationId xmlns:a16="http://schemas.microsoft.com/office/drawing/2014/main" id="{C292C6C8-9C71-490C-8602-41B35BC1D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8339" y="2827074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08CA13D4-721D-454F-B8DB-1F0EF89F7031}"/>
                </a:ext>
              </a:extLst>
            </p:cNvPr>
            <p:cNvSpPr/>
            <p:nvPr/>
          </p:nvSpPr>
          <p:spPr>
            <a:xfrm>
              <a:off x="3352188" y="3287081"/>
              <a:ext cx="5655549" cy="432048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  <a:effectLst/>
          </p:spPr>
          <p:txBody>
            <a:bodyPr lIns="384000" tIns="45719" rIns="91439" bIns="45719" rtlCol="0" anchor="ctr"/>
            <a:lstStyle/>
            <a:p>
              <a:pPr defTabSz="914354">
                <a:defRPr/>
              </a:pPr>
              <a:r>
                <a:rPr lang="cs-CZ" sz="1600" kern="0" dirty="0">
                  <a:solidFill>
                    <a:schemeClr val="bg1"/>
                  </a:solidFill>
                  <a:latin typeface="Arial"/>
                </a:rPr>
                <a:t>Kapitálový průvodce</a:t>
              </a:r>
              <a:endParaRPr lang="en-US" sz="1600" kern="0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65" name="ST_Bubble">
              <a:extLst>
                <a:ext uri="{FF2B5EF4-FFF2-40B4-BE49-F238E27FC236}">
                  <a16:creationId xmlns:a16="http://schemas.microsoft.com/office/drawing/2014/main" id="{FC3DB88C-4B8D-4A4C-A8F5-406AC7BF4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3260694"/>
              <a:ext cx="504056" cy="475635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48000" tIns="48000" rIns="48000" bIns="48000" anchor="ctr"/>
            <a:lstStyle/>
            <a:p>
              <a:pPr algn="ctr" defTabSz="1219231">
                <a:defRPr/>
              </a:pPr>
              <a:endParaRPr lang="en-US" sz="1867" b="1" kern="0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66" name="Obrázek 65">
              <a:extLst>
                <a:ext uri="{FF2B5EF4-FFF2-40B4-BE49-F238E27FC236}">
                  <a16:creationId xmlns:a16="http://schemas.microsoft.com/office/drawing/2014/main" id="{DEEE5CFE-15DB-43D3-8C88-4682B6E86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8339" y="3329497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Rectangle 27">
              <a:extLst>
                <a:ext uri="{FF2B5EF4-FFF2-40B4-BE49-F238E27FC236}">
                  <a16:creationId xmlns:a16="http://schemas.microsoft.com/office/drawing/2014/main" id="{2B4131FA-0518-43AA-8467-CE428918FAD4}"/>
                </a:ext>
              </a:extLst>
            </p:cNvPr>
            <p:cNvSpPr/>
            <p:nvPr/>
          </p:nvSpPr>
          <p:spPr>
            <a:xfrm>
              <a:off x="3352188" y="3784910"/>
              <a:ext cx="5655549" cy="432048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  <a:effectLst/>
          </p:spPr>
          <p:txBody>
            <a:bodyPr lIns="384000" tIns="45719" rIns="91439" bIns="45719" rtlCol="0" anchor="ctr"/>
            <a:lstStyle/>
            <a:p>
              <a:pPr defTabSz="914354">
                <a:defRPr/>
              </a:pPr>
              <a:r>
                <a:rPr lang="cs-CZ" sz="1600" kern="0" dirty="0">
                  <a:solidFill>
                    <a:schemeClr val="bg1"/>
                  </a:solidFill>
                  <a:latin typeface="Arial"/>
                </a:rPr>
                <a:t>Diagram cesty investora</a:t>
              </a:r>
              <a:endParaRPr lang="en-US" sz="1600" kern="0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68" name="ST_Bubble">
              <a:extLst>
                <a:ext uri="{FF2B5EF4-FFF2-40B4-BE49-F238E27FC236}">
                  <a16:creationId xmlns:a16="http://schemas.microsoft.com/office/drawing/2014/main" id="{F3F26D88-52CF-4155-9091-923107534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3758523"/>
              <a:ext cx="504056" cy="475635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48000" tIns="48000" rIns="48000" bIns="48000" anchor="ctr"/>
            <a:lstStyle/>
            <a:p>
              <a:pPr algn="ctr" defTabSz="1219231">
                <a:defRPr/>
              </a:pPr>
              <a:endParaRPr lang="en-US" sz="1867" b="1" kern="0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69" name="Obrázek 68">
              <a:extLst>
                <a:ext uri="{FF2B5EF4-FFF2-40B4-BE49-F238E27FC236}">
                  <a16:creationId xmlns:a16="http://schemas.microsoft.com/office/drawing/2014/main" id="{A7E3AA2F-AD4E-4805-8852-3C9F0D28A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982" y="3822732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Obrázek 69">
              <a:extLst>
                <a:ext uri="{FF2B5EF4-FFF2-40B4-BE49-F238E27FC236}">
                  <a16:creationId xmlns:a16="http://schemas.microsoft.com/office/drawing/2014/main" id="{039B2288-FB15-4625-A27F-7898F6569C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856" y="843558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Picture 1" descr="C:\Users\15926\AppData\Local\Temp\noun_1258384_cc.png"/>
          <p:cNvPicPr>
            <a:picLocks noChangeAspect="1" noChangeArrowheads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269"/>
          <a:stretch/>
        </p:blipFill>
        <p:spPr bwMode="auto">
          <a:xfrm>
            <a:off x="4155866" y="1491248"/>
            <a:ext cx="469939" cy="4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5">
            <a:extLst>
              <a:ext uri="{FF2B5EF4-FFF2-40B4-BE49-F238E27FC236}">
                <a16:creationId xmlns:a16="http://schemas.microsoft.com/office/drawing/2014/main" id="{ECC5C53C-61FC-4DF0-8E6C-232473026B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605"/>
          <a:stretch/>
        </p:blipFill>
        <p:spPr>
          <a:xfrm>
            <a:off x="4166154" y="2133721"/>
            <a:ext cx="507243" cy="397653"/>
          </a:xfrm>
          <a:prstGeom prst="rect">
            <a:avLst/>
          </a:prstGeom>
        </p:spPr>
      </p:pic>
      <p:pic>
        <p:nvPicPr>
          <p:cNvPr id="61" name="Picture 3">
            <a:extLst>
              <a:ext uri="{FF2B5EF4-FFF2-40B4-BE49-F238E27FC236}">
                <a16:creationId xmlns:a16="http://schemas.microsoft.com/office/drawing/2014/main" id="{D3CA1717-D4E3-43E3-BDA6-50D0DEA794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4210599" y="2834983"/>
            <a:ext cx="403079" cy="3496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412" l="2970" r="97030">
                        <a14:foregroundMark x1="10891" y1="47059" x2="10891" y2="47059"/>
                        <a14:foregroundMark x1="4950" y1="41176" x2="4950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6669" y="4892640"/>
            <a:ext cx="550937" cy="231830"/>
          </a:xfrm>
          <a:prstGeom prst="rect">
            <a:avLst/>
          </a:prstGeom>
        </p:spPr>
      </p:pic>
      <p:pic>
        <p:nvPicPr>
          <p:cNvPr id="8" name="Grafický objekt 7" descr="Kalkulačka">
            <a:extLst>
              <a:ext uri="{FF2B5EF4-FFF2-40B4-BE49-F238E27FC236}">
                <a16:creationId xmlns:a16="http://schemas.microsoft.com/office/drawing/2014/main" id="{419C571E-B64C-4371-80D9-19586A6B66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222606" y="3463885"/>
            <a:ext cx="428040" cy="4280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8F51953-4D7D-425B-9CD2-CD818D088C8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4" t="1480" r="5694" b="15002"/>
          <a:stretch/>
        </p:blipFill>
        <p:spPr>
          <a:xfrm>
            <a:off x="4248809" y="4136705"/>
            <a:ext cx="432224" cy="407381"/>
          </a:xfrm>
          <a:prstGeom prst="rect">
            <a:avLst/>
          </a:prstGeom>
        </p:spPr>
      </p:pic>
      <p:pic>
        <p:nvPicPr>
          <p:cNvPr id="58" name="Picture 2" descr="C:\Users\15926\AppData\Local\Temp\noun_rich man_657563.png">
            <a:extLst>
              <a:ext uri="{FF2B5EF4-FFF2-40B4-BE49-F238E27FC236}">
                <a16:creationId xmlns:a16="http://schemas.microsoft.com/office/drawing/2014/main" id="{CBA4DF1D-4057-463E-9E5A-4856CC9D5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5" r="1838" b="14074"/>
          <a:stretch/>
        </p:blipFill>
        <p:spPr bwMode="auto">
          <a:xfrm>
            <a:off x="4188493" y="5448885"/>
            <a:ext cx="474791" cy="4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 descr="Obsah obrázku osoba, interiér, přenosný počítač, vsedě&#10;&#10;Popis byl vytvořen automaticky">
            <a:extLst>
              <a:ext uri="{FF2B5EF4-FFF2-40B4-BE49-F238E27FC236}">
                <a16:creationId xmlns:a16="http://schemas.microsoft.com/office/drawing/2014/main" id="{47777C69-1F2C-46E6-AFAC-FDF2044C2972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9" y="2734560"/>
            <a:ext cx="3234569" cy="188542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BB18F48-BF74-4DA6-9C8B-EE3B8BA5007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3" t="3025" r="3368" b="17883"/>
          <a:stretch/>
        </p:blipFill>
        <p:spPr>
          <a:xfrm>
            <a:off x="1455316" y="1558166"/>
            <a:ext cx="851834" cy="728438"/>
          </a:xfrm>
          <a:prstGeom prst="rect">
            <a:avLst/>
          </a:prstGeom>
        </p:spPr>
      </p:pic>
      <p:grpSp>
        <p:nvGrpSpPr>
          <p:cNvPr id="74" name="Skupina 73">
            <a:extLst>
              <a:ext uri="{FF2B5EF4-FFF2-40B4-BE49-F238E27FC236}">
                <a16:creationId xmlns:a16="http://schemas.microsoft.com/office/drawing/2014/main" id="{DE54CAF1-4B3A-45BD-B473-301B9F3B7911}"/>
              </a:ext>
            </a:extLst>
          </p:cNvPr>
          <p:cNvGrpSpPr/>
          <p:nvPr/>
        </p:nvGrpSpPr>
        <p:grpSpPr>
          <a:xfrm>
            <a:off x="9398980" y="6490720"/>
            <a:ext cx="2601095" cy="252000"/>
            <a:chOff x="9799030" y="6490720"/>
            <a:chExt cx="2601095" cy="252000"/>
          </a:xfrm>
        </p:grpSpPr>
        <p:sp>
          <p:nvSpPr>
            <p:cNvPr id="75" name="Rechteck 6">
              <a:extLst>
                <a:ext uri="{FF2B5EF4-FFF2-40B4-BE49-F238E27FC236}">
                  <a16:creationId xmlns:a16="http://schemas.microsoft.com/office/drawing/2014/main" id="{A4835280-D69E-4C26-9004-3675132466B3}"/>
                </a:ext>
              </a:extLst>
            </p:cNvPr>
            <p:cNvSpPr/>
            <p:nvPr/>
          </p:nvSpPr>
          <p:spPr>
            <a:xfrm>
              <a:off x="9799030" y="6490720"/>
              <a:ext cx="252000" cy="25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6" name="Rechteck 13">
              <a:extLst>
                <a:ext uri="{FF2B5EF4-FFF2-40B4-BE49-F238E27FC236}">
                  <a16:creationId xmlns:a16="http://schemas.microsoft.com/office/drawing/2014/main" id="{DF513C97-3CD0-44A5-9FF6-7A5E3E59023B}"/>
                </a:ext>
              </a:extLst>
            </p:cNvPr>
            <p:cNvSpPr/>
            <p:nvPr/>
          </p:nvSpPr>
          <p:spPr>
            <a:xfrm>
              <a:off x="10190546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7" name="Rechteck 15">
              <a:extLst>
                <a:ext uri="{FF2B5EF4-FFF2-40B4-BE49-F238E27FC236}">
                  <a16:creationId xmlns:a16="http://schemas.microsoft.com/office/drawing/2014/main" id="{7066CC56-A626-4608-9283-E307B19BB817}"/>
                </a:ext>
              </a:extLst>
            </p:cNvPr>
            <p:cNvSpPr/>
            <p:nvPr/>
          </p:nvSpPr>
          <p:spPr>
            <a:xfrm>
              <a:off x="10582062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8" name="Rechteck 17">
              <a:extLst>
                <a:ext uri="{FF2B5EF4-FFF2-40B4-BE49-F238E27FC236}">
                  <a16:creationId xmlns:a16="http://schemas.microsoft.com/office/drawing/2014/main" id="{BF1F01A1-2812-4855-B48D-652B76B1C4F6}"/>
                </a:ext>
              </a:extLst>
            </p:cNvPr>
            <p:cNvSpPr/>
            <p:nvPr/>
          </p:nvSpPr>
          <p:spPr>
            <a:xfrm>
              <a:off x="10973578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9" name="Rechteck 17">
              <a:extLst>
                <a:ext uri="{FF2B5EF4-FFF2-40B4-BE49-F238E27FC236}">
                  <a16:creationId xmlns:a16="http://schemas.microsoft.com/office/drawing/2014/main" id="{ECD35884-34D7-49A2-9FAC-3B87A719806E}"/>
                </a:ext>
              </a:extLst>
            </p:cNvPr>
            <p:cNvSpPr/>
            <p:nvPr/>
          </p:nvSpPr>
          <p:spPr>
            <a:xfrm>
              <a:off x="11365094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80" name="Rechteck 17">
              <a:extLst>
                <a:ext uri="{FF2B5EF4-FFF2-40B4-BE49-F238E27FC236}">
                  <a16:creationId xmlns:a16="http://schemas.microsoft.com/office/drawing/2014/main" id="{3E01A9B0-5CD6-4EA7-A074-27E3077077F9}"/>
                </a:ext>
              </a:extLst>
            </p:cNvPr>
            <p:cNvSpPr/>
            <p:nvPr/>
          </p:nvSpPr>
          <p:spPr>
            <a:xfrm>
              <a:off x="11756610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81" name="Rechteck 17">
              <a:extLst>
                <a:ext uri="{FF2B5EF4-FFF2-40B4-BE49-F238E27FC236}">
                  <a16:creationId xmlns:a16="http://schemas.microsoft.com/office/drawing/2014/main" id="{C460CD08-441C-4481-B3AC-6AAF8A81A1BE}"/>
                </a:ext>
              </a:extLst>
            </p:cNvPr>
            <p:cNvSpPr/>
            <p:nvPr/>
          </p:nvSpPr>
          <p:spPr>
            <a:xfrm>
              <a:off x="12148125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19326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49" y="983127"/>
            <a:ext cx="3734819" cy="5371756"/>
          </a:xfrm>
          <a:prstGeom prst="rect">
            <a:avLst/>
          </a:prstGeom>
        </p:spPr>
      </p:pic>
      <p:sp>
        <p:nvSpPr>
          <p:cNvPr id="29" name="Rectangle 12">
            <a:extLst>
              <a:ext uri="{FF2B5EF4-FFF2-40B4-BE49-F238E27FC236}">
                <a16:creationId xmlns:a16="http://schemas.microsoft.com/office/drawing/2014/main" id="{99553AC1-69B1-4E0B-BF21-30BA9463CF15}"/>
              </a:ext>
            </a:extLst>
          </p:cNvPr>
          <p:cNvSpPr/>
          <p:nvPr/>
        </p:nvSpPr>
        <p:spPr>
          <a:xfrm>
            <a:off x="4131424" y="2269375"/>
            <a:ext cx="4006736" cy="40855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lIns="120000" tIns="60960" rIns="121920" bIns="60960" rtlCol="0" anchor="ctr">
            <a:noAutofit/>
          </a:bodyPr>
          <a:lstStyle/>
          <a:p>
            <a:pPr defTabSz="1219170">
              <a:lnSpc>
                <a:spcPct val="90000"/>
              </a:lnSpc>
              <a:spcBef>
                <a:spcPts val="1333"/>
              </a:spcBef>
              <a:defRPr/>
            </a:pPr>
            <a:endParaRPr lang="en-US" sz="1333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63950" y="241896"/>
            <a:ext cx="11746367" cy="627864"/>
          </a:xfrm>
          <a:prstGeom prst="rect">
            <a:avLst/>
          </a:prstGeom>
        </p:spPr>
        <p:txBody>
          <a:bodyPr/>
          <a:lstStyle>
            <a:lvl1pPr algn="l" defTabSz="68583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Arial" panose="020B0604020202020204" pitchFamily="34" charset="0"/>
              </a:defRPr>
            </a:lvl1pPr>
          </a:lstStyle>
          <a:p>
            <a:r>
              <a:rPr lang="cs-CZ" sz="2267" spc="-20" dirty="0">
                <a:solidFill>
                  <a:srgbClr val="002060"/>
                </a:solidFill>
              </a:rPr>
              <a:t>Zpráva Světové banky o </a:t>
            </a:r>
            <a:r>
              <a:rPr lang="cs-CZ" sz="2267" i="1" spc="-20" dirty="0">
                <a:solidFill>
                  <a:srgbClr val="002060"/>
                </a:solidFill>
              </a:rPr>
              <a:t>Business </a:t>
            </a:r>
            <a:r>
              <a:rPr lang="cs-CZ" sz="2267" i="1" spc="-20" dirty="0" err="1">
                <a:solidFill>
                  <a:srgbClr val="002060"/>
                </a:solidFill>
              </a:rPr>
              <a:t>Angels</a:t>
            </a:r>
            <a:r>
              <a:rPr lang="cs-CZ" sz="2267" i="1" spc="-20" dirty="0">
                <a:solidFill>
                  <a:srgbClr val="002060"/>
                </a:solidFill>
              </a:rPr>
              <a:t> </a:t>
            </a:r>
            <a:r>
              <a:rPr lang="cs-CZ" sz="2267" spc="-20" dirty="0">
                <a:solidFill>
                  <a:srgbClr val="002060"/>
                </a:solidFill>
              </a:rPr>
              <a:t>v ČR nepřímo navazuje na její zprávu o kapitálovém trhu, analyzuje stav v ČR a doporučuje mimo jiné i založení asociace.</a:t>
            </a:r>
            <a:endParaRPr lang="en-US" sz="2267" spc="-20" dirty="0">
              <a:solidFill>
                <a:srgbClr val="002060"/>
              </a:solidFill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263952" y="932723"/>
            <a:ext cx="1174636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263952" y="6429081"/>
            <a:ext cx="11746365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BB0FBDED-52C0-49B5-9AEF-F55D83E186AB}"/>
              </a:ext>
            </a:extLst>
          </p:cNvPr>
          <p:cNvSpPr txBox="1"/>
          <p:nvPr/>
        </p:nvSpPr>
        <p:spPr>
          <a:xfrm>
            <a:off x="263951" y="6479485"/>
            <a:ext cx="4600280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cs-C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Ministerstvo financí</a:t>
            </a:r>
          </a:p>
        </p:txBody>
      </p:sp>
      <p:sp>
        <p:nvSpPr>
          <p:cNvPr id="42" name="Rectangle 31"/>
          <p:cNvSpPr/>
          <p:nvPr/>
        </p:nvSpPr>
        <p:spPr>
          <a:xfrm>
            <a:off x="4131424" y="983127"/>
            <a:ext cx="4006736" cy="12862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24" name="Rectangle 39"/>
          <p:cNvSpPr/>
          <p:nvPr/>
        </p:nvSpPr>
        <p:spPr>
          <a:xfrm>
            <a:off x="4233719" y="1246677"/>
            <a:ext cx="3375858" cy="74879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cs-CZ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Světové banky </a:t>
            </a:r>
            <a:endParaRPr lang="cs-CZ" sz="2133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2133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cs-CZ" sz="2133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Angels</a:t>
            </a:r>
            <a:r>
              <a:rPr lang="cs-CZ" sz="2133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ČR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3011A55E-0571-4CDA-A832-30BD213A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93377" l="2165" r="8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78" y="2566102"/>
            <a:ext cx="2154664" cy="7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F1F0695C-5828-480A-9C55-A9694EE9BF44}"/>
              </a:ext>
            </a:extLst>
          </p:cNvPr>
          <p:cNvCxnSpPr>
            <a:cxnSpLocks/>
          </p:cNvCxnSpPr>
          <p:nvPr/>
        </p:nvCxnSpPr>
        <p:spPr>
          <a:xfrm>
            <a:off x="6028224" y="2656391"/>
            <a:ext cx="1" cy="52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1">
            <a:extLst>
              <a:ext uri="{FF2B5EF4-FFF2-40B4-BE49-F238E27FC236}">
                <a16:creationId xmlns:a16="http://schemas.microsoft.com/office/drawing/2014/main" id="{AD6D39D7-745F-4807-A44E-D74C8C92E721}"/>
              </a:ext>
            </a:extLst>
          </p:cNvPr>
          <p:cNvCxnSpPr>
            <a:cxnSpLocks/>
          </p:cNvCxnSpPr>
          <p:nvPr/>
        </p:nvCxnSpPr>
        <p:spPr>
          <a:xfrm>
            <a:off x="4422000" y="3466672"/>
            <a:ext cx="33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" descr="C:\Users\15926\AppData\Local\Temp\noun_1258384_cc.png"/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269"/>
          <a:stretch/>
        </p:blipFill>
        <p:spPr bwMode="auto">
          <a:xfrm>
            <a:off x="6160881" y="2652832"/>
            <a:ext cx="609010" cy="5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" descr="C:\Users\15926\AppData\Local\Temp\noun_1258384_cc.png"/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269"/>
          <a:stretch/>
        </p:blipFill>
        <p:spPr bwMode="auto">
          <a:xfrm>
            <a:off x="4270467" y="3888261"/>
            <a:ext cx="469939" cy="4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" descr="C:\Users\15926\AppData\Local\Temp\noun_1258384_cc.png"/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269"/>
          <a:stretch/>
        </p:blipFill>
        <p:spPr bwMode="auto">
          <a:xfrm>
            <a:off x="4270466" y="5157167"/>
            <a:ext cx="469939" cy="4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8449" y="983128"/>
            <a:ext cx="3731868" cy="5371756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C288D643-D47B-470B-A509-A5F23584CC13}"/>
              </a:ext>
            </a:extLst>
          </p:cNvPr>
          <p:cNvSpPr txBox="1"/>
          <p:nvPr/>
        </p:nvSpPr>
        <p:spPr>
          <a:xfrm>
            <a:off x="4865883" y="3724800"/>
            <a:ext cx="3154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byla zpracována Světovou bankou a nepřímo navazuje na její zprávu o kapitálovém trhu</a:t>
            </a:r>
          </a:p>
          <a:p>
            <a:endParaRPr lang="cs-CZ" sz="1600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Analyzuje </a:t>
            </a:r>
            <a:r>
              <a:rPr lang="cs-CZ" sz="1600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 jiné </a:t>
            </a:r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</a:t>
            </a:r>
            <a:r>
              <a:rPr lang="cs-CZ" sz="1600" i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cs-CZ" sz="1600" i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Angels</a:t>
            </a:r>
            <a:r>
              <a:rPr lang="cs-CZ" sz="1600" i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1600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ČR, okolních státech a </a:t>
            </a:r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doporučuje opatření (např. </a:t>
            </a:r>
            <a:r>
              <a:rPr lang="cs-CZ" sz="1600" b="1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založení asociace </a:t>
            </a:r>
            <a:r>
              <a:rPr lang="cs-CZ" sz="16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cs-CZ" sz="16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angels</a:t>
            </a:r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0B818C36-C096-4BBC-B407-D46A27A2DACE}"/>
              </a:ext>
            </a:extLst>
          </p:cNvPr>
          <p:cNvGrpSpPr/>
          <p:nvPr/>
        </p:nvGrpSpPr>
        <p:grpSpPr>
          <a:xfrm>
            <a:off x="9398980" y="6490720"/>
            <a:ext cx="2601095" cy="252000"/>
            <a:chOff x="9799030" y="6490720"/>
            <a:chExt cx="2601095" cy="252000"/>
          </a:xfrm>
        </p:grpSpPr>
        <p:sp>
          <p:nvSpPr>
            <p:cNvPr id="33" name="Rechteck 6">
              <a:extLst>
                <a:ext uri="{FF2B5EF4-FFF2-40B4-BE49-F238E27FC236}">
                  <a16:creationId xmlns:a16="http://schemas.microsoft.com/office/drawing/2014/main" id="{5B3D1D68-32B7-4DC8-A690-8DA250CEB84C}"/>
                </a:ext>
              </a:extLst>
            </p:cNvPr>
            <p:cNvSpPr/>
            <p:nvPr/>
          </p:nvSpPr>
          <p:spPr>
            <a:xfrm>
              <a:off x="9799030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4" name="Rechteck 13">
              <a:extLst>
                <a:ext uri="{FF2B5EF4-FFF2-40B4-BE49-F238E27FC236}">
                  <a16:creationId xmlns:a16="http://schemas.microsoft.com/office/drawing/2014/main" id="{4C135973-77DB-4808-80F0-38D8DC5D45BF}"/>
                </a:ext>
              </a:extLst>
            </p:cNvPr>
            <p:cNvSpPr/>
            <p:nvPr/>
          </p:nvSpPr>
          <p:spPr>
            <a:xfrm>
              <a:off x="10190546" y="6490720"/>
              <a:ext cx="252000" cy="25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1" name="Rechteck 15">
              <a:extLst>
                <a:ext uri="{FF2B5EF4-FFF2-40B4-BE49-F238E27FC236}">
                  <a16:creationId xmlns:a16="http://schemas.microsoft.com/office/drawing/2014/main" id="{D573E0A2-A2DA-402E-B8FB-7FC54806F09F}"/>
                </a:ext>
              </a:extLst>
            </p:cNvPr>
            <p:cNvSpPr/>
            <p:nvPr/>
          </p:nvSpPr>
          <p:spPr>
            <a:xfrm>
              <a:off x="10582062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3" name="Rechteck 17">
              <a:extLst>
                <a:ext uri="{FF2B5EF4-FFF2-40B4-BE49-F238E27FC236}">
                  <a16:creationId xmlns:a16="http://schemas.microsoft.com/office/drawing/2014/main" id="{AC984CAD-41F1-4283-9AFE-7495DF4C9603}"/>
                </a:ext>
              </a:extLst>
            </p:cNvPr>
            <p:cNvSpPr/>
            <p:nvPr/>
          </p:nvSpPr>
          <p:spPr>
            <a:xfrm>
              <a:off x="10973578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4" name="Rechteck 17">
              <a:extLst>
                <a:ext uri="{FF2B5EF4-FFF2-40B4-BE49-F238E27FC236}">
                  <a16:creationId xmlns:a16="http://schemas.microsoft.com/office/drawing/2014/main" id="{0D38A353-091D-4545-BEA6-63622339CCC6}"/>
                </a:ext>
              </a:extLst>
            </p:cNvPr>
            <p:cNvSpPr/>
            <p:nvPr/>
          </p:nvSpPr>
          <p:spPr>
            <a:xfrm>
              <a:off x="11365094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5" name="Rechteck 17">
              <a:extLst>
                <a:ext uri="{FF2B5EF4-FFF2-40B4-BE49-F238E27FC236}">
                  <a16:creationId xmlns:a16="http://schemas.microsoft.com/office/drawing/2014/main" id="{B41751B5-5CF5-454D-8782-D8945EF81B46}"/>
                </a:ext>
              </a:extLst>
            </p:cNvPr>
            <p:cNvSpPr/>
            <p:nvPr/>
          </p:nvSpPr>
          <p:spPr>
            <a:xfrm>
              <a:off x="11756610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6" name="Rechteck 17">
              <a:extLst>
                <a:ext uri="{FF2B5EF4-FFF2-40B4-BE49-F238E27FC236}">
                  <a16:creationId xmlns:a16="http://schemas.microsoft.com/office/drawing/2014/main" id="{E3E367C6-AB58-4100-9E40-6E21821E1524}"/>
                </a:ext>
              </a:extLst>
            </p:cNvPr>
            <p:cNvSpPr/>
            <p:nvPr/>
          </p:nvSpPr>
          <p:spPr>
            <a:xfrm>
              <a:off x="12148125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4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2">
            <a:extLst>
              <a:ext uri="{FF2B5EF4-FFF2-40B4-BE49-F238E27FC236}">
                <a16:creationId xmlns:a16="http://schemas.microsoft.com/office/drawing/2014/main" id="{99553AC1-69B1-4E0B-BF21-30BA9463CF15}"/>
              </a:ext>
            </a:extLst>
          </p:cNvPr>
          <p:cNvSpPr/>
          <p:nvPr/>
        </p:nvSpPr>
        <p:spPr>
          <a:xfrm>
            <a:off x="3876006" y="4334231"/>
            <a:ext cx="2204431" cy="2031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lIns="120000" tIns="60960" rIns="121920" bIns="60960" rtlCol="0" anchor="ctr">
            <a:noAutofit/>
          </a:bodyPr>
          <a:lstStyle/>
          <a:p>
            <a:pPr defTabSz="1219170">
              <a:lnSpc>
                <a:spcPct val="90000"/>
              </a:lnSpc>
              <a:spcBef>
                <a:spcPts val="1333"/>
              </a:spcBef>
              <a:defRPr/>
            </a:pPr>
            <a:endParaRPr lang="en-US" sz="1333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63950" y="241896"/>
            <a:ext cx="11746367" cy="627864"/>
          </a:xfrm>
          <a:prstGeom prst="rect">
            <a:avLst/>
          </a:prstGeom>
        </p:spPr>
        <p:txBody>
          <a:bodyPr/>
          <a:lstStyle>
            <a:lvl1pPr algn="l" defTabSz="68583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Arial" panose="020B0604020202020204" pitchFamily="34" charset="0"/>
              </a:defRPr>
            </a:lvl1pPr>
          </a:lstStyle>
          <a:p>
            <a:r>
              <a:rPr lang="cs-CZ" sz="2267" dirty="0" err="1">
                <a:solidFill>
                  <a:srgbClr val="002060"/>
                </a:solidFill>
              </a:rPr>
              <a:t>Scorecard</a:t>
            </a:r>
            <a:r>
              <a:rPr lang="cs-CZ" sz="2267" dirty="0">
                <a:solidFill>
                  <a:srgbClr val="002060"/>
                </a:solidFill>
              </a:rPr>
              <a:t> korporátních dluhopisů 2.0 má poskytnout nezkušeným investorům jednoduchý a rychlý nástroj pro počáteční posouzení emise a emitenta.</a:t>
            </a:r>
            <a:endParaRPr lang="en-US" sz="2267" dirty="0">
              <a:solidFill>
                <a:srgbClr val="002060"/>
              </a:solidFill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263952" y="932723"/>
            <a:ext cx="1174636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263952" y="6429081"/>
            <a:ext cx="11746365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BB0FBDED-52C0-49B5-9AEF-F55D83E186AB}"/>
              </a:ext>
            </a:extLst>
          </p:cNvPr>
          <p:cNvSpPr txBox="1"/>
          <p:nvPr/>
        </p:nvSpPr>
        <p:spPr>
          <a:xfrm>
            <a:off x="263951" y="6479485"/>
            <a:ext cx="4600280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cs-C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Ministerstvo financí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48" y="995997"/>
            <a:ext cx="5822527" cy="3224866"/>
          </a:xfrm>
          <a:prstGeom prst="rect">
            <a:avLst/>
          </a:prstGeom>
        </p:spPr>
      </p:pic>
      <p:sp>
        <p:nvSpPr>
          <p:cNvPr id="42" name="Rectangle 31"/>
          <p:cNvSpPr/>
          <p:nvPr/>
        </p:nvSpPr>
        <p:spPr>
          <a:xfrm>
            <a:off x="263949" y="4334541"/>
            <a:ext cx="3618096" cy="20315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252" y="3171825"/>
            <a:ext cx="5855065" cy="3206853"/>
          </a:xfrm>
          <a:prstGeom prst="rect">
            <a:avLst/>
          </a:prstGeom>
        </p:spPr>
      </p:pic>
      <p:sp>
        <p:nvSpPr>
          <p:cNvPr id="23" name="Rectangle 31"/>
          <p:cNvSpPr/>
          <p:nvPr/>
        </p:nvSpPr>
        <p:spPr>
          <a:xfrm>
            <a:off x="6187791" y="995998"/>
            <a:ext cx="5822526" cy="21254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24" name="Rectangle 39"/>
          <p:cNvSpPr/>
          <p:nvPr/>
        </p:nvSpPr>
        <p:spPr>
          <a:xfrm>
            <a:off x="431371" y="4537986"/>
            <a:ext cx="3375858" cy="74879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cs-CZ" sz="21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Scorecard</a:t>
            </a:r>
            <a:r>
              <a:rPr lang="cs-CZ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korporátních dluhopisů 2.0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3011A55E-0571-4CDA-A832-30BD213A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3377" l="2165" r="8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889" y="4999996"/>
            <a:ext cx="2154664" cy="7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F1F0695C-5828-480A-9C55-A9694EE9BF44}"/>
              </a:ext>
            </a:extLst>
          </p:cNvPr>
          <p:cNvCxnSpPr>
            <a:cxnSpLocks/>
          </p:cNvCxnSpPr>
          <p:nvPr/>
        </p:nvCxnSpPr>
        <p:spPr>
          <a:xfrm>
            <a:off x="4971735" y="5090285"/>
            <a:ext cx="1" cy="52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5">
            <a:extLst>
              <a:ext uri="{FF2B5EF4-FFF2-40B4-BE49-F238E27FC236}">
                <a16:creationId xmlns:a16="http://schemas.microsoft.com/office/drawing/2014/main" id="{ECC5C53C-61FC-4DF0-8E6C-232473026B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605"/>
          <a:stretch/>
        </p:blipFill>
        <p:spPr>
          <a:xfrm>
            <a:off x="5040513" y="5055345"/>
            <a:ext cx="753829" cy="590964"/>
          </a:xfrm>
          <a:prstGeom prst="rect">
            <a:avLst/>
          </a:prstGeom>
        </p:spPr>
      </p:pic>
      <p:pic>
        <p:nvPicPr>
          <p:cNvPr id="31" name="Picture 15">
            <a:extLst>
              <a:ext uri="{FF2B5EF4-FFF2-40B4-BE49-F238E27FC236}">
                <a16:creationId xmlns:a16="http://schemas.microsoft.com/office/drawing/2014/main" id="{ECC5C53C-61FC-4DF0-8E6C-232473026B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605"/>
          <a:stretch/>
        </p:blipFill>
        <p:spPr>
          <a:xfrm>
            <a:off x="6312828" y="1439454"/>
            <a:ext cx="507243" cy="397653"/>
          </a:xfrm>
          <a:prstGeom prst="rect">
            <a:avLst/>
          </a:prstGeom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ECC5C53C-61FC-4DF0-8E6C-232473026B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605"/>
          <a:stretch/>
        </p:blipFill>
        <p:spPr>
          <a:xfrm>
            <a:off x="6312827" y="2435849"/>
            <a:ext cx="507243" cy="397653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AE727635-21C4-41BA-8052-AE52734A9FD6}"/>
              </a:ext>
            </a:extLst>
          </p:cNvPr>
          <p:cNvSpPr txBox="1"/>
          <p:nvPr/>
        </p:nvSpPr>
        <p:spPr>
          <a:xfrm>
            <a:off x="6856754" y="1150478"/>
            <a:ext cx="5153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Scorecard</a:t>
            </a:r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2.0, publikovaný v lednu 2020, je již druhou verzí tohoto dokumentu, jehož </a:t>
            </a:r>
            <a:r>
              <a:rPr lang="cs-CZ" sz="1600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účelem </a:t>
            </a:r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poskytnout nezkušeným retailovým investorům jednoduchý a rychlý </a:t>
            </a:r>
            <a:r>
              <a:rPr lang="cs-CZ" sz="1600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 </a:t>
            </a:r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počáteční posouzení </a:t>
            </a:r>
            <a:r>
              <a:rPr lang="cs-CZ" sz="1600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dluhopisů</a:t>
            </a:r>
            <a:endParaRPr lang="cs-CZ" sz="1600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Scorecard</a:t>
            </a:r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2.0 již reflektuje podstatnou část získaných připomínek a výstupů z diskuzí a veřejné </a:t>
            </a:r>
            <a:r>
              <a:rPr lang="cs-CZ" sz="1600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konzultace</a:t>
            </a:r>
            <a:endParaRPr lang="cs-CZ" sz="1600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54763C1E-68B5-4DEE-8FF4-04C24364AAF0}"/>
              </a:ext>
            </a:extLst>
          </p:cNvPr>
          <p:cNvGrpSpPr/>
          <p:nvPr/>
        </p:nvGrpSpPr>
        <p:grpSpPr>
          <a:xfrm>
            <a:off x="9398980" y="6490720"/>
            <a:ext cx="2601095" cy="252000"/>
            <a:chOff x="9799030" y="6490720"/>
            <a:chExt cx="2601095" cy="252000"/>
          </a:xfrm>
        </p:grpSpPr>
        <p:sp>
          <p:nvSpPr>
            <p:cNvPr id="28" name="Rechteck 6">
              <a:extLst>
                <a:ext uri="{FF2B5EF4-FFF2-40B4-BE49-F238E27FC236}">
                  <a16:creationId xmlns:a16="http://schemas.microsoft.com/office/drawing/2014/main" id="{5150EB3B-C489-4BF3-B3D5-0C420D7619CC}"/>
                </a:ext>
              </a:extLst>
            </p:cNvPr>
            <p:cNvSpPr/>
            <p:nvPr/>
          </p:nvSpPr>
          <p:spPr>
            <a:xfrm>
              <a:off x="9799030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Rechteck 13">
              <a:extLst>
                <a:ext uri="{FF2B5EF4-FFF2-40B4-BE49-F238E27FC236}">
                  <a16:creationId xmlns:a16="http://schemas.microsoft.com/office/drawing/2014/main" id="{E5EE4D16-BEA4-4B2E-87EC-FB3DACB2E653}"/>
                </a:ext>
              </a:extLst>
            </p:cNvPr>
            <p:cNvSpPr/>
            <p:nvPr/>
          </p:nvSpPr>
          <p:spPr>
            <a:xfrm>
              <a:off x="10190546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Rechteck 15">
              <a:extLst>
                <a:ext uri="{FF2B5EF4-FFF2-40B4-BE49-F238E27FC236}">
                  <a16:creationId xmlns:a16="http://schemas.microsoft.com/office/drawing/2014/main" id="{66ACD647-9A64-4605-BF27-38008CD69242}"/>
                </a:ext>
              </a:extLst>
            </p:cNvPr>
            <p:cNvSpPr/>
            <p:nvPr/>
          </p:nvSpPr>
          <p:spPr>
            <a:xfrm>
              <a:off x="10582062" y="6490720"/>
              <a:ext cx="252000" cy="25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1" name="Rechteck 17">
              <a:extLst>
                <a:ext uri="{FF2B5EF4-FFF2-40B4-BE49-F238E27FC236}">
                  <a16:creationId xmlns:a16="http://schemas.microsoft.com/office/drawing/2014/main" id="{CAD6D9AA-79D9-43CA-89E9-3C0102033605}"/>
                </a:ext>
              </a:extLst>
            </p:cNvPr>
            <p:cNvSpPr/>
            <p:nvPr/>
          </p:nvSpPr>
          <p:spPr>
            <a:xfrm>
              <a:off x="10973578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3" name="Rechteck 17">
              <a:extLst>
                <a:ext uri="{FF2B5EF4-FFF2-40B4-BE49-F238E27FC236}">
                  <a16:creationId xmlns:a16="http://schemas.microsoft.com/office/drawing/2014/main" id="{8AD5A4F0-10DC-4284-93E9-0AEF763386F6}"/>
                </a:ext>
              </a:extLst>
            </p:cNvPr>
            <p:cNvSpPr/>
            <p:nvPr/>
          </p:nvSpPr>
          <p:spPr>
            <a:xfrm>
              <a:off x="11365094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4" name="Rechteck 17">
              <a:extLst>
                <a:ext uri="{FF2B5EF4-FFF2-40B4-BE49-F238E27FC236}">
                  <a16:creationId xmlns:a16="http://schemas.microsoft.com/office/drawing/2014/main" id="{2D4ADF94-F381-435E-A76B-6A2B1889EAA5}"/>
                </a:ext>
              </a:extLst>
            </p:cNvPr>
            <p:cNvSpPr/>
            <p:nvPr/>
          </p:nvSpPr>
          <p:spPr>
            <a:xfrm>
              <a:off x="11756610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5" name="Rechteck 17">
              <a:extLst>
                <a:ext uri="{FF2B5EF4-FFF2-40B4-BE49-F238E27FC236}">
                  <a16:creationId xmlns:a16="http://schemas.microsoft.com/office/drawing/2014/main" id="{C47A97F3-EAFB-4327-BA93-81E84341AB26}"/>
                </a:ext>
              </a:extLst>
            </p:cNvPr>
            <p:cNvSpPr/>
            <p:nvPr/>
          </p:nvSpPr>
          <p:spPr>
            <a:xfrm>
              <a:off x="12148125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3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2">
            <a:extLst>
              <a:ext uri="{FF2B5EF4-FFF2-40B4-BE49-F238E27FC236}">
                <a16:creationId xmlns:a16="http://schemas.microsoft.com/office/drawing/2014/main" id="{99553AC1-69B1-4E0B-BF21-30BA9463CF15}"/>
              </a:ext>
            </a:extLst>
          </p:cNvPr>
          <p:cNvSpPr/>
          <p:nvPr/>
        </p:nvSpPr>
        <p:spPr>
          <a:xfrm>
            <a:off x="4131424" y="2269375"/>
            <a:ext cx="4006736" cy="40855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lIns="120000" tIns="60960" rIns="121920" bIns="60960" rtlCol="0" anchor="ctr">
            <a:noAutofit/>
          </a:bodyPr>
          <a:lstStyle/>
          <a:p>
            <a:pPr defTabSz="1219170">
              <a:lnSpc>
                <a:spcPct val="90000"/>
              </a:lnSpc>
              <a:spcBef>
                <a:spcPts val="1333"/>
              </a:spcBef>
              <a:defRPr/>
            </a:pPr>
            <a:endParaRPr lang="en-US" sz="1333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63950" y="241896"/>
            <a:ext cx="11746367" cy="627864"/>
          </a:xfrm>
          <a:prstGeom prst="rect">
            <a:avLst/>
          </a:prstGeom>
        </p:spPr>
        <p:txBody>
          <a:bodyPr/>
          <a:lstStyle>
            <a:lvl1pPr algn="l" defTabSz="68583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Arial" panose="020B0604020202020204" pitchFamily="34" charset="0"/>
              </a:defRPr>
            </a:lvl1pPr>
          </a:lstStyle>
          <a:p>
            <a:r>
              <a:rPr lang="cs-CZ" sz="2267" spc="-30" dirty="0">
                <a:solidFill>
                  <a:srgbClr val="002060"/>
                </a:solidFill>
              </a:rPr>
              <a:t>Orientace ve finančních výkazech je doplňkem ke </a:t>
            </a:r>
            <a:r>
              <a:rPr lang="cs-CZ" sz="2267" spc="-30" dirty="0" err="1">
                <a:solidFill>
                  <a:srgbClr val="002060"/>
                </a:solidFill>
              </a:rPr>
              <a:t>Scorecardu</a:t>
            </a:r>
            <a:r>
              <a:rPr lang="cs-CZ" sz="2267" spc="-30" dirty="0">
                <a:solidFill>
                  <a:srgbClr val="002060"/>
                </a:solidFill>
              </a:rPr>
              <a:t> 2.0, jehož účelem je poskytnout hlubší a srozumitelnější pohled na výpočty finančních ukazatelů.</a:t>
            </a:r>
            <a:endParaRPr lang="en-US" sz="2267" spc="-30" dirty="0">
              <a:solidFill>
                <a:srgbClr val="002060"/>
              </a:solidFill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263952" y="932723"/>
            <a:ext cx="1174636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263952" y="6429081"/>
            <a:ext cx="11746365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BB0FBDED-52C0-49B5-9AEF-F55D83E186AB}"/>
              </a:ext>
            </a:extLst>
          </p:cNvPr>
          <p:cNvSpPr txBox="1"/>
          <p:nvPr/>
        </p:nvSpPr>
        <p:spPr>
          <a:xfrm>
            <a:off x="263951" y="6479485"/>
            <a:ext cx="4600280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cs-C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Ministerstvo financí</a:t>
            </a:r>
          </a:p>
        </p:txBody>
      </p:sp>
      <p:sp>
        <p:nvSpPr>
          <p:cNvPr id="42" name="Rectangle 31"/>
          <p:cNvSpPr/>
          <p:nvPr/>
        </p:nvSpPr>
        <p:spPr>
          <a:xfrm>
            <a:off x="4131424" y="983127"/>
            <a:ext cx="4006736" cy="12862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24" name="Rectangle 39"/>
          <p:cNvSpPr/>
          <p:nvPr/>
        </p:nvSpPr>
        <p:spPr>
          <a:xfrm>
            <a:off x="4233719" y="1246677"/>
            <a:ext cx="3375858" cy="74879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cs-CZ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Orientace ve finančních výkazech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3011A55E-0571-4CDA-A832-30BD213A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4" b="93377" l="2165" r="8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78" y="2566102"/>
            <a:ext cx="2154664" cy="7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F1F0695C-5828-480A-9C55-A9694EE9BF44}"/>
              </a:ext>
            </a:extLst>
          </p:cNvPr>
          <p:cNvCxnSpPr>
            <a:cxnSpLocks/>
          </p:cNvCxnSpPr>
          <p:nvPr/>
        </p:nvCxnSpPr>
        <p:spPr>
          <a:xfrm>
            <a:off x="6028224" y="2656391"/>
            <a:ext cx="1" cy="52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50" y="983127"/>
            <a:ext cx="3734819" cy="537175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3767" y="983127"/>
            <a:ext cx="3736550" cy="5371756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D3CA1717-D4E3-43E3-BDA6-50D0DEA794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4304193" y="3832495"/>
            <a:ext cx="403079" cy="349668"/>
          </a:xfrm>
          <a:prstGeom prst="rect">
            <a:avLst/>
          </a:prstGeom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id="{D3CA1717-D4E3-43E3-BDA6-50D0DEA794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4304193" y="5023151"/>
            <a:ext cx="403079" cy="349668"/>
          </a:xfrm>
          <a:prstGeom prst="rect">
            <a:avLst/>
          </a:prstGeom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D3CA1717-D4E3-43E3-BDA6-50D0DEA794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6155925" y="2651068"/>
            <a:ext cx="590621" cy="512359"/>
          </a:xfrm>
          <a:prstGeom prst="rect">
            <a:avLst/>
          </a:prstGeom>
        </p:spPr>
      </p:pic>
      <p:cxnSp>
        <p:nvCxnSpPr>
          <p:cNvPr id="23" name="Straight Connector 41">
            <a:extLst>
              <a:ext uri="{FF2B5EF4-FFF2-40B4-BE49-F238E27FC236}">
                <a16:creationId xmlns:a16="http://schemas.microsoft.com/office/drawing/2014/main" id="{AF1B25B0-7E3E-4E8E-908B-871905B6C4DA}"/>
              </a:ext>
            </a:extLst>
          </p:cNvPr>
          <p:cNvCxnSpPr>
            <a:cxnSpLocks/>
          </p:cNvCxnSpPr>
          <p:nvPr/>
        </p:nvCxnSpPr>
        <p:spPr>
          <a:xfrm>
            <a:off x="4422000" y="3466672"/>
            <a:ext cx="33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1A40F5B-EA8F-4557-8D4C-FBF9F881D3E0}"/>
              </a:ext>
            </a:extLst>
          </p:cNvPr>
          <p:cNvSpPr txBox="1"/>
          <p:nvPr/>
        </p:nvSpPr>
        <p:spPr>
          <a:xfrm>
            <a:off x="4865883" y="3724800"/>
            <a:ext cx="3154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dokument byl vyhotoven jako doplněk ke </a:t>
            </a:r>
            <a:r>
              <a:rPr lang="cs-CZ" sz="1600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Scorecardu</a:t>
            </a:r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2.0</a:t>
            </a:r>
          </a:p>
          <a:p>
            <a:endParaRPr lang="cs-CZ" sz="1600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Jeho účelem je zprostředkovat uživateli </a:t>
            </a:r>
            <a:r>
              <a:rPr lang="cs-CZ" sz="1600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Scorecardu</a:t>
            </a:r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2.0 hlubší </a:t>
            </a:r>
            <a:endParaRPr lang="cs-CZ" sz="1600" spc="-3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srozumitelnější pohled na výpočty jednotlivých ukazatelů </a:t>
            </a:r>
            <a:endParaRPr lang="cs-CZ" sz="1600" spc="-3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něm obsažených a finanční výkazy </a:t>
            </a:r>
            <a:r>
              <a:rPr lang="cs-CZ" sz="1600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obecně</a:t>
            </a:r>
            <a:endParaRPr lang="cs-CZ" sz="1600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270D9680-2F57-4FAF-BB70-76B4F5ABCAAC}"/>
              </a:ext>
            </a:extLst>
          </p:cNvPr>
          <p:cNvGrpSpPr/>
          <p:nvPr/>
        </p:nvGrpSpPr>
        <p:grpSpPr>
          <a:xfrm>
            <a:off x="9398980" y="6490720"/>
            <a:ext cx="2601095" cy="252000"/>
            <a:chOff x="9799030" y="6490720"/>
            <a:chExt cx="2601095" cy="252000"/>
          </a:xfrm>
        </p:grpSpPr>
        <p:sp>
          <p:nvSpPr>
            <p:cNvPr id="32" name="Rechteck 6">
              <a:extLst>
                <a:ext uri="{FF2B5EF4-FFF2-40B4-BE49-F238E27FC236}">
                  <a16:creationId xmlns:a16="http://schemas.microsoft.com/office/drawing/2014/main" id="{2585F0C3-2117-4D96-B830-FC549F47701A}"/>
                </a:ext>
              </a:extLst>
            </p:cNvPr>
            <p:cNvSpPr/>
            <p:nvPr/>
          </p:nvSpPr>
          <p:spPr>
            <a:xfrm>
              <a:off x="9799030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3" name="Rechteck 13">
              <a:extLst>
                <a:ext uri="{FF2B5EF4-FFF2-40B4-BE49-F238E27FC236}">
                  <a16:creationId xmlns:a16="http://schemas.microsoft.com/office/drawing/2014/main" id="{132620C6-29CA-48D5-859A-D80E22B38A19}"/>
                </a:ext>
              </a:extLst>
            </p:cNvPr>
            <p:cNvSpPr/>
            <p:nvPr/>
          </p:nvSpPr>
          <p:spPr>
            <a:xfrm>
              <a:off x="10190546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4" name="Rechteck 15">
              <a:extLst>
                <a:ext uri="{FF2B5EF4-FFF2-40B4-BE49-F238E27FC236}">
                  <a16:creationId xmlns:a16="http://schemas.microsoft.com/office/drawing/2014/main" id="{8FDA529F-496F-4109-98D8-F6F0FB5CE012}"/>
                </a:ext>
              </a:extLst>
            </p:cNvPr>
            <p:cNvSpPr/>
            <p:nvPr/>
          </p:nvSpPr>
          <p:spPr>
            <a:xfrm>
              <a:off x="10582062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5" name="Rechteck 17">
              <a:extLst>
                <a:ext uri="{FF2B5EF4-FFF2-40B4-BE49-F238E27FC236}">
                  <a16:creationId xmlns:a16="http://schemas.microsoft.com/office/drawing/2014/main" id="{859A176E-E1EE-4C39-9704-B912CC74D398}"/>
                </a:ext>
              </a:extLst>
            </p:cNvPr>
            <p:cNvSpPr/>
            <p:nvPr/>
          </p:nvSpPr>
          <p:spPr>
            <a:xfrm>
              <a:off x="10973578" y="6490720"/>
              <a:ext cx="252000" cy="25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6" name="Rechteck 17">
              <a:extLst>
                <a:ext uri="{FF2B5EF4-FFF2-40B4-BE49-F238E27FC236}">
                  <a16:creationId xmlns:a16="http://schemas.microsoft.com/office/drawing/2014/main" id="{A59BEB0C-F24D-4A85-AC75-F180C3951FF8}"/>
                </a:ext>
              </a:extLst>
            </p:cNvPr>
            <p:cNvSpPr/>
            <p:nvPr/>
          </p:nvSpPr>
          <p:spPr>
            <a:xfrm>
              <a:off x="11365094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7" name="Rechteck 17">
              <a:extLst>
                <a:ext uri="{FF2B5EF4-FFF2-40B4-BE49-F238E27FC236}">
                  <a16:creationId xmlns:a16="http://schemas.microsoft.com/office/drawing/2014/main" id="{23971F32-4F55-47D1-A997-363E9940FAFF}"/>
                </a:ext>
              </a:extLst>
            </p:cNvPr>
            <p:cNvSpPr/>
            <p:nvPr/>
          </p:nvSpPr>
          <p:spPr>
            <a:xfrm>
              <a:off x="11756610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8" name="Rechteck 17">
              <a:extLst>
                <a:ext uri="{FF2B5EF4-FFF2-40B4-BE49-F238E27FC236}">
                  <a16:creationId xmlns:a16="http://schemas.microsoft.com/office/drawing/2014/main" id="{426A832D-D049-4534-BF36-95B3F9033772}"/>
                </a:ext>
              </a:extLst>
            </p:cNvPr>
            <p:cNvSpPr/>
            <p:nvPr/>
          </p:nvSpPr>
          <p:spPr>
            <a:xfrm>
              <a:off x="12148125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1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791" y="3232150"/>
            <a:ext cx="5822526" cy="313396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47" y="995687"/>
            <a:ext cx="5816490" cy="3225176"/>
          </a:xfrm>
          <a:prstGeom prst="rect">
            <a:avLst/>
          </a:prstGeom>
        </p:spPr>
      </p:pic>
      <p:sp>
        <p:nvSpPr>
          <p:cNvPr id="29" name="Rectangle 12">
            <a:extLst>
              <a:ext uri="{FF2B5EF4-FFF2-40B4-BE49-F238E27FC236}">
                <a16:creationId xmlns:a16="http://schemas.microsoft.com/office/drawing/2014/main" id="{99553AC1-69B1-4E0B-BF21-30BA9463CF15}"/>
              </a:ext>
            </a:extLst>
          </p:cNvPr>
          <p:cNvSpPr/>
          <p:nvPr/>
        </p:nvSpPr>
        <p:spPr>
          <a:xfrm>
            <a:off x="3876006" y="4334231"/>
            <a:ext cx="2204431" cy="2031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lIns="120000" tIns="60960" rIns="121920" bIns="60960" rtlCol="0" anchor="ctr">
            <a:noAutofit/>
          </a:bodyPr>
          <a:lstStyle/>
          <a:p>
            <a:pPr defTabSz="1219170">
              <a:lnSpc>
                <a:spcPct val="90000"/>
              </a:lnSpc>
              <a:spcBef>
                <a:spcPts val="1333"/>
              </a:spcBef>
              <a:defRPr/>
            </a:pPr>
            <a:endParaRPr lang="en-US" sz="1333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63950" y="241896"/>
            <a:ext cx="11746367" cy="627864"/>
          </a:xfrm>
          <a:prstGeom prst="rect">
            <a:avLst/>
          </a:prstGeom>
        </p:spPr>
        <p:txBody>
          <a:bodyPr/>
          <a:lstStyle>
            <a:lvl1pPr algn="l" defTabSz="68583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Arial" panose="020B0604020202020204" pitchFamily="34" charset="0"/>
              </a:defRPr>
            </a:lvl1pPr>
          </a:lstStyle>
          <a:p>
            <a:r>
              <a:rPr lang="cs-CZ" sz="2267" dirty="0">
                <a:solidFill>
                  <a:srgbClr val="002060"/>
                </a:solidFill>
              </a:rPr>
              <a:t>Kalkulačka skóre je dalším doplňkem ke </a:t>
            </a:r>
            <a:r>
              <a:rPr lang="cs-CZ" sz="2267" dirty="0" err="1">
                <a:solidFill>
                  <a:srgbClr val="002060"/>
                </a:solidFill>
              </a:rPr>
              <a:t>Scorecardu</a:t>
            </a:r>
            <a:r>
              <a:rPr lang="cs-CZ" sz="2267" dirty="0">
                <a:solidFill>
                  <a:srgbClr val="002060"/>
                </a:solidFill>
              </a:rPr>
              <a:t> 2.0, jehož účelem je automaticky dopočítat skóre emise po vzoru </a:t>
            </a:r>
            <a:r>
              <a:rPr lang="cs-CZ" sz="2267" dirty="0" err="1">
                <a:solidFill>
                  <a:srgbClr val="002060"/>
                </a:solidFill>
              </a:rPr>
              <a:t>Scorecardu</a:t>
            </a:r>
            <a:r>
              <a:rPr lang="cs-CZ" sz="2267" dirty="0">
                <a:solidFill>
                  <a:srgbClr val="002060"/>
                </a:solidFill>
              </a:rPr>
              <a:t> BEZ ratingu.</a:t>
            </a:r>
            <a:endParaRPr lang="en-US" sz="2267" dirty="0">
              <a:solidFill>
                <a:srgbClr val="002060"/>
              </a:solidFill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263952" y="932723"/>
            <a:ext cx="1174636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263952" y="6429081"/>
            <a:ext cx="11746365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BB0FBDED-52C0-49B5-9AEF-F55D83E186AB}"/>
              </a:ext>
            </a:extLst>
          </p:cNvPr>
          <p:cNvSpPr txBox="1"/>
          <p:nvPr/>
        </p:nvSpPr>
        <p:spPr>
          <a:xfrm>
            <a:off x="263951" y="6479485"/>
            <a:ext cx="4600280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cs-C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Ministerstvo financí</a:t>
            </a:r>
          </a:p>
        </p:txBody>
      </p:sp>
      <p:sp>
        <p:nvSpPr>
          <p:cNvPr id="42" name="Rectangle 31"/>
          <p:cNvSpPr/>
          <p:nvPr/>
        </p:nvSpPr>
        <p:spPr>
          <a:xfrm>
            <a:off x="263949" y="4334541"/>
            <a:ext cx="3618095" cy="20315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23" name="Rectangle 31"/>
          <p:cNvSpPr/>
          <p:nvPr/>
        </p:nvSpPr>
        <p:spPr>
          <a:xfrm>
            <a:off x="6187791" y="995998"/>
            <a:ext cx="5822526" cy="21254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24" name="Rectangle 39"/>
          <p:cNvSpPr/>
          <p:nvPr/>
        </p:nvSpPr>
        <p:spPr>
          <a:xfrm>
            <a:off x="431371" y="4537986"/>
            <a:ext cx="3375858" cy="107702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cs-CZ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Kalkulačka </a:t>
            </a:r>
            <a:r>
              <a:rPr lang="cs-CZ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skóre ke </a:t>
            </a:r>
            <a:r>
              <a:rPr lang="cs-CZ" sz="21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Scorecardu</a:t>
            </a:r>
            <a:r>
              <a:rPr lang="cs-CZ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korporátních dluhopisů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3011A55E-0571-4CDA-A832-30BD213A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3377" l="2165" r="8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889" y="4999996"/>
            <a:ext cx="2154664" cy="7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F1F0695C-5828-480A-9C55-A9694EE9BF44}"/>
              </a:ext>
            </a:extLst>
          </p:cNvPr>
          <p:cNvCxnSpPr>
            <a:cxnSpLocks/>
          </p:cNvCxnSpPr>
          <p:nvPr/>
        </p:nvCxnSpPr>
        <p:spPr>
          <a:xfrm>
            <a:off x="4971735" y="5090285"/>
            <a:ext cx="1" cy="52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2A6B6210-EF2B-4EE1-9EBB-B7B7378027F9}"/>
              </a:ext>
            </a:extLst>
          </p:cNvPr>
          <p:cNvSpPr txBox="1"/>
          <p:nvPr/>
        </p:nvSpPr>
        <p:spPr>
          <a:xfrm>
            <a:off x="6856754" y="1150478"/>
            <a:ext cx="5153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Kalkulačka skóre je dalším doplňkem ke </a:t>
            </a:r>
            <a:r>
              <a:rPr lang="cs-CZ" sz="1600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Scorecardu</a:t>
            </a:r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2.0 a konkrétněji doplňuje a přímo vychází ze </a:t>
            </a:r>
            <a:r>
              <a:rPr lang="cs-CZ" sz="1600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Scorecardu</a:t>
            </a:r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BEZ ratingu.</a:t>
            </a:r>
          </a:p>
          <a:p>
            <a:endParaRPr lang="cs-CZ" sz="1600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Investor, který by chtěl </a:t>
            </a:r>
            <a:r>
              <a:rPr lang="cs-CZ" sz="1600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Scorecard</a:t>
            </a:r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2.0 (BEZ ratingu) využít, jednoduše vyplní všechna bílá pole a kalkulačka automaticky dopočítá skóre emise po vzoru </a:t>
            </a:r>
            <a:r>
              <a:rPr lang="cs-CZ" sz="1600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Scorecardu</a:t>
            </a:r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3" name="Grafický objekt 32" descr="Kalkulačka">
            <a:extLst>
              <a:ext uri="{FF2B5EF4-FFF2-40B4-BE49-F238E27FC236}">
                <a16:creationId xmlns:a16="http://schemas.microsoft.com/office/drawing/2014/main" id="{6F16CF1A-2D24-456F-986F-7442CDC82A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352428" y="1347901"/>
            <a:ext cx="428040" cy="428040"/>
          </a:xfrm>
          <a:prstGeom prst="rect">
            <a:avLst/>
          </a:prstGeom>
        </p:spPr>
      </p:pic>
      <p:pic>
        <p:nvPicPr>
          <p:cNvPr id="34" name="Grafický objekt 33" descr="Kalkulačka">
            <a:extLst>
              <a:ext uri="{FF2B5EF4-FFF2-40B4-BE49-F238E27FC236}">
                <a16:creationId xmlns:a16="http://schemas.microsoft.com/office/drawing/2014/main" id="{69466C25-C76B-4362-929A-84AC03B9EC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352428" y="2353672"/>
            <a:ext cx="428040" cy="428040"/>
          </a:xfrm>
          <a:prstGeom prst="rect">
            <a:avLst/>
          </a:prstGeom>
        </p:spPr>
      </p:pic>
      <p:grpSp>
        <p:nvGrpSpPr>
          <p:cNvPr id="51" name="Skupina 50">
            <a:extLst>
              <a:ext uri="{FF2B5EF4-FFF2-40B4-BE49-F238E27FC236}">
                <a16:creationId xmlns:a16="http://schemas.microsoft.com/office/drawing/2014/main" id="{B23F569F-025E-4356-839E-49BD21E813CA}"/>
              </a:ext>
            </a:extLst>
          </p:cNvPr>
          <p:cNvGrpSpPr/>
          <p:nvPr/>
        </p:nvGrpSpPr>
        <p:grpSpPr>
          <a:xfrm>
            <a:off x="9398980" y="6490720"/>
            <a:ext cx="2601095" cy="252000"/>
            <a:chOff x="9799030" y="6490720"/>
            <a:chExt cx="2601095" cy="252000"/>
          </a:xfrm>
        </p:grpSpPr>
        <p:sp>
          <p:nvSpPr>
            <p:cNvPr id="52" name="Rechteck 6">
              <a:extLst>
                <a:ext uri="{FF2B5EF4-FFF2-40B4-BE49-F238E27FC236}">
                  <a16:creationId xmlns:a16="http://schemas.microsoft.com/office/drawing/2014/main" id="{CF07BB6A-7A81-465A-A483-8DE3C0D701DA}"/>
                </a:ext>
              </a:extLst>
            </p:cNvPr>
            <p:cNvSpPr/>
            <p:nvPr/>
          </p:nvSpPr>
          <p:spPr>
            <a:xfrm>
              <a:off x="9799030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3" name="Rechteck 13">
              <a:extLst>
                <a:ext uri="{FF2B5EF4-FFF2-40B4-BE49-F238E27FC236}">
                  <a16:creationId xmlns:a16="http://schemas.microsoft.com/office/drawing/2014/main" id="{5C117758-DBE9-4E66-93BA-59DF8FFA2A1E}"/>
                </a:ext>
              </a:extLst>
            </p:cNvPr>
            <p:cNvSpPr/>
            <p:nvPr/>
          </p:nvSpPr>
          <p:spPr>
            <a:xfrm>
              <a:off x="10190546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4" name="Rechteck 15">
              <a:extLst>
                <a:ext uri="{FF2B5EF4-FFF2-40B4-BE49-F238E27FC236}">
                  <a16:creationId xmlns:a16="http://schemas.microsoft.com/office/drawing/2014/main" id="{F6339328-182F-48B9-A8F2-F1A166585E6A}"/>
                </a:ext>
              </a:extLst>
            </p:cNvPr>
            <p:cNvSpPr/>
            <p:nvPr/>
          </p:nvSpPr>
          <p:spPr>
            <a:xfrm>
              <a:off x="10582062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5" name="Rechteck 17">
              <a:extLst>
                <a:ext uri="{FF2B5EF4-FFF2-40B4-BE49-F238E27FC236}">
                  <a16:creationId xmlns:a16="http://schemas.microsoft.com/office/drawing/2014/main" id="{5EC18D09-2994-4F1D-BE83-3A36042105B9}"/>
                </a:ext>
              </a:extLst>
            </p:cNvPr>
            <p:cNvSpPr/>
            <p:nvPr/>
          </p:nvSpPr>
          <p:spPr>
            <a:xfrm>
              <a:off x="10973578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6" name="Rechteck 17">
              <a:extLst>
                <a:ext uri="{FF2B5EF4-FFF2-40B4-BE49-F238E27FC236}">
                  <a16:creationId xmlns:a16="http://schemas.microsoft.com/office/drawing/2014/main" id="{D8367C11-ABBC-4A41-8821-DC7AA3E663CC}"/>
                </a:ext>
              </a:extLst>
            </p:cNvPr>
            <p:cNvSpPr/>
            <p:nvPr/>
          </p:nvSpPr>
          <p:spPr>
            <a:xfrm>
              <a:off x="11365094" y="6490720"/>
              <a:ext cx="252000" cy="25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57" name="Rechteck 17">
              <a:extLst>
                <a:ext uri="{FF2B5EF4-FFF2-40B4-BE49-F238E27FC236}">
                  <a16:creationId xmlns:a16="http://schemas.microsoft.com/office/drawing/2014/main" id="{A6AF27BD-2869-4AFA-9ABE-212844A55774}"/>
                </a:ext>
              </a:extLst>
            </p:cNvPr>
            <p:cNvSpPr/>
            <p:nvPr/>
          </p:nvSpPr>
          <p:spPr>
            <a:xfrm>
              <a:off x="11756610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8" name="Rechteck 17">
              <a:extLst>
                <a:ext uri="{FF2B5EF4-FFF2-40B4-BE49-F238E27FC236}">
                  <a16:creationId xmlns:a16="http://schemas.microsoft.com/office/drawing/2014/main" id="{6BA3A825-4330-4332-ACEA-1248583D7B9B}"/>
                </a:ext>
              </a:extLst>
            </p:cNvPr>
            <p:cNvSpPr/>
            <p:nvPr/>
          </p:nvSpPr>
          <p:spPr>
            <a:xfrm>
              <a:off x="12148125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Grafický objekt 32" descr="Kalkulačka">
            <a:extLst>
              <a:ext uri="{FF2B5EF4-FFF2-40B4-BE49-F238E27FC236}">
                <a16:creationId xmlns:a16="http://schemas.microsoft.com/office/drawing/2014/main" id="{6F16CF1A-2D24-456F-986F-7442CDC82A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040513" y="5076499"/>
            <a:ext cx="566022" cy="5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1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71"/>
          <a:stretch/>
        </p:blipFill>
        <p:spPr>
          <a:xfrm>
            <a:off x="6192982" y="3283527"/>
            <a:ext cx="5817336" cy="3082589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48" y="995687"/>
            <a:ext cx="5816489" cy="3225176"/>
          </a:xfrm>
          <a:prstGeom prst="rect">
            <a:avLst/>
          </a:prstGeom>
        </p:spPr>
      </p:pic>
      <p:sp>
        <p:nvSpPr>
          <p:cNvPr id="29" name="Rectangle 12">
            <a:extLst>
              <a:ext uri="{FF2B5EF4-FFF2-40B4-BE49-F238E27FC236}">
                <a16:creationId xmlns:a16="http://schemas.microsoft.com/office/drawing/2014/main" id="{99553AC1-69B1-4E0B-BF21-30BA9463CF15}"/>
              </a:ext>
            </a:extLst>
          </p:cNvPr>
          <p:cNvSpPr/>
          <p:nvPr/>
        </p:nvSpPr>
        <p:spPr>
          <a:xfrm>
            <a:off x="3876006" y="4334231"/>
            <a:ext cx="2204431" cy="2031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lIns="120000" tIns="60960" rIns="121920" bIns="60960" rtlCol="0" anchor="ctr">
            <a:noAutofit/>
          </a:bodyPr>
          <a:lstStyle/>
          <a:p>
            <a:pPr defTabSz="1219170">
              <a:lnSpc>
                <a:spcPct val="90000"/>
              </a:lnSpc>
              <a:spcBef>
                <a:spcPts val="1333"/>
              </a:spcBef>
              <a:defRPr/>
            </a:pPr>
            <a:endParaRPr lang="en-US" sz="1333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63950" y="241896"/>
            <a:ext cx="11746367" cy="627864"/>
          </a:xfrm>
          <a:prstGeom prst="rect">
            <a:avLst/>
          </a:prstGeom>
        </p:spPr>
        <p:txBody>
          <a:bodyPr/>
          <a:lstStyle>
            <a:lvl1pPr algn="l" defTabSz="68583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Arial" panose="020B0604020202020204" pitchFamily="34" charset="0"/>
              </a:defRPr>
            </a:lvl1pPr>
          </a:lstStyle>
          <a:p>
            <a:r>
              <a:rPr lang="cs-CZ" sz="2267" spc="-40" dirty="0">
                <a:solidFill>
                  <a:srgbClr val="002060"/>
                </a:solidFill>
              </a:rPr>
              <a:t>Projekt Kapitálový průvodce navazuje na zprávu o gramotnosti MSP na kapitálových trzích a cílem je zlepšit tuto gramotnost pomocí komunikační strategie a akčního plánu.</a:t>
            </a:r>
            <a:endParaRPr lang="en-US" sz="2267" spc="-40" dirty="0">
              <a:solidFill>
                <a:srgbClr val="002060"/>
              </a:solidFill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263952" y="932723"/>
            <a:ext cx="1174636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263952" y="6429081"/>
            <a:ext cx="11746365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BB0FBDED-52C0-49B5-9AEF-F55D83E186AB}"/>
              </a:ext>
            </a:extLst>
          </p:cNvPr>
          <p:cNvSpPr txBox="1"/>
          <p:nvPr/>
        </p:nvSpPr>
        <p:spPr>
          <a:xfrm>
            <a:off x="263951" y="6479485"/>
            <a:ext cx="4600280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cs-C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Ministerstvo financí</a:t>
            </a:r>
          </a:p>
        </p:txBody>
      </p:sp>
      <p:sp>
        <p:nvSpPr>
          <p:cNvPr id="42" name="Rectangle 31"/>
          <p:cNvSpPr/>
          <p:nvPr/>
        </p:nvSpPr>
        <p:spPr>
          <a:xfrm>
            <a:off x="263949" y="4334541"/>
            <a:ext cx="3618095" cy="20315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23" name="Rectangle 31"/>
          <p:cNvSpPr/>
          <p:nvPr/>
        </p:nvSpPr>
        <p:spPr>
          <a:xfrm>
            <a:off x="6187791" y="995998"/>
            <a:ext cx="5822526" cy="21254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24" name="Rectangle 39"/>
          <p:cNvSpPr/>
          <p:nvPr/>
        </p:nvSpPr>
        <p:spPr>
          <a:xfrm>
            <a:off x="431371" y="4537986"/>
            <a:ext cx="3375858" cy="42056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cs-CZ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Kapitálový průvodce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3011A55E-0571-4CDA-A832-30BD213A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3377" l="2165" r="8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889" y="4999996"/>
            <a:ext cx="2154664" cy="7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F1F0695C-5828-480A-9C55-A9694EE9BF44}"/>
              </a:ext>
            </a:extLst>
          </p:cNvPr>
          <p:cNvCxnSpPr>
            <a:cxnSpLocks/>
          </p:cNvCxnSpPr>
          <p:nvPr/>
        </p:nvCxnSpPr>
        <p:spPr>
          <a:xfrm>
            <a:off x="4971735" y="5090285"/>
            <a:ext cx="1" cy="52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ázek 24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412" l="2970" r="97030">
                        <a14:foregroundMark x1="10891" y1="47059" x2="10891" y2="47059"/>
                        <a14:foregroundMark x1="4950" y1="41176" x2="4950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7768" y="5199661"/>
            <a:ext cx="715379" cy="301026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412" l="2970" r="97030">
                        <a14:foregroundMark x1="10891" y1="47059" x2="10891" y2="47059"/>
                        <a14:foregroundMark x1="4950" y1="41176" x2="4950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7475" y="1459561"/>
            <a:ext cx="550937" cy="231830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412" l="2970" r="97030">
                        <a14:foregroundMark x1="10891" y1="47059" x2="10891" y2="47059"/>
                        <a14:foregroundMark x1="4950" y1="41176" x2="4950" y2="4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5817" y="2435530"/>
            <a:ext cx="550937" cy="231830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1A986A65-8194-4938-B58B-716E1F1FCAD0}"/>
              </a:ext>
            </a:extLst>
          </p:cNvPr>
          <p:cNvSpPr txBox="1"/>
          <p:nvPr/>
        </p:nvSpPr>
        <p:spPr>
          <a:xfrm>
            <a:off x="6856754" y="1150478"/>
            <a:ext cx="5153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Kapitálový průvodce navazuje na zprávu o gramotnosti na kapitálových trzích, která byla v rámci SRSP vytvořena společnostmi EY a </a:t>
            </a:r>
            <a:r>
              <a:rPr lang="cs-CZ" sz="1600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FleishmanHillard</a:t>
            </a:r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600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rovněž obsahovala komunikační strategii a akční plán pro zlepšení gramotnosti MSP na kapitálovém trhu, které se nyní realizují projektem Kapitálový </a:t>
            </a:r>
            <a:r>
              <a:rPr lang="cs-CZ" sz="1600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průvodce.</a:t>
            </a:r>
            <a:endParaRPr lang="cs-CZ" sz="1600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BFCBCBE9-7DE3-4FAD-89B1-A32C0A07C3A9}"/>
              </a:ext>
            </a:extLst>
          </p:cNvPr>
          <p:cNvGrpSpPr/>
          <p:nvPr/>
        </p:nvGrpSpPr>
        <p:grpSpPr>
          <a:xfrm>
            <a:off x="9398980" y="6490720"/>
            <a:ext cx="2601095" cy="252000"/>
            <a:chOff x="9799030" y="6490720"/>
            <a:chExt cx="2601095" cy="252000"/>
          </a:xfrm>
        </p:grpSpPr>
        <p:sp>
          <p:nvSpPr>
            <p:cNvPr id="53" name="Rechteck 6">
              <a:extLst>
                <a:ext uri="{FF2B5EF4-FFF2-40B4-BE49-F238E27FC236}">
                  <a16:creationId xmlns:a16="http://schemas.microsoft.com/office/drawing/2014/main" id="{D5DB15EF-22FF-4D76-B1B1-2C3A7C17A0E6}"/>
                </a:ext>
              </a:extLst>
            </p:cNvPr>
            <p:cNvSpPr/>
            <p:nvPr/>
          </p:nvSpPr>
          <p:spPr>
            <a:xfrm>
              <a:off x="9799030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4" name="Rechteck 13">
              <a:extLst>
                <a:ext uri="{FF2B5EF4-FFF2-40B4-BE49-F238E27FC236}">
                  <a16:creationId xmlns:a16="http://schemas.microsoft.com/office/drawing/2014/main" id="{18F35AB0-15C9-419F-9D3A-8331EF619455}"/>
                </a:ext>
              </a:extLst>
            </p:cNvPr>
            <p:cNvSpPr/>
            <p:nvPr/>
          </p:nvSpPr>
          <p:spPr>
            <a:xfrm>
              <a:off x="10190546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Rechteck 15">
              <a:extLst>
                <a:ext uri="{FF2B5EF4-FFF2-40B4-BE49-F238E27FC236}">
                  <a16:creationId xmlns:a16="http://schemas.microsoft.com/office/drawing/2014/main" id="{00DDE741-1898-4085-864B-907286D58974}"/>
                </a:ext>
              </a:extLst>
            </p:cNvPr>
            <p:cNvSpPr/>
            <p:nvPr/>
          </p:nvSpPr>
          <p:spPr>
            <a:xfrm>
              <a:off x="10582062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6" name="Rechteck 17">
              <a:extLst>
                <a:ext uri="{FF2B5EF4-FFF2-40B4-BE49-F238E27FC236}">
                  <a16:creationId xmlns:a16="http://schemas.microsoft.com/office/drawing/2014/main" id="{086FEE10-E122-4373-B2F8-F1B4C2FD73BD}"/>
                </a:ext>
              </a:extLst>
            </p:cNvPr>
            <p:cNvSpPr/>
            <p:nvPr/>
          </p:nvSpPr>
          <p:spPr>
            <a:xfrm>
              <a:off x="10973578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7" name="Rechteck 17">
              <a:extLst>
                <a:ext uri="{FF2B5EF4-FFF2-40B4-BE49-F238E27FC236}">
                  <a16:creationId xmlns:a16="http://schemas.microsoft.com/office/drawing/2014/main" id="{806FE58B-710E-410D-9396-49D93DB22339}"/>
                </a:ext>
              </a:extLst>
            </p:cNvPr>
            <p:cNvSpPr/>
            <p:nvPr/>
          </p:nvSpPr>
          <p:spPr>
            <a:xfrm>
              <a:off x="11365094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58" name="Rechteck 17">
              <a:extLst>
                <a:ext uri="{FF2B5EF4-FFF2-40B4-BE49-F238E27FC236}">
                  <a16:creationId xmlns:a16="http://schemas.microsoft.com/office/drawing/2014/main" id="{C44289E8-FCAE-4F5E-B2A6-654A0C5F4D4D}"/>
                </a:ext>
              </a:extLst>
            </p:cNvPr>
            <p:cNvSpPr/>
            <p:nvPr/>
          </p:nvSpPr>
          <p:spPr>
            <a:xfrm>
              <a:off x="11756610" y="6490720"/>
              <a:ext cx="252000" cy="25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9" name="Rechteck 17">
              <a:extLst>
                <a:ext uri="{FF2B5EF4-FFF2-40B4-BE49-F238E27FC236}">
                  <a16:creationId xmlns:a16="http://schemas.microsoft.com/office/drawing/2014/main" id="{6A2F7050-9C3B-4F84-9E88-07B465D993AD}"/>
                </a:ext>
              </a:extLst>
            </p:cNvPr>
            <p:cNvSpPr/>
            <p:nvPr/>
          </p:nvSpPr>
          <p:spPr>
            <a:xfrm>
              <a:off x="12148125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2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7B5F076-323F-465D-ABB6-1C9B12A2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791" y="3232150"/>
            <a:ext cx="5822526" cy="3133967"/>
          </a:xfrm>
          <a:prstGeom prst="rect">
            <a:avLst/>
          </a:prstGeom>
        </p:spPr>
      </p:pic>
      <p:sp>
        <p:nvSpPr>
          <p:cNvPr id="29" name="Rectangle 12">
            <a:extLst>
              <a:ext uri="{FF2B5EF4-FFF2-40B4-BE49-F238E27FC236}">
                <a16:creationId xmlns:a16="http://schemas.microsoft.com/office/drawing/2014/main" id="{99553AC1-69B1-4E0B-BF21-30BA9463CF15}"/>
              </a:ext>
            </a:extLst>
          </p:cNvPr>
          <p:cNvSpPr/>
          <p:nvPr/>
        </p:nvSpPr>
        <p:spPr>
          <a:xfrm>
            <a:off x="3876006" y="4334231"/>
            <a:ext cx="2204431" cy="2031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lIns="120000" tIns="60960" rIns="121920" bIns="60960" rtlCol="0" anchor="ctr">
            <a:noAutofit/>
          </a:bodyPr>
          <a:lstStyle/>
          <a:p>
            <a:pPr defTabSz="1219170">
              <a:lnSpc>
                <a:spcPct val="90000"/>
              </a:lnSpc>
              <a:spcBef>
                <a:spcPts val="1333"/>
              </a:spcBef>
              <a:defRPr/>
            </a:pPr>
            <a:endParaRPr lang="en-US" sz="1333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63950" y="241896"/>
            <a:ext cx="11746367" cy="627864"/>
          </a:xfrm>
          <a:prstGeom prst="rect">
            <a:avLst/>
          </a:prstGeom>
        </p:spPr>
        <p:txBody>
          <a:bodyPr/>
          <a:lstStyle>
            <a:lvl1pPr algn="l" defTabSz="68583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Arial" panose="020B0604020202020204" pitchFamily="34" charset="0"/>
              </a:defRPr>
            </a:lvl1pPr>
          </a:lstStyle>
          <a:p>
            <a:r>
              <a:rPr lang="cs-CZ" sz="2267" spc="-30" dirty="0">
                <a:solidFill>
                  <a:srgbClr val="002060"/>
                </a:solidFill>
              </a:rPr>
              <a:t>Cílem diagramu cesty investora je poskytnout retailovým investorům rychlý a efektivní přehled kroků k finanční gramotnosti, investování a produktů kapitálového trhu.</a:t>
            </a:r>
            <a:endParaRPr lang="en-US" sz="2267" spc="-30" dirty="0">
              <a:solidFill>
                <a:srgbClr val="002060"/>
              </a:solidFill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263952" y="932723"/>
            <a:ext cx="1174636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263952" y="6429081"/>
            <a:ext cx="11746365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BB0FBDED-52C0-49B5-9AEF-F55D83E186AB}"/>
              </a:ext>
            </a:extLst>
          </p:cNvPr>
          <p:cNvSpPr txBox="1"/>
          <p:nvPr/>
        </p:nvSpPr>
        <p:spPr>
          <a:xfrm>
            <a:off x="263951" y="6479485"/>
            <a:ext cx="4600280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cs-C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Ministerstvo financí</a:t>
            </a:r>
          </a:p>
        </p:txBody>
      </p:sp>
      <p:sp>
        <p:nvSpPr>
          <p:cNvPr id="42" name="Rectangle 31"/>
          <p:cNvSpPr/>
          <p:nvPr/>
        </p:nvSpPr>
        <p:spPr>
          <a:xfrm>
            <a:off x="263949" y="4334541"/>
            <a:ext cx="3618095" cy="20315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23" name="Rectangle 31"/>
          <p:cNvSpPr/>
          <p:nvPr/>
        </p:nvSpPr>
        <p:spPr>
          <a:xfrm>
            <a:off x="6187791" y="995998"/>
            <a:ext cx="5822526" cy="21254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24" name="Rectangle 39"/>
          <p:cNvSpPr/>
          <p:nvPr/>
        </p:nvSpPr>
        <p:spPr>
          <a:xfrm>
            <a:off x="431371" y="4537986"/>
            <a:ext cx="3375858" cy="74879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cs-CZ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 cesty </a:t>
            </a:r>
          </a:p>
          <a:p>
            <a:r>
              <a:rPr lang="cs-CZ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investora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3011A55E-0571-4CDA-A832-30BD213A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93377" l="2165" r="8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889" y="4999996"/>
            <a:ext cx="2154664" cy="7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F1F0695C-5828-480A-9C55-A9694EE9BF44}"/>
              </a:ext>
            </a:extLst>
          </p:cNvPr>
          <p:cNvCxnSpPr>
            <a:cxnSpLocks/>
          </p:cNvCxnSpPr>
          <p:nvPr/>
        </p:nvCxnSpPr>
        <p:spPr>
          <a:xfrm>
            <a:off x="4971735" y="5090285"/>
            <a:ext cx="1" cy="52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15926\AppData\Local\Temp\noun_rich man_657563.png">
            <a:extLst>
              <a:ext uri="{FF2B5EF4-FFF2-40B4-BE49-F238E27FC236}">
                <a16:creationId xmlns:a16="http://schemas.microsoft.com/office/drawing/2014/main" id="{EE85D306-49A1-470F-AA6F-5022973D7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5" r="1838" b="14074"/>
          <a:stretch/>
        </p:blipFill>
        <p:spPr bwMode="auto">
          <a:xfrm>
            <a:off x="5111713" y="5080678"/>
            <a:ext cx="587869" cy="53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6D33DB6-8BDD-46E0-8F73-52E9941B9D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947" y="995686"/>
            <a:ext cx="5816489" cy="3224865"/>
          </a:xfrm>
          <a:prstGeom prst="rect">
            <a:avLst/>
          </a:prstGeom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id="{5AAF48B2-5004-468F-B7D5-EA3F2FA55C3D}"/>
              </a:ext>
            </a:extLst>
          </p:cNvPr>
          <p:cNvSpPr txBox="1"/>
          <p:nvPr/>
        </p:nvSpPr>
        <p:spPr>
          <a:xfrm>
            <a:off x="6856754" y="1150478"/>
            <a:ext cx="5153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 cesty investora opět reaguje na finanční gramotnost. Tentokrát však na gramotnost domácností.</a:t>
            </a:r>
          </a:p>
          <a:p>
            <a:endParaRPr lang="cs-CZ" sz="1600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tohoto dokumentu bude poskytnout jeho uživateli rychlý a efektivní přehled kroků k finanční gramotnosti, investování a přehledu produktů kapitálového trhu formou jednoduchých analogií a grafického zpracování.</a:t>
            </a:r>
          </a:p>
        </p:txBody>
      </p:sp>
      <p:pic>
        <p:nvPicPr>
          <p:cNvPr id="41" name="Picture 2" descr="C:\Users\15926\AppData\Local\Temp\noun_rich man_657563.png">
            <a:extLst>
              <a:ext uri="{FF2B5EF4-FFF2-40B4-BE49-F238E27FC236}">
                <a16:creationId xmlns:a16="http://schemas.microsoft.com/office/drawing/2014/main" id="{FEE19BF3-5028-4B37-92E5-FAA2712B0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5" r="1838" b="14074"/>
          <a:stretch/>
        </p:blipFill>
        <p:spPr bwMode="auto">
          <a:xfrm>
            <a:off x="6351141" y="1228914"/>
            <a:ext cx="474791" cy="4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15926\AppData\Local\Temp\noun_rich man_657563.png">
            <a:extLst>
              <a:ext uri="{FF2B5EF4-FFF2-40B4-BE49-F238E27FC236}">
                <a16:creationId xmlns:a16="http://schemas.microsoft.com/office/drawing/2014/main" id="{13E966B5-6867-4F01-8100-D1E5BF877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5" r="1838" b="14074"/>
          <a:stretch/>
        </p:blipFill>
        <p:spPr bwMode="auto">
          <a:xfrm>
            <a:off x="6351141" y="2197441"/>
            <a:ext cx="474791" cy="4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Skupina 52">
            <a:extLst>
              <a:ext uri="{FF2B5EF4-FFF2-40B4-BE49-F238E27FC236}">
                <a16:creationId xmlns:a16="http://schemas.microsoft.com/office/drawing/2014/main" id="{CF6C3597-8182-488D-A44B-A45E08882E24}"/>
              </a:ext>
            </a:extLst>
          </p:cNvPr>
          <p:cNvGrpSpPr/>
          <p:nvPr/>
        </p:nvGrpSpPr>
        <p:grpSpPr>
          <a:xfrm>
            <a:off x="9398980" y="6490720"/>
            <a:ext cx="2601095" cy="252000"/>
            <a:chOff x="9799030" y="6490720"/>
            <a:chExt cx="2601095" cy="252000"/>
          </a:xfrm>
        </p:grpSpPr>
        <p:sp>
          <p:nvSpPr>
            <p:cNvPr id="54" name="Rechteck 6">
              <a:extLst>
                <a:ext uri="{FF2B5EF4-FFF2-40B4-BE49-F238E27FC236}">
                  <a16:creationId xmlns:a16="http://schemas.microsoft.com/office/drawing/2014/main" id="{CA9B9E14-8C04-4B56-8631-D93400CEBDBE}"/>
                </a:ext>
              </a:extLst>
            </p:cNvPr>
            <p:cNvSpPr/>
            <p:nvPr/>
          </p:nvSpPr>
          <p:spPr>
            <a:xfrm>
              <a:off x="9799030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5" name="Rechteck 13">
              <a:extLst>
                <a:ext uri="{FF2B5EF4-FFF2-40B4-BE49-F238E27FC236}">
                  <a16:creationId xmlns:a16="http://schemas.microsoft.com/office/drawing/2014/main" id="{B806B694-7699-4C80-BDEA-5B15CA943664}"/>
                </a:ext>
              </a:extLst>
            </p:cNvPr>
            <p:cNvSpPr/>
            <p:nvPr/>
          </p:nvSpPr>
          <p:spPr>
            <a:xfrm>
              <a:off x="10190546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6" name="Rechteck 15">
              <a:extLst>
                <a:ext uri="{FF2B5EF4-FFF2-40B4-BE49-F238E27FC236}">
                  <a16:creationId xmlns:a16="http://schemas.microsoft.com/office/drawing/2014/main" id="{21F1FE4D-53B1-4220-8B4D-D2073F55F2B5}"/>
                </a:ext>
              </a:extLst>
            </p:cNvPr>
            <p:cNvSpPr/>
            <p:nvPr/>
          </p:nvSpPr>
          <p:spPr>
            <a:xfrm>
              <a:off x="10582062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7" name="Rechteck 17">
              <a:extLst>
                <a:ext uri="{FF2B5EF4-FFF2-40B4-BE49-F238E27FC236}">
                  <a16:creationId xmlns:a16="http://schemas.microsoft.com/office/drawing/2014/main" id="{7BBDAE3B-4E59-4627-BFA6-1FAC7B438412}"/>
                </a:ext>
              </a:extLst>
            </p:cNvPr>
            <p:cNvSpPr/>
            <p:nvPr/>
          </p:nvSpPr>
          <p:spPr>
            <a:xfrm>
              <a:off x="10973578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8" name="Rechteck 17">
              <a:extLst>
                <a:ext uri="{FF2B5EF4-FFF2-40B4-BE49-F238E27FC236}">
                  <a16:creationId xmlns:a16="http://schemas.microsoft.com/office/drawing/2014/main" id="{4592F589-3FD2-4582-A974-3E9473A50CE9}"/>
                </a:ext>
              </a:extLst>
            </p:cNvPr>
            <p:cNvSpPr/>
            <p:nvPr/>
          </p:nvSpPr>
          <p:spPr>
            <a:xfrm>
              <a:off x="11365094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59" name="Rechteck 17">
              <a:extLst>
                <a:ext uri="{FF2B5EF4-FFF2-40B4-BE49-F238E27FC236}">
                  <a16:creationId xmlns:a16="http://schemas.microsoft.com/office/drawing/2014/main" id="{64295ED3-5FBE-4302-A63A-E6CF4D01EB3E}"/>
                </a:ext>
              </a:extLst>
            </p:cNvPr>
            <p:cNvSpPr/>
            <p:nvPr/>
          </p:nvSpPr>
          <p:spPr>
            <a:xfrm>
              <a:off x="11756610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0" name="Rechteck 17">
              <a:extLst>
                <a:ext uri="{FF2B5EF4-FFF2-40B4-BE49-F238E27FC236}">
                  <a16:creationId xmlns:a16="http://schemas.microsoft.com/office/drawing/2014/main" id="{7210B997-5013-4BA3-ACC0-E1D6404F0EFC}"/>
                </a:ext>
              </a:extLst>
            </p:cNvPr>
            <p:cNvSpPr/>
            <p:nvPr/>
          </p:nvSpPr>
          <p:spPr>
            <a:xfrm>
              <a:off x="12148125" y="6490720"/>
              <a:ext cx="252000" cy="25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5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6628147"/>
            <a:ext cx="12192000" cy="2328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3717033"/>
            <a:ext cx="12192000" cy="29111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30">
            <a:extLst>
              <a:ext uri="{FF2B5EF4-FFF2-40B4-BE49-F238E27FC236}">
                <a16:creationId xmlns:a16="http://schemas.microsoft.com/office/drawing/2014/main" id="{9A2776A2-5F8C-481E-91D1-EE5F655C7B2F}"/>
              </a:ext>
            </a:extLst>
          </p:cNvPr>
          <p:cNvSpPr/>
          <p:nvPr/>
        </p:nvSpPr>
        <p:spPr>
          <a:xfrm>
            <a:off x="9168341" y="3771563"/>
            <a:ext cx="1364003" cy="1334403"/>
          </a:xfrm>
          <a:prstGeom prst="round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81" b="100000" l="9408" r="100000">
                          <a14:foregroundMark x1="31010" y1="97279" x2="31010" y2="97279"/>
                          <a14:foregroundMark x1="85714" y1="95578" x2="85714" y2="95578"/>
                          <a14:foregroundMark x1="91638" y1="97619" x2="94077" y2="9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19" name="Rectangle 39"/>
          <p:cNvSpPr/>
          <p:nvPr/>
        </p:nvSpPr>
        <p:spPr>
          <a:xfrm>
            <a:off x="4319803" y="4799423"/>
            <a:ext cx="3552395" cy="4206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cs-CZ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pozornost!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41"/>
          <p:cNvCxnSpPr/>
          <p:nvPr/>
        </p:nvCxnSpPr>
        <p:spPr>
          <a:xfrm>
            <a:off x="4350911" y="5220051"/>
            <a:ext cx="345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/>
          <p:cNvGrpSpPr/>
          <p:nvPr/>
        </p:nvGrpSpPr>
        <p:grpSpPr>
          <a:xfrm>
            <a:off x="8056724" y="5220053"/>
            <a:ext cx="3809241" cy="1176467"/>
            <a:chOff x="6000917" y="4110340"/>
            <a:chExt cx="2856931" cy="882350"/>
          </a:xfrm>
        </p:grpSpPr>
        <p:sp>
          <p:nvSpPr>
            <p:cNvPr id="22" name="TextBox 3">
              <a:extLst>
                <a:ext uri="{FF2B5EF4-FFF2-40B4-BE49-F238E27FC236}">
                  <a16:creationId xmlns:a16="http://schemas.microsoft.com/office/drawing/2014/main" id="{1A73D970-1CF0-4D23-8CCE-9A20B6EBBBA0}"/>
                </a:ext>
              </a:extLst>
            </p:cNvPr>
            <p:cNvSpPr txBox="1"/>
            <p:nvPr/>
          </p:nvSpPr>
          <p:spPr>
            <a:xfrm>
              <a:off x="6000917" y="4110340"/>
              <a:ext cx="27736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Mgr. Bc. Aleš Králík, LL.M.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5E240A3C-6072-497B-9EDC-5EAADDA24439}"/>
                </a:ext>
              </a:extLst>
            </p:cNvPr>
            <p:cNvSpPr txBox="1"/>
            <p:nvPr/>
          </p:nvSpPr>
          <p:spPr>
            <a:xfrm>
              <a:off x="6000917" y="4434269"/>
              <a:ext cx="27736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+ 420 725 978 226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91A3AA91-ADE5-46ED-8539-2695BAA58BBE}"/>
                </a:ext>
              </a:extLst>
            </p:cNvPr>
            <p:cNvSpPr txBox="1"/>
            <p:nvPr/>
          </p:nvSpPr>
          <p:spPr>
            <a:xfrm>
              <a:off x="6084168" y="4722301"/>
              <a:ext cx="27736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ales.kralik@mfcr.cz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86">
              <a:extLst>
                <a:ext uri="{FF2B5EF4-FFF2-40B4-BE49-F238E27FC236}">
                  <a16:creationId xmlns:a16="http://schemas.microsoft.com/office/drawing/2014/main" id="{529897CF-8F29-4021-A91C-E35AF26ED8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6216" y="4478128"/>
              <a:ext cx="103872" cy="195306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pic>
          <p:nvPicPr>
            <p:cNvPr id="26" name="Grafický objekt 5" descr="Obálka">
              <a:extLst>
                <a:ext uri="{FF2B5EF4-FFF2-40B4-BE49-F238E27FC236}">
                  <a16:creationId xmlns:a16="http://schemas.microsoft.com/office/drawing/2014/main" id="{961610AD-33C7-4B70-B19B-F5AB4B4C8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453926" y="4764238"/>
              <a:ext cx="228452" cy="228452"/>
            </a:xfrm>
            <a:prstGeom prst="rect">
              <a:avLst/>
            </a:prstGeom>
          </p:spPr>
        </p:pic>
      </p:grpSp>
      <p:sp>
        <p:nvSpPr>
          <p:cNvPr id="21" name="Rectangle 39">
            <a:extLst>
              <a:ext uri="{FF2B5EF4-FFF2-40B4-BE49-F238E27FC236}">
                <a16:creationId xmlns:a16="http://schemas.microsoft.com/office/drawing/2014/main" id="{01E8B1A3-9328-4AEC-BEF5-591B7A16D738}"/>
              </a:ext>
            </a:extLst>
          </p:cNvPr>
          <p:cNvSpPr/>
          <p:nvPr/>
        </p:nvSpPr>
        <p:spPr>
          <a:xfrm>
            <a:off x="165355" y="3927441"/>
            <a:ext cx="5930645" cy="107721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Ministerstvo financí České republiky</a:t>
            </a:r>
          </a:p>
          <a:p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Letenská 15</a:t>
            </a:r>
          </a:p>
          <a:p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 10 Praha 1</a:t>
            </a:r>
          </a:p>
          <a:p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www.mfcr.cz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AB0E6359-DBD8-47BB-83F6-22D62BB0DF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5819"/>
          <a:stretch/>
        </p:blipFill>
        <p:spPr>
          <a:xfrm>
            <a:off x="-1" y="0"/>
            <a:ext cx="12192001" cy="3715789"/>
          </a:xfrm>
          <a:prstGeom prst="rect">
            <a:avLst/>
          </a:prstGeom>
        </p:spPr>
      </p:pic>
      <p:grpSp>
        <p:nvGrpSpPr>
          <p:cNvPr id="31" name="Skupina 30"/>
          <p:cNvGrpSpPr/>
          <p:nvPr/>
        </p:nvGrpSpPr>
        <p:grpSpPr>
          <a:xfrm>
            <a:off x="165355" y="5722904"/>
            <a:ext cx="4480832" cy="701663"/>
            <a:chOff x="254586" y="3329345"/>
            <a:chExt cx="3360624" cy="526247"/>
          </a:xfrm>
        </p:grpSpPr>
        <p:pic>
          <p:nvPicPr>
            <p:cNvPr id="33" name="Obrázek 3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86" y="3329345"/>
              <a:ext cx="1615998" cy="526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9"/>
            <p:cNvSpPr/>
            <p:nvPr/>
          </p:nvSpPr>
          <p:spPr>
            <a:xfrm>
              <a:off x="715441" y="3388940"/>
              <a:ext cx="2899769" cy="37693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r>
                <a:rPr lang="cs-CZ" sz="13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Ministerstvo financí</a:t>
              </a:r>
            </a:p>
            <a:p>
              <a:r>
                <a:rPr lang="cs-CZ" sz="13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České republiky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87288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20309</TotalTime>
  <Words>627</Words>
  <Application>Microsoft Office PowerPoint</Application>
  <PresentationFormat>Širokoúhlá obrazovka</PresentationFormat>
  <Paragraphs>121</Paragraphs>
  <Slides>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Marek Šubrt</dc:creator>
  <cp:lastModifiedBy>Šubrt Marek</cp:lastModifiedBy>
  <cp:revision>566</cp:revision>
  <cp:lastPrinted>2019-09-20T13:12:15Z</cp:lastPrinted>
  <dcterms:created xsi:type="dcterms:W3CDTF">2018-10-09T13:39:15Z</dcterms:created>
  <dcterms:modified xsi:type="dcterms:W3CDTF">2020-08-25T16:09:29Z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