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lsx" ContentType="application/vnd.openxmlformats-officedocument.spreadsheetml.sheet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ommentAuthors.xml" ContentType="application/vnd.openxmlformats-officedocument.presentationml.commentAuthors+xml"/>
  <Override PartName="/ppt/drawings/drawing1.xml" ContentType="application/vnd.openxmlformats-officedocument.drawingml.chartshap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2"/>
    <p:sldMasterId id="2147483668" r:id="rId3"/>
  </p:sldMasterIdLst>
  <p:notesMasterIdLst>
    <p:notesMasterId r:id="rId4"/>
  </p:notesMasterIdLst>
  <p:handoutMasterIdLst>
    <p:handoutMasterId r:id="rId5"/>
  </p:handoutMasterIdLst>
  <p:sldIdLst>
    <p:sldId id="256" r:id="rId6"/>
    <p:sldId id="434" r:id="rId7"/>
    <p:sldId id="435" r:id="rId8"/>
    <p:sldId id="436" r:id="rId9"/>
    <p:sldId id="437" r:id="rId10"/>
    <p:sldId id="438" r:id="rId11"/>
    <p:sldId id="439" r:id="rId12"/>
    <p:sldId id="440" r:id="rId13"/>
    <p:sldId id="442" r:id="rId14"/>
    <p:sldId id="443" r:id="rId15"/>
    <p:sldId id="421" r:id="rId16"/>
    <p:sldId id="433" r:id="rId17"/>
    <p:sldId id="430" r:id="rId18"/>
    <p:sldId id="362" r:id="rId19"/>
  </p:sldIdLst>
  <p:sldSz cx="9144000" cy="6858000" type="screen4x3"/>
  <p:notesSz cx="6797675" cy="9926638"/>
  <p:custDataLst>
    <p:tags r:id="rId2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p="http://schemas.openxmlformats.org/presentationml/2006/main">
  <p:cmAuthor id="0" name="Blecha Jan Ing." initials="BJ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85943" autoAdjust="0"/>
  </p:normalViewPr>
  <p:slideViewPr>
    <p:cSldViewPr>
      <p:cViewPr>
        <p:scale>
          <a:sx n="104" d="100"/>
          <a:sy n="104" d="100"/>
        </p:scale>
        <p:origin x="-198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slideMaster" Target="slideMasters/slideMaster1.xml" /><Relationship Id="rId20" Type="http://schemas.openxmlformats.org/officeDocument/2006/relationships/tags" Target="tags/tag1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slideMaster" Target="slideMasters/slideMaster2.xml" /><Relationship Id="rId4" Type="http://schemas.openxmlformats.org/officeDocument/2006/relationships/notesMaster" Target="notesMasters/notesMaster1.xml" /><Relationship Id="rId5" Type="http://schemas.openxmlformats.org/officeDocument/2006/relationships/handoutMaster" Target="handoutMasters/handout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Relationship Id="rId2" Type="http://schemas.openxmlformats.org/officeDocument/2006/relationships/themeOverride" Target="../theme/themeOverride1.xml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Relationship Id="rId2" Type="http://schemas.openxmlformats.org/officeDocument/2006/relationships/themeOverride" Target="../theme/themeOverride2.xml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Relationship Id="rId2" Type="http://schemas.openxmlformats.org/officeDocument/2006/relationships/themeOverride" Target="../theme/themeOverride3.xml" /><Relationship Id="rId3" Type="http://schemas.openxmlformats.org/officeDocument/2006/relationships/chartUserShapes" Target="../drawings/drawing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plotArea>
      <c:lineChart>
        <c:grouping/>
        <c:varyColors val="0"/>
        <c:ser>
          <c:idx val="2"/>
          <c:order val="0"/>
          <c:tx>
            <c:strRef>
              <c:f>'pouze salda'!$D$6</c:f>
              <c:strCache>
                <c:ptCount val="1"/>
                <c:pt idx="0">
                  <c:v>saldo bez EU a FM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24019166827201843"/>
                  <c:y val="0.070283502340316772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 smtClean="0"/>
                      <a:t>-1,3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24958737194538116"/>
                  <c:y val="0.02565310709178447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28961136937141418"/>
                  <c:y val="0.051687505096197128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p>
                  <a:pPr>
                    <a:defRPr b="1"/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0000"/>
              </a:solidFill>
            </c:spPr>
            <c:txPr>
              <a:bodyPr/>
              <a:p>
                <a:pPr>
                  <a:defRPr b="1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'pouze salda'!$E$3:$L$3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'pouze salda'!$E$6:$L$6</c:f>
              <c:numCache>
                <c:formatCode>#,##0.0</c:formatCode>
                <c:ptCount val="8"/>
                <c:pt idx="0">
                  <c:v>-116.7</c:v>
                </c:pt>
                <c:pt idx="1">
                  <c:v>-70.6999999999999</c:v>
                </c:pt>
                <c:pt idx="2">
                  <c:v>-81.8</c:v>
                </c:pt>
                <c:pt idx="3">
                  <c:v>-64.1</c:v>
                </c:pt>
                <c:pt idx="4">
                  <c:v>-42.7</c:v>
                </c:pt>
                <c:pt idx="5">
                  <c:v>-13.5</c:v>
                </c:pt>
                <c:pt idx="6">
                  <c:v>-1.40000000000009</c:v>
                </c:pt>
                <c:pt idx="7">
                  <c:v>-2.2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'pouze salda'!$D$7</c:f>
              <c:strCache>
                <c:ptCount val="1"/>
                <c:pt idx="0">
                  <c:v>saldo vč. EU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ln>
                <a:solidFill>
                  <a:schemeClr val="accent1"/>
                </a:solidFill>
              </a:ln>
            </c:spPr>
          </c:marker>
          <c:dLbls>
            <c:dLbl>
              <c:idx val="0"/>
              <c:layout>
                <c:manualLayout>
                  <c:x val="-0.029049068689346313"/>
                  <c:y val="0.01712354831397533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2783644013106823"/>
                  <c:y val="-0.04424910619854927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2625386044383049"/>
                  <c:y val="-0.047968305647373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24811822921037674"/>
                  <c:y val="-0.04052990674972534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25529609993100166"/>
                  <c:y val="-0.055406704545021057"/>
                </c:manualLayout>
              </c:layout>
              <c:numFmt formatCode="#,##0.0" sourceLinked="0"/>
              <c:spPr>
                <a:solidFill>
                  <a:schemeClr val="accent5">
                    <a:lumMod val="60000"/>
                    <a:lumOff val="40000"/>
                  </a:schemeClr>
                </a:solidFill>
              </c:spPr>
              <c:txPr>
                <a:bodyPr/>
                <a:p>
                  <a:pPr>
                    <a:defRPr b="1"/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txPr>
              <a:bodyPr/>
              <a:p>
                <a:pPr>
                  <a:defRPr b="1"/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'pouze salda'!$E$3:$L$3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'pouze salda'!$E$7:$L$7</c:f>
              <c:numCache>
                <c:formatCode>#,##0.0</c:formatCode>
                <c:ptCount val="8"/>
                <c:pt idx="0">
                  <c:v>-142.8</c:v>
                </c:pt>
                <c:pt idx="1">
                  <c:v>-101</c:v>
                </c:pt>
                <c:pt idx="2">
                  <c:v>-81.3</c:v>
                </c:pt>
                <c:pt idx="3">
                  <c:v>-77.8</c:v>
                </c:pt>
                <c:pt idx="4">
                  <c:v>-62.8</c:v>
                </c:pt>
                <c:pt idx="5">
                  <c:v>61.8</c:v>
                </c:pt>
                <c:pt idx="6">
                  <c:v>-6.2</c:v>
                </c:pt>
                <c:pt idx="7">
                  <c:v>2.9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1411328"/>
        <c:axId val="41412864"/>
      </c:lineChart>
      <c:catAx>
        <c:axId val="41411328"/>
        <c:scaling>
          <c:orientation/>
        </c:scaling>
        <c:delete val="0"/>
        <c:axPos val="b"/>
        <c:numFmt formatCode="General" sourceLinked="1"/>
        <c:majorTickMark val="out"/>
        <c:minorTickMark val="none"/>
        <c:tickLblPos val="low"/>
        <c:crossAx val="41412864"/>
        <c:crosses val="autoZero"/>
        <c:auto val="0"/>
        <c:lblAlgn val="ctr"/>
        <c:lblOffset/>
        <c:noMultiLvlLbl val="0"/>
      </c:catAx>
      <c:valAx>
        <c:axId val="41412864"/>
        <c:scaling>
          <c:orientation/>
          <c:min val="-15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crossAx val="414113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1400" b="1" i="0" u="none" strike="noStrike" baseline="0"/>
              <a:t>Rozdíl mezi skutečností a schváleným rozpočet 2018 (v mld. Kč)</a:t>
            </a:r>
            <a:endParaRPr lang="cs-CZ" sz="1400"/>
          </a:p>
        </c:rich>
      </c:tx>
      <c:layout>
        <c:manualLayout>
          <c:xMode val="edge"/>
          <c:yMode val="edge"/>
          <c:x val="0.26008909940719604"/>
          <c:y val="0"/>
        </c:manualLayout>
      </c:layout>
      <c:overlay val="0"/>
    </c:title>
    <c:autoTitleDeleted val="0"/>
    <c:plotArea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invertIfNegative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invertIfNegative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003129889955744147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694835282862186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</c:spPr>
            <c:txPr>
              <a:bodyPr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2018!$C$26:$C$32</c:f>
              <c:strCache>
                <c:ptCount val="7"/>
                <c:pt idx="0">
                  <c:v>Kapitálové výdaje</c:v>
                </c:pt>
                <c:pt idx="1">
                  <c:v>Běžné výdaje (bez správy dluhu)</c:v>
                </c:pt>
                <c:pt idx="2">
                  <c:v>Výdaje na správu státního dluhu</c:v>
                </c:pt>
                <c:pt idx="3">
                  <c:v>Ostatní příjmy</c:v>
                </c:pt>
                <c:pt idx="4">
                  <c:v>Příjmy z EU/FM</c:v>
                </c:pt>
                <c:pt idx="5">
                  <c:v>Pojistné na SZ </c:v>
                </c:pt>
                <c:pt idx="6">
                  <c:v>Daňové příjmy </c:v>
                </c:pt>
              </c:strCache>
            </c:strRef>
          </c:cat>
          <c:val>
            <c:numRef>
              <c:f>2018!$F$26:$F$32</c:f>
              <c:numCache>
                <c:formatCode>#,##0.0</c:formatCode>
                <c:ptCount val="7"/>
                <c:pt idx="0">
                  <c:v>29.5153785311</c:v>
                </c:pt>
                <c:pt idx="1">
                  <c:v>11.449668199811</c:v>
                </c:pt>
                <c:pt idx="2">
                  <c:v>-4.48813591796</c:v>
                </c:pt>
                <c:pt idx="3">
                  <c:v>20.54118374127</c:v>
                </c:pt>
                <c:pt idx="4">
                  <c:v>49.19072039865</c:v>
                </c:pt>
                <c:pt idx="5">
                  <c:v>16.16640205945</c:v>
                </c:pt>
                <c:pt idx="6">
                  <c:v>3.52255085165018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41454976"/>
        <c:axId val="41460864"/>
      </c:barChart>
      <c:catAx>
        <c:axId val="41454976"/>
        <c:scaling>
          <c:orientation/>
        </c:scaling>
        <c:delete val="0"/>
        <c:axPos val="l"/>
        <c:numFmt formatCode="General" sourceLinked="0"/>
        <c:majorTickMark val="none"/>
        <c:minorTickMark val="none"/>
        <c:tickLblPos val="low"/>
        <c:txPr>
          <a:bodyPr/>
          <a:p>
            <a:pPr>
              <a:defRPr b="1"/>
            </a:pPr>
            <a:endParaRPr lang="cs-CZ"/>
          </a:p>
        </c:txPr>
        <c:crossAx val="41460864"/>
        <c:crosses val="autoZero"/>
        <c:auto val="0"/>
        <c:lblAlgn val="ctr"/>
        <c:lblOffset/>
        <c:noMultiLvlLbl val="0"/>
      </c:catAx>
      <c:valAx>
        <c:axId val="41460864"/>
        <c:scaling>
          <c:orientation/>
        </c:scaling>
        <c:delete val="0"/>
        <c:axPos val="b"/>
        <c:majorGridlines>
          <c:spPr>
            <a:ln>
              <a:solidFill>
                <a:schemeClr val="accent1">
                  <a:alpha val="47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crossAx val="414549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077171854674816132"/>
          <c:y val="0.0972173884510994"/>
          <c:w val="0.8525041937828064"/>
          <c:h val="0.718247592449188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List1!$G$2</c:f>
              <c:strCache>
                <c:ptCount val="1"/>
                <c:pt idx="0">
                  <c:v>Státní dluh (mld. Kč)</c:v>
                </c:pt>
              </c:strCache>
            </c:strRef>
          </c:tx>
          <c:spPr>
            <a:solidFill>
              <a:srgbClr val="20497E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0.0041491538286209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0476930551230907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0041491538286209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26136958040297031"/>
                  <c:y val="-0.0456228889524936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953884953198475E-17"/>
                  <c:y val="-0.0041491538286209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0.05393360927700996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0.0165877938270568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0.02695794962346553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7907769906396951E-17"/>
                  <c:y val="-0.0373423844575881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0.045630294829607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288115248613394E-07"/>
                  <c:y val="-0.05184661969542503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0.0663606524467468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0.0850248187780380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0013067964464426041"/>
                  <c:y val="-0.09953967481851577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0576230497226788E-07"/>
                  <c:y val="-0.134763047099113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686532924533822E-06"/>
                  <c:y val="-0.1472157835960388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00914782378822565"/>
                  <c:y val="-0.2509163022041320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011761488392949104"/>
                  <c:y val="-0.282021641731262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0.010454656556248665"/>
                  <c:y val="-0.300684809684753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0.0039204959757626057"/>
                  <c:y val="-0.3193480074405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0.002614098135381937"/>
                  <c:y val="-0.34838068485260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.0013067291583865881"/>
                  <c:y val="-0.3193480074405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"/>
                  <c:y val="-0.36704877018928528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en-US" sz="900">
                        <a:solidFill>
                          <a:schemeClr val="tx2"/>
                        </a:solidFill>
                      </a:rPr>
                      <a:t>1 </a:t>
                    </a:r>
                    <a:r>
                      <a:rPr lang="cs-CZ" sz="900">
                        <a:solidFill>
                          <a:schemeClr val="tx2"/>
                        </a:solidFill>
                      </a:rPr>
                      <a:t>673,0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.0026136867236346006"/>
                  <c:y val="-0.34630697965621948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en-US" sz="900">
                        <a:solidFill>
                          <a:schemeClr val="tx2"/>
                        </a:solidFill>
                      </a:rPr>
                      <a:t>1 </a:t>
                    </a:r>
                    <a:r>
                      <a:rPr lang="cs-CZ" sz="900">
                        <a:solidFill>
                          <a:schemeClr val="tx2"/>
                        </a:solidFill>
                      </a:rPr>
                      <a:t>613,4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.0039210068061947823"/>
                  <c:y val="-0.38155865669250488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en-US" sz="900">
                        <a:solidFill>
                          <a:schemeClr val="tx2"/>
                        </a:solidFill>
                      </a:rPr>
                      <a:t>1 </a:t>
                    </a:r>
                    <a:r>
                      <a:rPr lang="cs-CZ" sz="900">
                        <a:solidFill>
                          <a:schemeClr val="tx2"/>
                        </a:solidFill>
                      </a:rPr>
                      <a:t>624,7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.0052273734472692013"/>
                  <c:y val="-0.34215906262397766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en-US" sz="900">
                        <a:solidFill>
                          <a:schemeClr val="tx2"/>
                        </a:solidFill>
                      </a:rPr>
                      <a:t>1 </a:t>
                    </a:r>
                    <a:r>
                      <a:rPr lang="cs-CZ" sz="900">
                        <a:solidFill>
                          <a:schemeClr val="tx2"/>
                        </a:solidFill>
                      </a:rPr>
                      <a:t>622,0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ysClr val="window" lastClr="FFFFFF"/>
              </a:solidFill>
              <a:ln>
                <a:solidFill>
                  <a:sysClr val="window" lastClr="FFFFFF">
                    <a:lumMod val="75000"/>
                  </a:sysClr>
                </a:solidFill>
              </a:ln>
            </c:spPr>
            <c:txPr>
              <a:bodyPr rot="0" vert="horz"/>
              <a:p>
                <a:pPr>
                  <a:defRPr sz="90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List1!$A$3:$A$28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List1!$D$3:$D$28</c:f>
              <c:numCache>
                <c:formatCode>0.00</c:formatCode>
                <c:ptCount val="26"/>
                <c:pt idx="0">
                  <c:v>158.84634665542</c:v>
                </c:pt>
                <c:pt idx="1">
                  <c:v>157.25140265373</c:v>
                </c:pt>
                <c:pt idx="2">
                  <c:v>154.3866151897</c:v>
                </c:pt>
                <c:pt idx="3">
                  <c:v>155.16478649425</c:v>
                </c:pt>
                <c:pt idx="4">
                  <c:v>173.1409068949</c:v>
                </c:pt>
                <c:pt idx="5">
                  <c:v>194.67579199119</c:v>
                </c:pt>
                <c:pt idx="6">
                  <c:v>228.35584817688</c:v>
                </c:pt>
                <c:pt idx="7">
                  <c:v>289.32436199299</c:v>
                </c:pt>
                <c:pt idx="8">
                  <c:v>345.04463673703</c:v>
                </c:pt>
                <c:pt idx="9">
                  <c:v>395.89831498409</c:v>
                </c:pt>
                <c:pt idx="10">
                  <c:v>493.18469695501</c:v>
                </c:pt>
                <c:pt idx="11">
                  <c:v>592.90038477538</c:v>
                </c:pt>
                <c:pt idx="12">
                  <c:v>691.1757646904</c:v>
                </c:pt>
                <c:pt idx="13">
                  <c:v>802.49313828219</c:v>
                </c:pt>
                <c:pt idx="14">
                  <c:v>892.34569072942</c:v>
                </c:pt>
                <c:pt idx="15">
                  <c:v>999.8080487005</c:v>
                </c:pt>
                <c:pt idx="16">
                  <c:v>1178.24353859443</c:v>
                </c:pt>
                <c:pt idx="17">
                  <c:v>1344.05705416369</c:v>
                </c:pt>
                <c:pt idx="18">
                  <c:v>1499.37387641436</c:v>
                </c:pt>
                <c:pt idx="19">
                  <c:v>1667.63275278563</c:v>
                </c:pt>
                <c:pt idx="20">
                  <c:v>1683.3381832575</c:v>
                </c:pt>
                <c:pt idx="21">
                  <c:v>1663.66336966743</c:v>
                </c:pt>
                <c:pt idx="22">
                  <c:v>1576.97681856524</c:v>
                </c:pt>
                <c:pt idx="23">
                  <c:v>1420.19327207496</c:v>
                </c:pt>
                <c:pt idx="24">
                  <c:v>1377.12499686278</c:v>
                </c:pt>
                <c:pt idx="25">
                  <c:v>1443.1571004126</c:v>
                </c:pt>
              </c:numCache>
            </c:numRef>
          </c:val>
        </c:ser>
        <c:ser>
          <c:idx val="2"/>
          <c:order val="2"/>
          <c:tx>
            <c:strRef>
              <c:f>List1!$E$2</c:f>
              <c:strCache>
                <c:ptCount val="1"/>
                <c:pt idx="0">
                  <c:v>Státní dluh za záporný/nulový výnos (mld. Kč)</c:v>
                </c:pt>
              </c:strCache>
            </c:strRef>
          </c:tx>
          <c:spPr>
            <a:solidFill>
              <a:srgbClr val="FF0000"/>
            </a:solidFill>
            <a:ln w="28575"/>
          </c:spPr>
          <c:invertIfNegative val="0"/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numFmt formatCode="#,##0" sourceLinked="0"/>
              <c:txPr>
                <a:bodyPr rot="5400000" vert="horz"/>
                <a:p>
                  <a:pPr>
                    <a:defRPr sz="80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5400000" vert="horz"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List1!$A$3:$A$28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List1!$E$3:$E$28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 formatCode="#,##0.00">
                  <c:v>0</c:v>
                </c:pt>
                <c:pt idx="3" formatCode="#,##0.00">
                  <c:v>0</c:v>
                </c:pt>
                <c:pt idx="4" formatCode="#,##0.00">
                  <c:v>0</c:v>
                </c:pt>
                <c:pt idx="5" formatCode="#,##0.00">
                  <c:v>0</c:v>
                </c:pt>
                <c:pt idx="6" formatCode="#,##0.00">
                  <c:v>0</c:v>
                </c:pt>
                <c:pt idx="7" formatCode="#,##0.00">
                  <c:v>0</c:v>
                </c:pt>
                <c:pt idx="8" formatCode="#,##0.00">
                  <c:v>0</c:v>
                </c:pt>
                <c:pt idx="9" formatCode="#,##0.00">
                  <c:v>0</c:v>
                </c:pt>
                <c:pt idx="10" formatCode="#,##0.00">
                  <c:v>0</c:v>
                </c:pt>
                <c:pt idx="11" formatCode="#,##0.00">
                  <c:v>0</c:v>
                </c:pt>
                <c:pt idx="12" formatCode="#,##0.00">
                  <c:v>0</c:v>
                </c:pt>
                <c:pt idx="13" formatCode="#,##0.00">
                  <c:v>0</c:v>
                </c:pt>
                <c:pt idx="14" formatCode="#,##0.00">
                  <c:v>0</c:v>
                </c:pt>
                <c:pt idx="15" formatCode="#,##0.00">
                  <c:v>0</c:v>
                </c:pt>
                <c:pt idx="16" formatCode="#,##0.00">
                  <c:v>0</c:v>
                </c:pt>
                <c:pt idx="17" formatCode="#,##0.00">
                  <c:v>0</c:v>
                </c:pt>
                <c:pt idx="18" formatCode="#,##0.00">
                  <c:v>0</c:v>
                </c:pt>
                <c:pt idx="19" formatCode="#,##0.00">
                  <c:v>0</c:v>
                </c:pt>
                <c:pt idx="20" formatCode="#,##0.00">
                  <c:v>0</c:v>
                </c:pt>
                <c:pt idx="21" formatCode="#,##0.00">
                  <c:v>0</c:v>
                </c:pt>
                <c:pt idx="22" formatCode="#,##0">
                  <c:v>96</c:v>
                </c:pt>
                <c:pt idx="23" formatCode="#,##0">
                  <c:v>193.181165</c:v>
                </c:pt>
                <c:pt idx="24" formatCode="#,##0">
                  <c:v>247.591185</c:v>
                </c:pt>
                <c:pt idx="25" formatCode="0.0">
                  <c:v>178.846565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87"/>
        <c:overlap val="100"/>
        <c:axId val="45401600"/>
        <c:axId val="45403136"/>
      </c:barChart>
      <c:lineChart>
        <c:grouping/>
        <c:varyColors val="0"/>
        <c:ser>
          <c:idx val="1"/>
          <c:order val="1"/>
          <c:tx>
            <c:strRef>
              <c:f>List1!$F$2</c:f>
              <c:strCache>
                <c:ptCount val="1"/>
                <c:pt idx="0">
                  <c:v>Státní dluh (pravá osa, % HDP)</c:v>
                </c:pt>
              </c:strCache>
            </c:strRef>
          </c:tx>
          <c:spPr>
            <a:ln>
              <a:solidFill>
                <a:srgbClr val="4EBCC2"/>
              </a:solidFill>
            </a:ln>
          </c:spPr>
          <c:marker>
            <c:symbol val="diamond"/>
            <c:spPr>
              <a:solidFill>
                <a:srgbClr val="4EBCC2"/>
              </a:solidFill>
              <a:ln>
                <a:solidFill>
                  <a:srgbClr val="4EBCC2"/>
                </a:solidFill>
              </a:ln>
            </c:spPr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20719235762953758"/>
                  <c:y val="-0.03221818059682846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22025827318429947"/>
                  <c:y val="-0.0239198729395866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22025827318429947"/>
                  <c:y val="-0.0259944498538970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27069266885519028"/>
                  <c:y val="-0.0301436036825180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027069266885519028"/>
                  <c:y val="-0.0259944498538970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0.0244560856372118"/>
                  <c:y val="-0.0259944498538970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0.034901920706033707"/>
                  <c:y val="-0.0405092611908912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txPr>
              <a:bodyPr/>
              <a:p>
                <a:pPr>
                  <a:defRPr>
                    <a:solidFill>
                      <a:srgbClr val="4EBCC2"/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List1!$A$3:$A$28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List1!$F$3:$F$28</c:f>
              <c:numCache>
                <c:formatCode>0.0</c:formatCode>
                <c:ptCount val="26"/>
                <c:pt idx="0">
                  <c:v>13.2835662705411</c:v>
                </c:pt>
                <c:pt idx="1">
                  <c:v>11.5217433069145</c:v>
                </c:pt>
                <c:pt idx="2">
                  <c:v>9.73159615100284</c:v>
                </c:pt>
                <c:pt idx="3">
                  <c:v>8.53331147244303</c:v>
                </c:pt>
                <c:pt idx="4">
                  <c:v>8.83946990490753</c:v>
                </c:pt>
                <c:pt idx="5">
                  <c:v>9.06992124872006</c:v>
                </c:pt>
                <c:pt idx="6">
                  <c:v>10.1834693626065</c:v>
                </c:pt>
                <c:pt idx="7">
                  <c:v>12.1595870036177</c:v>
                </c:pt>
                <c:pt idx="8">
                  <c:v>13.4347010712897</c:v>
                </c:pt>
                <c:pt idx="9">
                  <c:v>14.7632689120588</c:v>
                </c:pt>
                <c:pt idx="10">
                  <c:v>17.548671211067</c:v>
                </c:pt>
                <c:pt idx="11">
                  <c:v>19.3603665822258</c:v>
                </c:pt>
                <c:pt idx="12">
                  <c:v>21.1696897940692</c:v>
                </c:pt>
                <c:pt idx="13">
                  <c:v>22.8448415844632</c:v>
                </c:pt>
                <c:pt idx="14">
                  <c:v>23.2374610130217</c:v>
                </c:pt>
                <c:pt idx="15">
                  <c:v>24.8454020770395</c:v>
                </c:pt>
                <c:pt idx="16">
                  <c:v>29.9776318086599</c:v>
                </c:pt>
                <c:pt idx="17">
                  <c:v>33.9197290918906</c:v>
                </c:pt>
                <c:pt idx="18">
                  <c:v>37.1706728944708</c:v>
                </c:pt>
                <c:pt idx="19">
                  <c:v>41.0755886527991</c:v>
                </c:pt>
                <c:pt idx="20">
                  <c:v>41.0757834615586</c:v>
                </c:pt>
                <c:pt idx="21">
                  <c:v>38.5661739521203</c:v>
                </c:pt>
                <c:pt idx="22">
                  <c:v>36.4024328077553</c:v>
                </c:pt>
                <c:pt idx="23">
                  <c:v>33.8376220813164</c:v>
                </c:pt>
                <c:pt idx="24">
                  <c:v>32.2032832446042</c:v>
                </c:pt>
                <c:pt idx="25">
                  <c:v>30.6269574284856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5431808"/>
        <c:axId val="45429888"/>
      </c:lineChart>
      <c:catAx>
        <c:axId val="45401600"/>
        <c:scaling>
          <c:orientation/>
        </c:scaling>
        <c:delete val="0"/>
        <c:axPos val="b"/>
        <c:numFmt formatCode="General" sourceLinked="1"/>
        <c:majorTickMark val="out"/>
        <c:minorTickMark val="none"/>
        <c:txPr>
          <a:bodyPr rot="-2460000"/>
          <a:p>
            <a:pPr>
              <a:defRPr/>
            </a:pPr>
            <a:endParaRPr lang="cs-CZ"/>
          </a:p>
        </c:txPr>
        <c:crossAx val="45403136"/>
        <c:crosses val="autoZero"/>
        <c:auto val="0"/>
        <c:lblAlgn val="ctr"/>
        <c:lblOffset/>
        <c:tickLblSkip val="1"/>
        <c:noMultiLvlLbl val="0"/>
      </c:catAx>
      <c:valAx>
        <c:axId val="45403136"/>
        <c:scaling>
          <c:orientation/>
          <c:max val="20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/>
                  <a:t>mld. Kč</a:t>
                </a:r>
              </a:p>
            </c:rich>
          </c:tx>
          <c:layout>
            <c:manualLayout>
              <c:xMode val="edge"/>
              <c:yMode val="edge"/>
              <c:x val="0"/>
              <c:y val="0.022853607311844826"/>
            </c:manualLayout>
          </c:layout>
          <c:overlay val="0"/>
        </c:title>
        <c:numFmt formatCode="#,##0" sourceLinked="0"/>
        <c:majorTickMark val="out"/>
        <c:minorTickMark val="none"/>
        <c:spPr>
          <a:ln>
            <a:noFill/>
          </a:ln>
        </c:spPr>
        <c:crossAx val="45401600"/>
        <c:crosses val="autoZero"/>
        <c:crossBetween val="between"/>
      </c:valAx>
      <c:valAx>
        <c:axId val="45429888"/>
        <c:scaling>
          <c:orientation/>
          <c:max val="50"/>
        </c:scaling>
        <c:delete val="0"/>
        <c:axPos val="r"/>
        <c:title>
          <c:tx>
            <c:rich>
              <a:bodyPr rot="0" vert="horz"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/>
                  <a:t>% HDP</a:t>
                </a:r>
              </a:p>
            </c:rich>
          </c:tx>
          <c:layout>
            <c:manualLayout>
              <c:xMode val="edge"/>
              <c:yMode val="edge"/>
              <c:x val="0.92300724983215332"/>
              <c:y val="0.025751078501343727"/>
            </c:manualLayout>
          </c:layout>
          <c:overlay val="0"/>
        </c:title>
        <c:numFmt formatCode="#,##0" sourceLinked="0"/>
        <c:majorTickMark val="out"/>
        <c:minorTickMark val="none"/>
        <c:spPr>
          <a:ln>
            <a:noFill/>
          </a:ln>
        </c:spPr>
        <c:crossAx val="45431808"/>
        <c:crosses val="max"/>
        <c:crossBetween val="between"/>
      </c:valAx>
      <c:catAx>
        <c:axId val="45431808"/>
        <c:scaling>
          <c:orientation/>
        </c:scaling>
        <c:delete val="1"/>
        <c:axPos val="b"/>
        <c:numFmt formatCode="General" sourceLinked="1"/>
        <c:majorTickMark val="out"/>
        <c:minorTickMark val="none"/>
        <c:crossAx val="45429888"/>
        <c:crosses val="autoZero"/>
        <c:auto val="0"/>
        <c:lblAlgn val="ctr"/>
        <c:lblOffset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.054836396127939224"/>
          <c:y val="0.93123900890350342"/>
          <c:w val="0.90742111206054688"/>
          <c:h val="0.052887972444295883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p>
      <a:pPr>
        <a:defRPr sz="9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062719963490962982"/>
          <c:y val="0.099953703582286835"/>
          <c:w val="0.874269425868988"/>
          <c:h val="0.68454664945602417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'List1 2'!$D$2</c:f>
              <c:strCache>
                <c:ptCount val="1"/>
                <c:pt idx="0">
                  <c:v>Průměrná doba do splatnosti státního dluhu (pravá osa)</c:v>
                </c:pt>
              </c:strCache>
            </c:strRef>
          </c:tx>
          <c:spPr>
            <a:solidFill>
              <a:srgbClr val="20497E"/>
            </a:solidFill>
            <a:ln>
              <a:noFill/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ysClr val="window" lastClr="FFFFFF"/>
              </a:solidFill>
              <a:ln>
                <a:solidFill>
                  <a:sysClr val="window" lastClr="FFFFFF">
                    <a:lumMod val="75000"/>
                  </a:sysClr>
                </a:solidFill>
              </a:ln>
            </c:spPr>
            <c:txPr>
              <a:bodyPr/>
              <a:p>
                <a:pPr>
                  <a:defRPr>
                    <a:solidFill>
                      <a:srgbClr val="20497E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'List1 2'!$A$5:$A$13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'List1 2'!$D$5:$D$13</c:f>
              <c:numCache>
                <c:formatCode>General</c:formatCode>
                <c:ptCount val="9"/>
                <c:pt idx="0">
                  <c:v>6.3</c:v>
                </c:pt>
                <c:pt idx="1">
                  <c:v>5.8</c:v>
                </c:pt>
                <c:pt idx="2">
                  <c:v>5.7</c:v>
                </c:pt>
                <c:pt idx="3">
                  <c:v>5.6</c:v>
                </c:pt>
                <c:pt idx="4">
                  <c:v>5.5</c:v>
                </c:pt>
                <c:pt idx="5">
                  <c:v>5.1</c:v>
                </c:pt>
                <c:pt idx="6">
                  <c:v>5.1</c:v>
                </c:pt>
                <c:pt idx="7">
                  <c:v>5</c:v>
                </c:pt>
                <c:pt idx="8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45532672"/>
        <c:axId val="45530496"/>
      </c:barChart>
      <c:lineChart>
        <c:grouping/>
        <c:varyColors val="0"/>
        <c:ser>
          <c:idx val="3"/>
          <c:order val="1"/>
          <c:tx>
            <c:strRef>
              <c:f>'List1 2'!$E$2</c:f>
              <c:strCache>
                <c:ptCount val="1"/>
                <c:pt idx="0">
                  <c:v>Průměrný výnos do splatnosti státního dluhu</c:v>
                </c:pt>
              </c:strCache>
            </c:strRef>
          </c:tx>
          <c:spPr>
            <a:ln>
              <a:solidFill>
                <a:srgbClr val="4EBCC2"/>
              </a:solidFill>
            </a:ln>
          </c:spPr>
          <c:marker>
            <c:symbol val="diamond"/>
            <c:size val="7"/>
            <c:spPr>
              <a:solidFill>
                <a:srgbClr val="4EBCC2"/>
              </a:solidFill>
              <a:ln>
                <a:solidFill>
                  <a:srgbClr val="4EBCC2"/>
                </a:solidFill>
              </a:ln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solidFill>
                <a:sysClr val="window" lastClr="FFFFFF"/>
              </a:solidFill>
              <a:ln>
                <a:solidFill>
                  <a:sysClr val="window" lastClr="FFFFFF">
                    <a:lumMod val="75000"/>
                  </a:sysClr>
                </a:solidFill>
              </a:ln>
            </c:spPr>
            <c:txPr>
              <a:bodyPr/>
              <a:p>
                <a:pPr>
                  <a:defRPr>
                    <a:solidFill>
                      <a:srgbClr val="4EBCC2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'List1 2'!$A$5:$A$13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'List1 2'!$E$5:$E$13</c:f>
              <c:numCache>
                <c:formatCode>_(* #,##0.00_);_(* \(#,##0.00\);_(* "-"??_);_(@_)</c:formatCode>
                <c:ptCount val="9"/>
                <c:pt idx="0">
                  <c:v>2.8</c:v>
                </c:pt>
                <c:pt idx="1">
                  <c:v>3.2</c:v>
                </c:pt>
                <c:pt idx="2">
                  <c:v>2.6</c:v>
                </c:pt>
                <c:pt idx="3">
                  <c:v>3</c:v>
                </c:pt>
                <c:pt idx="4">
                  <c:v>2.9</c:v>
                </c:pt>
                <c:pt idx="5">
                  <c:v>2.7</c:v>
                </c:pt>
                <c:pt idx="6">
                  <c:v>2.5</c:v>
                </c:pt>
                <c:pt idx="7">
                  <c:v>2.5</c:v>
                </c:pt>
                <c:pt idx="8">
                  <c:v>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5527040"/>
        <c:axId val="45528576"/>
      </c:lineChart>
      <c:catAx>
        <c:axId val="45527040"/>
        <c:scaling>
          <c:orientation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2460000"/>
          <a:p>
            <a:pPr>
              <a:defRPr/>
            </a:pPr>
            <a:endParaRPr lang="cs-CZ"/>
          </a:p>
        </c:txPr>
        <c:crossAx val="45528576"/>
        <c:crosses val="autoZero"/>
        <c:auto val="0"/>
        <c:lblAlgn val="ctr"/>
        <c:lblOffset/>
        <c:noMultiLvlLbl val="0"/>
      </c:catAx>
      <c:valAx>
        <c:axId val="45528576"/>
        <c:scaling>
          <c:orientation/>
          <c:max val="7"/>
        </c:scaling>
        <c:delete val="0"/>
        <c:axPos val="l"/>
        <c:majorGridlines>
          <c:spPr>
            <a:ln>
              <a:solidFill>
                <a:srgbClr val="BFBEBF"/>
              </a:solidFill>
              <a:prstDash val="dash"/>
            </a:ln>
          </c:spPr>
        </c:majorGridlines>
        <c:title>
          <c:tx>
            <c:rich>
              <a:bodyPr rot="0" vert="horz"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/>
                  <a:t>% státního</a:t>
                </a:r>
                <a:r>
                  <a:rPr lang="cs-CZ" b="0" baseline="0"/>
                  <a:t> dluhu</a:t>
                </a:r>
                <a:endParaRPr lang="cs-CZ" b="0"/>
              </a:p>
            </c:rich>
          </c:tx>
          <c:layout>
            <c:manualLayout>
              <c:xMode val="edge"/>
              <c:yMode val="edge"/>
              <c:x val="0.00817100703716278"/>
              <c:y val="0.014278333634138107"/>
            </c:manualLayout>
          </c:layout>
          <c:overlay val="0"/>
        </c:title>
        <c:numFmt formatCode="0" sourceLinked="0"/>
        <c:majorTickMark val="out"/>
        <c:minorTickMark val="none"/>
        <c:spPr>
          <a:ln>
            <a:noFill/>
          </a:ln>
        </c:spPr>
        <c:crossAx val="45527040"/>
        <c:crosses val="autoZero"/>
        <c:crossBetween val="between"/>
        <c:majorUnit val="1"/>
      </c:valAx>
      <c:valAx>
        <c:axId val="45530496"/>
        <c:scaling>
          <c:orientation/>
        </c:scaling>
        <c:delete val="0"/>
        <c:axPos val="r"/>
        <c:title>
          <c:tx>
            <c:rich>
              <a:bodyPr rot="0" vert="horz"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/>
                  <a:t>roky</a:t>
                </a:r>
              </a:p>
            </c:rich>
          </c:tx>
          <c:layout>
            <c:manualLayout>
              <c:xMode val="edge"/>
              <c:yMode val="edge"/>
              <c:x val="0.93745464086532593"/>
              <c:y val="0.021031208336353302"/>
            </c:manualLayout>
          </c:layout>
          <c:overlay val="0"/>
        </c:title>
        <c:numFmt formatCode="General" sourceLinked="1"/>
        <c:majorTickMark val="out"/>
        <c:minorTickMark val="none"/>
        <c:spPr>
          <a:ln>
            <a:noFill/>
          </a:ln>
        </c:spPr>
        <c:crossAx val="45532672"/>
        <c:crosses val="max"/>
        <c:crossBetween val="between"/>
      </c:valAx>
      <c:catAx>
        <c:axId val="45532672"/>
        <c:scaling>
          <c:orientation/>
        </c:scaling>
        <c:delete val="1"/>
        <c:axPos val="b"/>
        <c:numFmt formatCode="General" sourceLinked="1"/>
        <c:majorTickMark val="out"/>
        <c:minorTickMark val="none"/>
        <c:crossAx val="45530496"/>
        <c:crosses val="autoZero"/>
        <c:auto val="0"/>
        <c:lblAlgn val="ctr"/>
        <c:lblOffset/>
        <c:noMultiLvlLbl val="0"/>
      </c:catAx>
    </c:plotArea>
    <c:legend>
      <c:legendPos val="b"/>
      <c:layout>
        <c:manualLayout>
          <c:xMode val="edge"/>
          <c:yMode val="edge"/>
          <c:x val="0.033750575035810471"/>
          <c:y val="0.87214511632919312"/>
          <c:w val="0.91746419668197632"/>
          <c:h val="0.0916415005922317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p>
      <a:pPr>
        <a:defRPr sz="9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208694636821747"/>
          <c:y val="0.034069869667291641"/>
          <c:w val="0.85281014442443848"/>
          <c:h val="0.839327335357666"/>
        </c:manualLayout>
      </c:layout>
      <c:scatterChart>
        <c:scatterStyle val="lineMarker"/>
        <c:varyColors val="0"/>
        <c:ser>
          <c:idx val="0"/>
          <c:order val="0"/>
          <c:tx>
            <c:strRef>
              <c:f>'Graf odhad 2018'!$C$4</c:f>
              <c:strCache>
                <c:ptCount val="1"/>
                <c:pt idx="0">
                  <c:v>Saldo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</c:spPr>
          </c:marker>
          <c:dPt>
            <c:idx val="4"/>
            <c:invertIfNegative val="1"/>
            <c:marker>
              <c:spPr>
                <a:solidFill>
                  <a:schemeClr val="accent2"/>
                </a:solidFill>
                <a:ln>
                  <a:noFill/>
                </a:ln>
              </c:spPr>
            </c:marker>
          </c:dPt>
          <c:dLbls>
            <c:dLbl>
              <c:idx val="0"/>
              <c:layout>
                <c:manualLayout>
                  <c:x val="-0.012121211737394333"/>
                  <c:y val="-0.006433452945202589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AT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BE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16969697549939156"/>
                  <c:y val="0.012866905890405178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BG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CY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36363635212183"/>
                  <c:y val="-0.032167267054319382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 b="1">
                        <a:solidFill>
                          <a:srgbClr val="C00000"/>
                        </a:solidFill>
                      </a:defRPr>
                    </a:pPr>
                    <a:r>
                      <a:rPr lang="cs-CZ" b="1">
                        <a:solidFill>
                          <a:srgbClr val="C00000"/>
                        </a:solidFill>
                      </a:rPr>
                      <a:t>CZ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096969697624444962"/>
                  <c:y val="0.016083633527159691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DE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55757574737071991"/>
                  <c:y val="0.028950538486242294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DK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36363635212183"/>
                  <c:y val="0.035383991897106171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58181818574666977"/>
                  <c:y val="0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14545454643666744"/>
                  <c:y val="0.022517086938023567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FI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072727273218333721"/>
                  <c:y val="-0.019300360232591629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FR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GR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HR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HU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IE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IT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050909090787172318"/>
                  <c:y val="0.025733811780810356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LT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065454542636871338"/>
                  <c:y val="0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LU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0.021818181499838829"/>
                  <c:y val="0.019300360232591629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LV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0.016969697549939156"/>
                  <c:y val="-0.025733811780810356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MT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0.014545454643666744"/>
                  <c:y val="0.035383991897106171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NL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PL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PT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0.002424242440611124"/>
                  <c:y val="-0.012866905890405178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RO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0.050909090787172318"/>
                  <c:y val="-0.022517086938023567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SE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SI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072727273218333721"/>
                  <c:y val="5.8972637396996231E-17"/>
                </c:manualLayout>
              </c:layout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SK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tx>
                <c:rich>
                  <a:bodyPr/>
                  <a:lstStyle>
                    <a:defPPr>
                      <a:defRPr kern="1200" smtId="4294967295"/>
                    </a:defPPr>
                  </a:lstStyle>
                  <a:p>
                    <a:pPr>
                      <a:defRPr/>
                    </a:pPr>
                    <a:r>
                      <a:rPr lang="cs-CZ"/>
                      <a:t>UK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xVal>
            <c:numRef>
              <c:f>'Graf odhad 2018'!$B$5:$B$32</c:f>
              <c:numCache>
                <c:formatCode>0.0</c:formatCode>
                <c:ptCount val="28"/>
                <c:pt idx="0">
                  <c:v>74.238958705507</c:v>
                </c:pt>
                <c:pt idx="1">
                  <c:v>101.897191987965</c:v>
                </c:pt>
                <c:pt idx="2">
                  <c:v>22.5141250774452</c:v>
                </c:pt>
                <c:pt idx="3">
                  <c:v>103.265895953757</c:v>
                </c:pt>
                <c:pt idx="4">
                  <c:v>33.0437958154172</c:v>
                </c:pt>
                <c:pt idx="5">
                  <c:v>60.5615159537411</c:v>
                </c:pt>
                <c:pt idx="6">
                  <c:v>35.136906901856</c:v>
                </c:pt>
                <c:pt idx="7">
                  <c:v>8.15501197534257</c:v>
                </c:pt>
                <c:pt idx="8">
                  <c:v>97.096261299392</c:v>
                </c:pt>
                <c:pt idx="9">
                  <c:v>59.9279380813941</c:v>
                </c:pt>
                <c:pt idx="10">
                  <c:v>98.6598405392811</c:v>
                </c:pt>
                <c:pt idx="11">
                  <c:v>182.959131845266</c:v>
                </c:pt>
                <c:pt idx="12">
                  <c:v>74.4668663275048</c:v>
                </c:pt>
                <c:pt idx="13">
                  <c:v>72.9366933850339</c:v>
                </c:pt>
                <c:pt idx="14">
                  <c:v>64.0360724558812</c:v>
                </c:pt>
                <c:pt idx="15">
                  <c:v>130.930512142342</c:v>
                </c:pt>
                <c:pt idx="16">
                  <c:v>39.2074870507263</c:v>
                </c:pt>
                <c:pt idx="17">
                  <c:v>21.7781233799896</c:v>
                </c:pt>
                <c:pt idx="18">
                  <c:v>34.8068900551743</c:v>
                </c:pt>
                <c:pt idx="19">
                  <c:v>46.8945393914131</c:v>
                </c:pt>
                <c:pt idx="20">
                  <c:v>53.0818806538028</c:v>
                </c:pt>
                <c:pt idx="21">
                  <c:v>49.2239936672714</c:v>
                </c:pt>
                <c:pt idx="22">
                  <c:v>121.239647738467</c:v>
                </c:pt>
                <c:pt idx="23">
                  <c:v>35.021227423376</c:v>
                </c:pt>
                <c:pt idx="24">
                  <c:v>37.7203790063702</c:v>
                </c:pt>
                <c:pt idx="25">
                  <c:v>70.2789558829959</c:v>
                </c:pt>
                <c:pt idx="26">
                  <c:v>49.4108153519632</c:v>
                </c:pt>
                <c:pt idx="27">
                  <c:v>85.3670961927702</c:v>
                </c:pt>
              </c:numCache>
            </c:numRef>
          </c:xVal>
          <c:yVal>
            <c:numRef>
              <c:f>'Graf odhad 2018'!$C$5:$C$32</c:f>
              <c:numCache>
                <c:formatCode>0.0</c:formatCode>
                <c:ptCount val="28"/>
                <c:pt idx="0">
                  <c:v>-0.311076919899629</c:v>
                </c:pt>
                <c:pt idx="1">
                  <c:v>-1.04844820387524</c:v>
                </c:pt>
                <c:pt idx="2">
                  <c:v>0.476230106989948</c:v>
                </c:pt>
                <c:pt idx="3">
                  <c:v>3.01541425818882</c:v>
                </c:pt>
                <c:pt idx="4">
                  <c:v>1.61181445107033</c:v>
                </c:pt>
                <c:pt idx="5">
                  <c:v>1.5571450818031</c:v>
                </c:pt>
                <c:pt idx="6">
                  <c:v>-0.00163208386734966</c:v>
                </c:pt>
                <c:pt idx="7">
                  <c:v>0.786446268012093</c:v>
                </c:pt>
                <c:pt idx="8">
                  <c:v>-2.69833642288472</c:v>
                </c:pt>
                <c:pt idx="9">
                  <c:v>-0.69842001682014</c:v>
                </c:pt>
                <c:pt idx="10">
                  <c:v>-2.57596939307472</c:v>
                </c:pt>
                <c:pt idx="11">
                  <c:v>0.361549090392734</c:v>
                </c:pt>
                <c:pt idx="12">
                  <c:v>-0.532283588140669</c:v>
                </c:pt>
                <c:pt idx="13">
                  <c:v>-2.39825558963675</c:v>
                </c:pt>
                <c:pt idx="14">
                  <c:v>-0.0979553758843194</c:v>
                </c:pt>
                <c:pt idx="15">
                  <c:v>-1.83986535224814</c:v>
                </c:pt>
                <c:pt idx="16">
                  <c:v>-0.943854238211354</c:v>
                </c:pt>
                <c:pt idx="17">
                  <c:v>1.50682564368412</c:v>
                </c:pt>
                <c:pt idx="18">
                  <c:v>0.612299825057193</c:v>
                </c:pt>
                <c:pt idx="19">
                  <c:v>1.05877448937057</c:v>
                </c:pt>
                <c:pt idx="20">
                  <c:v>0.751122672153848</c:v>
                </c:pt>
                <c:pt idx="21">
                  <c:v>-1.79362374811249</c:v>
                </c:pt>
                <c:pt idx="22">
                  <c:v>-0.737590899415373</c:v>
                </c:pt>
                <c:pt idx="23">
                  <c:v>-2.95533140600463</c:v>
                </c:pt>
                <c:pt idx="24">
                  <c:v>0.955956446909639</c:v>
                </c:pt>
                <c:pt idx="25">
                  <c:v>0.51375103843295</c:v>
                </c:pt>
                <c:pt idx="26">
                  <c:v>-0.600238769013088</c:v>
                </c:pt>
                <c:pt idx="27">
                  <c:v>-1.77235636347483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7125632"/>
        <c:axId val="47127552"/>
      </c:scatterChart>
      <c:valAx>
        <c:axId val="47125632"/>
        <c:scaling>
          <c:orientation/>
          <c:max val="20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 smtClean="0"/>
                  <a:t>Dluh v % HDP</a:t>
                </a:r>
                <a:endParaRPr lang="cs-CZ" b="0"/>
              </a:p>
            </c:rich>
          </c:tx>
          <c:layout>
            <c:manualLayout>
              <c:xMode val="edge"/>
              <c:yMode val="edge"/>
              <c:x val="0.47666770219802856"/>
              <c:y val="0.94106626510620117"/>
            </c:manualLayout>
          </c:layout>
          <c:overlay val="0"/>
        </c:title>
        <c:numFmt formatCode="0" sourceLinked="0"/>
        <c:majorTickMark val="none"/>
        <c:minorTickMark val="none"/>
        <c:tickLblPos val="low"/>
        <c:txPr>
          <a:bodyPr/>
          <a:p>
            <a:pPr>
              <a:defRPr b="1"/>
            </a:pPr>
            <a:endParaRPr lang="cs-CZ"/>
          </a:p>
        </c:txPr>
        <c:crossAx val="47127552"/>
        <c:crosses val="autoZero"/>
        <c:crossBetween val="midCat"/>
        <c:majorUnit val="20"/>
      </c:valAx>
      <c:valAx>
        <c:axId val="47127552"/>
        <c:scaling>
          <c:orientation/>
          <c:max val="4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>
                <a:defPPr>
                  <a:defRPr kern="1200" smtId="4294967295"/>
                </a:defPPr>
              </a:lstStyle>
              <a:p>
                <a:pPr>
                  <a:defRPr b="0"/>
                </a:pPr>
                <a:r>
                  <a:rPr lang="cs-CZ" b="0" smtClean="0"/>
                  <a:t>Saldo v % HDP</a:t>
                </a:r>
                <a:endParaRPr lang="cs-CZ" b="0"/>
              </a:p>
            </c:rich>
          </c:tx>
          <c:layout>
            <c:manualLayout>
              <c:xMode val="edge"/>
              <c:yMode val="edge"/>
              <c:x val="0.0072727273218333721"/>
              <c:y val="0.39447757601737976"/>
            </c:manualLayout>
          </c:layout>
          <c:overlay val="0"/>
        </c:title>
        <c:numFmt formatCode="0" sourceLinked="0"/>
        <c:majorTickMark val="none"/>
        <c:minorTickMark val="none"/>
        <c:txPr>
          <a:bodyPr/>
          <a:p>
            <a:pPr>
              <a:defRPr b="1"/>
            </a:pPr>
            <a:endParaRPr lang="cs-CZ"/>
          </a:p>
        </c:txPr>
        <c:crossAx val="47125632"/>
        <c:crosses val="autoZero"/>
        <c:crossBetween val="midCat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3"/>
</c:chartSpace>
</file>

<file path=ppt/drawings/drawing1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c="http://schemas.openxmlformats.org/drawingml/2006/chart">
  <cdr:relSizeAnchor>
    <cdr:from>
      <cdr:x>0.358179981513556</cdr:x>
      <cdr:y>0.034979997106215709</cdr:y>
    </cdr:from>
    <cdr:to>
      <cdr:x>0.95455001922071869</cdr:x>
      <cdr:y>0.87213993286331259</cdr:y>
    </cdr:to>
    <cdr:sp macro="" textlink="">
      <cdr:nvSpPr>
        <cdr:cNvPr id="2" name="Obdélník 1"/>
        <cdr:cNvSpPr/>
      </cdr:nvSpPr>
      <cdr:spPr>
        <a:xfrm>
          <a:off x="2056958" y="152027"/>
          <a:ext cx="3424837" cy="3638403"/>
        </a:xfrm>
        <a:prstGeom prst="rect">
          <a:avLst/>
        </a:prstGeom>
        <a:solidFill>
          <a:schemeClr val="accent1">
            <a:lumMod val="60000"/>
            <a:lumOff val="40000"/>
            <a:alpha val="14902"/>
          </a:schemeClr>
        </a:solidFill>
        <a:ln>
          <a:noFill/>
        </a:ln>
      </cdr:spPr>
      <cdr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cdr:style>
      <cdr:txBody>
        <a:bodyPr vertOverflow="clip"/>
        <a:lstStyle>
          <a:defPPr>
            <a:defRPr kern="1200" smtId="4294967295"/>
          </a:defPPr>
        </a:lstStyle>
        <a:p>
          <a:endParaRPr lang="cs-CZ"/>
        </a:p>
      </cdr:txBody>
    </cdr:sp>
  </cdr:relSizeAnchor>
  <cdr:relSizeAnchor>
    <cdr:from>
      <cdr:x>0.10182000228920919</cdr:x>
      <cdr:y>0.76839996468602223</cdr:y>
    </cdr:from>
    <cdr:to>
      <cdr:x>0.95635999272204253</cdr:x>
      <cdr:y>0.87213994679717377</cdr:y>
    </cdr:to>
    <cdr:sp macro="" textlink="">
      <cdr:nvSpPr>
        <cdr:cNvPr id="3" name="Obdélník 2"/>
        <cdr:cNvSpPr/>
      </cdr:nvSpPr>
      <cdr:spPr>
        <a:xfrm>
          <a:off x="584733" y="3339563"/>
          <a:ext cx="4907457" cy="450867"/>
        </a:xfrm>
        <a:prstGeom prst="rect">
          <a:avLst/>
        </a:prstGeom>
        <a:solidFill>
          <a:schemeClr val="accent1">
            <a:lumMod val="60000"/>
            <a:lumOff val="40000"/>
            <a:alpha val="14902"/>
          </a:schemeClr>
        </a:solidFill>
        <a:ln>
          <a:noFill/>
        </a:ln>
      </cdr:spPr>
      <cdr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cdr:style>
      <cdr:txBody>
        <a:bodyPr/>
        <a:lstStyle>
          <a:defPPr>
            <a:defRPr kern="1200" smtId="4294967295"/>
          </a:defPPr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>
          <a:endParaRPr lang="cs-CZ"/>
        </a:p>
      </cdr:txBody>
    </cdr:sp>
  </cdr:relSizeAnchor>
</c:userShape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FDD31E30-412A-4CAC-B69F-28B4272A8162}" type="datetimeFigureOut">
              <a:rPr lang="cs-CZ" smtClean="0"/>
              <a:t>3.1.2019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97E97022-FBD0-4590-86EC-A011CA6B27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741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4141B218-71E3-4A0F-8685-02A834CD3E7D}" type="datetimeFigureOut">
              <a:rPr lang="cs-CZ" smtClean="0"/>
              <a:t>3.1.2019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CA47AFA6-55F0-4572-9555-56FE97F2C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9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947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>
                <a:solidFill>
                  <a:prstClr val="black"/>
                </a:solidFill>
              </a:rPr>
              <a:t>10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653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23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53337" y="9392353"/>
            <a:ext cx="2944341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2" rIns="91385" bIns="45692" anchor="b"/>
          <a:lstStyle>
            <a:defPPr>
              <a:defRPr kern="1200" smtId="4294967295"/>
            </a:defPPr>
            <a:lvl1pPr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E90FD0E-96D9-42D6-B15C-6A76EE30628C}" type="slidenum">
              <a:rPr lang="en-GB" sz="1100" b="0"/>
              <a:pPr algn="r" eaLnBrk="1" hangingPunct="1"/>
              <a:t>12</a:t>
            </a:fld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2" rIns="91385" bIns="45692"/>
          <a:lstStyle>
            <a:defPPr>
              <a:defRPr kern="1200" smtId="4294967295"/>
            </a:defPPr>
          </a:lstStyle>
          <a:p>
            <a:pPr marL="0" indent="0" eaLnBrk="1" hangingPunct="1">
              <a:buFont typeface="Wingdings" pitchFamily="2" charset="2"/>
              <a:buNone/>
            </a:pPr>
            <a:endParaRPr lang="en-GB" sz="1100">
              <a:latin typeface="Barclay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53337" y="9392352"/>
            <a:ext cx="2944341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84" tIns="45341" rIns="90684" bIns="45341" anchor="b"/>
          <a:lstStyle>
            <a:defPPr>
              <a:defRPr kern="1200" smtId="4294967295"/>
            </a:defPPr>
            <a:lvl1pPr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7575" eaLnBrk="0" hangingPunct="0"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ED854EC-A471-4840-86EA-FECBEE5391C3}" type="slidenum">
              <a:rPr lang="en-GB" sz="1100" b="0"/>
              <a:pPr algn="r" eaLnBrk="1" hangingPunct="1"/>
              <a:t>13</a:t>
            </a:fld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84" tIns="45341" rIns="90684" bIns="45341"/>
          <a:lstStyle>
            <a:defPPr>
              <a:defRPr kern="1200" smtId="4294967295"/>
            </a:defPPr>
          </a:lstStyle>
          <a:p>
            <a:pPr marL="0" indent="0" eaLnBrk="1" hangingPunct="1">
              <a:buFont typeface="Wingdings" pitchFamily="2" charset="2"/>
              <a:buNone/>
            </a:pPr>
            <a:endParaRPr lang="en-GB" sz="1100">
              <a:latin typeface="Barclay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102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>
                <a:solidFill>
                  <a:prstClr val="black"/>
                </a:solidFill>
              </a:rPr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0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8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471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baseline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>
                <a:solidFill>
                  <a:prstClr val="black"/>
                </a:solidFill>
              </a:rPr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91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53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81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baseline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47AFA6-55F0-4572-9555-56FE97F2CBB2}" type="slidenum">
              <a:rPr lang="cs-CZ" smtClean="0">
                <a:solidFill>
                  <a:prstClr val="black"/>
                </a:solidFill>
              </a:rPr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03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102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8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smtClean="0">
                  <a:solidFill>
                    <a:srgbClr val="3A5C86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b="0" smtClean="0">
                  <a:solidFill>
                    <a:srgbClr val="3A5C86"/>
                  </a:solidFill>
                  <a:latin typeface="Calibri" pitchFamily="34" charset="0"/>
                </a:rPr>
                <a:t>ČESKÉ REPUBLIKY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6246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 smtId="4294967295"/>
            </a:defPPr>
            <a:lvl1pPr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9pPr>
          </a:lstStyle>
          <a:p>
            <a:pPr eaLnBrk="1" hangingPunct="1"/>
            <a:r>
              <a:rPr lang="cs-CZ" sz="1400" b="0">
                <a:solidFill>
                  <a:srgbClr val="17375E"/>
                </a:solidFill>
              </a:rPr>
              <a:t>Ministerstvo financí </a:t>
            </a:r>
            <a:r>
              <a:rPr lang="cs-CZ" sz="1300" b="0">
                <a:solidFill>
                  <a:srgbClr val="17375E"/>
                </a:solidFill>
              </a:rPr>
              <a:t>Č</a:t>
            </a:r>
            <a:r>
              <a:rPr lang="cs-CZ" sz="1400" b="0">
                <a:solidFill>
                  <a:srgbClr val="17375E"/>
                </a:solidFill>
              </a:rPr>
              <a:t>eské republiky</a:t>
            </a:r>
            <a:r>
              <a:rPr lang="cs-CZ" sz="1400" b="0">
                <a:solidFill>
                  <a:srgbClr val="17375E"/>
                </a:solidFill>
                <a:latin typeface="Arial"/>
              </a:rPr>
              <a:t>, </a:t>
            </a:r>
            <a:r>
              <a:rPr lang="cs-CZ" sz="1400" b="0">
                <a:solidFill>
                  <a:srgbClr val="17375E"/>
                </a:solidFill>
              </a:rPr>
              <a:t>Letenská 15, 118 10 Praha 1, +420 257 041 111  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 smtClean="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359891"/>
          </a:xfrm>
        </p:spPr>
        <p:txBody>
          <a:bodyPr lIns="126000" anchor="t"/>
          <a:lstStyle>
            <a:defPPr>
              <a:defRPr kern="1200" smtId="4294967295"/>
            </a:defPPr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defRPr sz="1800" smtClean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defRPr/>
            </a:pPr>
            <a:r>
              <a:rPr lang="cs-CZ" noProof="0" smtClean="0"/>
              <a:t>Jméno PŘÍJMENÍ</a:t>
            </a:r>
            <a:endParaRPr lang="en-GB" sz="1200" noProof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6684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7040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3209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cs-CZ"/>
          </a:p>
        </p:txBody>
      </p:sp>
      <p:sp>
        <p:nvSpPr>
          <p:cNvPr id="4" name="Nadpis 1"/>
          <p:cNvSpPr txBox="1"/>
          <p:nvPr userDrawn="1"/>
        </p:nvSpPr>
        <p:spPr bwMode="auto">
          <a:xfrm>
            <a:off x="1071563" y="3789040"/>
            <a:ext cx="674079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noProof="0" smtClean="0"/>
              <a:t>Thank you for your attention.</a:t>
            </a:r>
            <a:endParaRPr lang="en-GB" noProof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2000"/>
            </a:lvl1pPr>
          </a:lstStyle>
          <a:p>
            <a:pPr marL="0" indent="0">
              <a:buNone/>
            </a:pPr>
            <a:r>
              <a:rPr lang="en-GB" sz="1800" noProof="0" smtClean="0"/>
              <a:t>Name SURNAME</a:t>
            </a:r>
            <a:endParaRPr lang="en-GB" sz="1200" noProof="0"/>
          </a:p>
        </p:txBody>
      </p:sp>
      <p:sp>
        <p:nvSpPr>
          <p:cNvPr id="2" name="Obdélník 1"/>
          <p:cNvSpPr/>
          <p:nvPr userDrawn="1"/>
        </p:nvSpPr>
        <p:spPr>
          <a:xfrm>
            <a:off x="1115616" y="52292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marL="0" indent="0">
              <a:buNone/>
            </a:pPr>
            <a:r>
              <a:rPr lang="en-GB" sz="1200" noProof="0" smtClean="0"/>
              <a:t>Financial Policy Department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05719" y="5445794"/>
            <a:ext cx="6706641" cy="359470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</a:lstStyle>
          <a:p>
            <a:pPr lvl="0"/>
            <a:r>
              <a:rPr lang="en-GB" sz="1200" noProof="0" smtClean="0"/>
              <a:t>Name.Surname@mfcr.cz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7030748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90687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3" y="4406900"/>
            <a:ext cx="6226969" cy="13620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4000" b="1" cap="none" baseline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55576" y="3645024"/>
            <a:ext cx="1545431" cy="2490069"/>
          </a:xfrm>
        </p:spPr>
        <p:txBody>
          <a:bodyPr anchor="b"/>
          <a:lstStyle>
            <a:defPPr>
              <a:defRPr kern="1200" smtId="4294967295"/>
            </a:defPPr>
            <a:lvl1pPr marL="0" indent="0" algn="r">
              <a:buNone/>
              <a:defRPr sz="15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#</a:t>
            </a:r>
            <a:endParaRPr lang="cs-CZ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72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0903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39089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4" name="Nadpis 1"/>
          <p:cNvSpPr txBox="1"/>
          <p:nvPr/>
        </p:nvSpPr>
        <p:spPr bwMode="auto">
          <a:xfrm>
            <a:off x="1071563" y="3789040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mtClean="0"/>
              <a:t>Děkuji za pozornost.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800"/>
            </a:lvl1pPr>
          </a:lstStyle>
          <a:p>
            <a:pPr marL="0" indent="0">
              <a:buNone/>
            </a:pPr>
            <a:r>
              <a:rPr lang="cs-CZ" sz="1800" smtClean="0"/>
              <a:t>Jméno</a:t>
            </a:r>
            <a:r>
              <a:rPr lang="en-GB" sz="1800" smtClean="0"/>
              <a:t> </a:t>
            </a:r>
            <a:r>
              <a:rPr lang="cs-CZ" sz="1800" smtClean="0"/>
              <a:t>PŘÍJMENÍ</a:t>
            </a:r>
            <a:endParaRPr lang="en-GB" sz="1200" smtClean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1115616" y="5444902"/>
            <a:ext cx="6696744" cy="360362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smtClean="0"/>
              <a:t>Jmeno.Prijmeni</a:t>
            </a:r>
            <a:r>
              <a:rPr lang="en-US" smtClean="0"/>
              <a:t>@</a:t>
            </a:r>
            <a:r>
              <a:rPr lang="cs-CZ" smtClean="0"/>
              <a:t>mfcr.cz</a:t>
            </a:r>
          </a:p>
        </p:txBody>
      </p:sp>
    </p:spTree>
    <p:extLst>
      <p:ext uri="{BB962C8B-B14F-4D97-AF65-F5344CB8AC3E}">
        <p14:creationId xmlns:p14="http://schemas.microsoft.com/office/powerpoint/2010/main" val="103519010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9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smtClean="0">
                  <a:solidFill>
                    <a:srgbClr val="3A5C86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b="0" smtClean="0">
                  <a:solidFill>
                    <a:srgbClr val="3A5C86"/>
                  </a:solidFill>
                  <a:latin typeface="Calibri" pitchFamily="34" charset="0"/>
                </a:rPr>
                <a:t>CZECH REPUBLIC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985000" cy="3000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eaLnBrk="1" hangingPunct="1">
              <a:defRPr/>
            </a:pP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Ministry of Finance of the Czech Republic</a:t>
            </a:r>
            <a:r>
              <a:rPr lang="en-GB" sz="1400" b="0" smtClean="0">
                <a:solidFill>
                  <a:srgbClr val="17375E"/>
                </a:solidFill>
              </a:rPr>
              <a:t>, 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Letenská 15, 118 10 </a:t>
            </a:r>
            <a:r>
              <a:rPr lang="cs-CZ" sz="1400" b="0" smtClean="0">
                <a:solidFill>
                  <a:srgbClr val="17375E"/>
                </a:solidFill>
                <a:latin typeface="Calibri" pitchFamily="34" charset="0"/>
              </a:rPr>
              <a:t>Praha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 1, +420 257 041 111  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 hasCustomPrompt="1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/>
            </a:lvl1pPr>
          </a:lstStyle>
          <a:p>
            <a:pPr lvl="0"/>
            <a:r>
              <a:rPr lang="en-GB" noProof="0" smtClean="0"/>
              <a:t>Presentation Title</a:t>
            </a:r>
          </a:p>
        </p:txBody>
      </p:sp>
      <p:sp>
        <p:nvSpPr>
          <p:cNvPr id="19466" name="Zástupný symbol pro text 2"/>
          <p:cNvSpPr>
            <a:spLocks noGrp="1"/>
          </p:cNvSpPr>
          <p:nvPr>
            <p:ph type="subTitle" idx="1" hasCustomPrompt="1"/>
          </p:nvPr>
        </p:nvSpPr>
        <p:spPr>
          <a:xfrm>
            <a:off x="1547813" y="5013325"/>
            <a:ext cx="6911975" cy="431899"/>
          </a:xfrm>
        </p:spPr>
        <p:txBody>
          <a:bodyPr lIns="126000" anchor="t"/>
          <a:lstStyle>
            <a:defPPr>
              <a:defRPr kern="1200" smtId="4294967295"/>
            </a:defPPr>
            <a:lvl1pPr marL="0" indent="0">
              <a:buFont typeface="Calibri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Name SURNAME</a:t>
            </a:r>
          </a:p>
        </p:txBody>
      </p:sp>
      <p:sp>
        <p:nvSpPr>
          <p:cNvPr id="3" name="Obdélník 2"/>
          <p:cNvSpPr/>
          <p:nvPr userDrawn="1"/>
        </p:nvSpPr>
        <p:spPr>
          <a:xfrm>
            <a:off x="1571625" y="5373216"/>
            <a:ext cx="6888806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r>
              <a:rPr lang="en-GB" sz="1200" noProof="0" smtClean="0">
                <a:solidFill>
                  <a:schemeClr val="tx1"/>
                </a:solidFill>
              </a:rPr>
              <a:t>Financial Policy Department,</a:t>
            </a:r>
            <a:br>
              <a:rPr lang="en-GB" sz="1200" noProof="0" smtClean="0">
                <a:solidFill>
                  <a:schemeClr val="tx1"/>
                </a:solidFill>
              </a:rPr>
            </a:br>
            <a:r>
              <a:rPr lang="en-GB" sz="1200" noProof="0" smtClean="0">
                <a:solidFill>
                  <a:schemeClr val="tx1"/>
                </a:solidFill>
              </a:rPr>
              <a:t>Ministry of Finance of the Czech Republic</a:t>
            </a:r>
            <a:endParaRPr lang="en-GB" sz="1200" noProof="0"/>
          </a:p>
        </p:txBody>
      </p:sp>
    </p:spTree>
    <p:extLst>
      <p:ext uri="{BB962C8B-B14F-4D97-AF65-F5344CB8AC3E}">
        <p14:creationId xmlns:p14="http://schemas.microsoft.com/office/powerpoint/2010/main" val="362478624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3629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6131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slideLayout" Target="../slideLayouts/slideLayout8.xml" /><Relationship Id="rId3" Type="http://schemas.openxmlformats.org/officeDocument/2006/relationships/slideLayout" Target="../slideLayouts/slideLayout9.xml" /><Relationship Id="rId4" Type="http://schemas.openxmlformats.org/officeDocument/2006/relationships/slideLayout" Target="../slideLayouts/slideLayout10.xml" /><Relationship Id="rId5" Type="http://schemas.openxmlformats.org/officeDocument/2006/relationships/slideLayout" Target="../slideLayouts/slideLayout11.xml" /><Relationship Id="rId6" Type="http://schemas.openxmlformats.org/officeDocument/2006/relationships/slideLayout" Target="../slideLayouts/slideLayout12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14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 předlohy nadpisů.</a:t>
            </a:r>
          </a:p>
        </p:txBody>
      </p:sp>
      <p:grpSp>
        <p:nvGrpSpPr>
          <p:cNvPr id="1028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1033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smtClean="0">
                  <a:solidFill>
                    <a:schemeClr val="bg1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b="0" smtClean="0">
                  <a:solidFill>
                    <a:schemeClr val="bg1"/>
                  </a:solidFill>
                  <a:latin typeface="Calibri" pitchFamily="34" charset="0"/>
                </a:rPr>
                <a:t>ČESKÉ REPUBLIKY</a:t>
              </a:r>
            </a:p>
          </p:txBody>
        </p:sp>
      </p:grp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905065EB-98A2-42C5-A2C6-519E44C9E38B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3.1.2019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FA844FC7-B03F-481F-95F5-1A80C15C5016}" type="slidenum">
              <a:rPr lang="cs-CZ" sz="1200" b="0" smtClean="0">
                <a:solidFill>
                  <a:schemeClr val="bg2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timing/>
  <p:txStyles>
    <p:titleStyle>
      <a:defPPr>
        <a:defRPr kern="1200" smtId="4294967295"/>
      </a:defPPr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Rectangle 21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 předlohy nadpisů.</a:t>
            </a:r>
          </a:p>
        </p:txBody>
      </p:sp>
      <p:grpSp>
        <p:nvGrpSpPr>
          <p:cNvPr id="2052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2057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b="0" smtClean="0">
                  <a:solidFill>
                    <a:schemeClr val="bg1"/>
                  </a:solidFill>
                  <a:latin typeface="Calibri" pitchFamily="34" charset="0"/>
                </a:rPr>
                <a:t>CZECH REPUBLIC</a:t>
              </a:r>
            </a:p>
          </p:txBody>
        </p:sp>
      </p:grpSp>
      <p:sp>
        <p:nvSpPr>
          <p:cNvPr id="205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</p:txBody>
      </p: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2638210D-436E-44CD-84CE-FF7DE1FC7397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3.1.2019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66252BC0-D114-4C2D-BBF9-A6BF61BC2164}" type="slidenum">
              <a:rPr lang="cs-CZ" sz="1200" b="0" smtClean="0">
                <a:solidFill>
                  <a:srgbClr val="EEECE1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r>
              <a:rPr lang="pl-PL" smtClean="0"/>
              <a:t>Jak je to skutečně s výběrem daní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ransition/>
  <p:timing/>
  <p:hf sldNum="0" hdr="0"/>
  <p:txStyles>
    <p:titleStyle>
      <a:defPPr>
        <a:defRPr kern="1200" smtId="4294967295"/>
      </a:defPPr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Relationship Id="rId3" Type="http://schemas.openxmlformats.org/officeDocument/2006/relationships/chart" Target="../charts/char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Relationship Id="rId3" Type="http://schemas.openxmlformats.org/officeDocument/2006/relationships/chart" Target="../charts/chart4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Relationship Id="rId3" Type="http://schemas.openxmlformats.org/officeDocument/2006/relationships/chart" Target="../charts/chart5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chart" Target="../charts/char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chart" Target="../charts/char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8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Výsledky rozpočtového roku 2018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085184"/>
            <a:ext cx="7488832" cy="1176536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cs-CZ" smtClean="0"/>
          </a:p>
          <a:p>
            <a:r>
              <a:rPr lang="cs-CZ" smtClean="0"/>
              <a:t>Tisková konference</a:t>
            </a:r>
          </a:p>
          <a:p>
            <a:r>
              <a:rPr lang="cs-CZ"/>
              <a:t>3</a:t>
            </a:r>
            <a:r>
              <a:rPr lang="cs-CZ" smtClean="0"/>
              <a:t>. 1. 2019</a:t>
            </a:r>
          </a:p>
        </p:txBody>
      </p:sp>
    </p:spTree>
    <p:extLst>
      <p:ext uri="{BB962C8B-B14F-4D97-AF65-F5344CB8AC3E}">
        <p14:creationId xmlns:p14="http://schemas.microsoft.com/office/powerpoint/2010/main" val="206958189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4294967295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Inkaso obcí a krajů 2016 - 2018</a:t>
            </a:r>
            <a:br>
              <a:rPr lang="cs-CZ" smtClean="0"/>
            </a:br>
            <a:r>
              <a:rPr lang="cs-CZ" sz="1600" smtClean="0"/>
              <a:t>(mld. Kč, sdílené daně)</a:t>
            </a:r>
            <a:endParaRPr lang="en-US" sz="32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24104"/>
              </p:ext>
            </p:extLst>
          </p:nvPr>
        </p:nvGraphicFramePr>
        <p:xfrm>
          <a:off x="1259632" y="2014101"/>
          <a:ext cx="6912768" cy="3038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7899"/>
                <a:gridCol w="989687"/>
                <a:gridCol w="989687"/>
                <a:gridCol w="989687"/>
                <a:gridCol w="1010745"/>
                <a:gridCol w="922755"/>
                <a:gridCol w="942308"/>
              </a:tblGrid>
              <a:tr h="4051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600" b="1"/>
                        <a:t> 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800" b="1" smtClean="0"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1800" b="1" smtClean="0"/>
                        <a:t>201</a:t>
                      </a:r>
                      <a:r>
                        <a:rPr lang="cs-CZ" sz="1800" b="1" smtClean="0"/>
                        <a:t>7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1800" b="1" smtClean="0"/>
                        <a:t>201</a:t>
                      </a:r>
                      <a:r>
                        <a:rPr lang="cs-CZ" sz="1800" b="1" smtClean="0"/>
                        <a:t>8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en-US"/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600" b="1"/>
                        <a:t> 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>
                          <a:latin typeface="Calibri"/>
                          <a:ea typeface="Calibri"/>
                          <a:cs typeface="Times New Roman"/>
                        </a:rPr>
                        <a:t>Obce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>
                          <a:latin typeface="Calibri"/>
                          <a:ea typeface="Calibri"/>
                          <a:cs typeface="Times New Roman"/>
                        </a:rPr>
                        <a:t>Kraje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/>
                        <a:t>O</a:t>
                      </a:r>
                      <a:r>
                        <a:rPr lang="en-US" sz="1600" b="1" smtClean="0"/>
                        <a:t>bce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/>
                        <a:t>K</a:t>
                      </a:r>
                      <a:r>
                        <a:rPr lang="en-US" sz="1600" b="1" smtClean="0"/>
                        <a:t>raje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/>
                        <a:t>O</a:t>
                      </a:r>
                      <a:r>
                        <a:rPr lang="en-US" sz="1600" b="1" smtClean="0"/>
                        <a:t>bce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cs-CZ" sz="1600" b="1" smtClean="0"/>
                        <a:t>K</a:t>
                      </a:r>
                      <a:r>
                        <a:rPr lang="en-US" sz="1600" b="1" smtClean="0"/>
                        <a:t>raje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16245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800" b="1" smtClean="0"/>
                        <a:t>DPH</a:t>
                      </a:r>
                      <a:r>
                        <a:rPr lang="cs-CZ" sz="1800" b="1" baseline="30000" smtClean="0"/>
                        <a:t>*</a:t>
                      </a:r>
                      <a:endParaRPr lang="en-US" sz="1800" b="1" baseline="30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latin typeface="Calibri"/>
                          <a:ea typeface="Calibri"/>
                          <a:cs typeface="Times New Roman"/>
                        </a:rPr>
                        <a:t>72,8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latin typeface="Calibri"/>
                          <a:ea typeface="Calibri"/>
                          <a:cs typeface="Times New Roman"/>
                        </a:rPr>
                        <a:t>31,2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81,7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34,0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97,5</a:t>
                      </a:r>
                      <a:endParaRPr lang="cs-CZ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36,9</a:t>
                      </a:r>
                      <a:endParaRPr lang="cs-CZ"/>
                    </a:p>
                  </a:txBody>
                  <a:tcPr marL="44450" marR="44450" marT="0" marB="0" anchor="b"/>
                </a:tc>
              </a:tr>
              <a:tr h="516245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800" b="1"/>
                        <a:t>DPFO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latin typeface="Calibri"/>
                          <a:ea typeface="Calibri"/>
                          <a:cs typeface="Times New Roman"/>
                        </a:rPr>
                        <a:t>44,3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n-US" sz="1600" b="0" smtClean="0"/>
                        <a:t>1</a:t>
                      </a:r>
                      <a:r>
                        <a:rPr lang="cs-CZ" sz="1600" b="0" smtClean="0"/>
                        <a:t>5,1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47,3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16,9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54,0</a:t>
                      </a:r>
                      <a:endParaRPr lang="cs-CZ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19,3</a:t>
                      </a:r>
                      <a:endParaRPr lang="cs-CZ"/>
                    </a:p>
                  </a:txBody>
                  <a:tcPr marL="44450" marR="44450" marT="0" marB="0" anchor="b"/>
                </a:tc>
              </a:tr>
              <a:tr h="5420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spcAft>
                          <a:spcPct val="0"/>
                        </a:spcAft>
                      </a:pPr>
                      <a:r>
                        <a:rPr lang="en-US" sz="1800" b="1"/>
                        <a:t>DPPO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latin typeface="Calibri"/>
                          <a:ea typeface="Calibri"/>
                          <a:cs typeface="Times New Roman"/>
                        </a:rPr>
                        <a:t>38,8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en-US" sz="1600" b="0" smtClean="0"/>
                        <a:t>1</a:t>
                      </a:r>
                      <a:r>
                        <a:rPr lang="cs-CZ" sz="1600" b="0" smtClean="0"/>
                        <a:t>4,7</a:t>
                      </a:r>
                      <a:endParaRPr lang="en-US" sz="16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40,2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spcAft>
                          <a:spcPct val="0"/>
                        </a:spcAft>
                      </a:pPr>
                      <a:r>
                        <a:rPr lang="cs-CZ" sz="1600" b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15,2</a:t>
                      </a:r>
                      <a:endParaRPr lang="en-US" sz="16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41,0</a:t>
                      </a:r>
                      <a:endParaRPr lang="cs-CZ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mtClean="0"/>
                        <a:t>15,5</a:t>
                      </a:r>
                      <a:endParaRPr lang="cs-CZ"/>
                    </a:p>
                  </a:txBody>
                  <a:tcPr marL="44450" marR="44450" marT="0" marB="0" anchor="b"/>
                </a:tc>
              </a:tr>
              <a:tr h="5420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20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Celkem</a:t>
                      </a:r>
                      <a:endParaRPr lang="en-US" sz="20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155,9</a:t>
                      </a:r>
                      <a:endParaRPr lang="en-US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61,0</a:t>
                      </a:r>
                      <a:endParaRPr lang="en-US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169,2</a:t>
                      </a:r>
                      <a:endParaRPr lang="en-US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b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66,1</a:t>
                      </a:r>
                      <a:endParaRPr lang="en-US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latinLnBrk="0" hangingPunct="1"/>
                      <a:r>
                        <a:rPr lang="cs-CZ" sz="1800" b="1" kern="12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192,5</a:t>
                      </a:r>
                      <a:endParaRPr lang="cs-CZ" sz="1800" b="1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latinLnBrk="0" hangingPunct="1"/>
                      <a:r>
                        <a:rPr lang="cs-CZ" sz="1800" b="1" kern="12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71,7</a:t>
                      </a:r>
                      <a:endParaRPr lang="cs-CZ" sz="1800" b="1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87624" y="5052129"/>
            <a:ext cx="5583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 sz="1400" smtClean="0">
                <a:solidFill>
                  <a:prstClr val="black"/>
                </a:solidFill>
              </a:rPr>
              <a:t>Zdroj: Pokladní plnění státního rozpočtu, předběžný odhad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5359906"/>
            <a:ext cx="74635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 sz="2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roce 2018 </a:t>
            </a:r>
            <a:r>
              <a:rPr lang="cs-CZ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získaly obce a kraje </a:t>
            </a:r>
            <a:r>
              <a:rPr lang="cs-CZ" sz="2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28,9 mld. Kč více než v roce 2017. </a:t>
            </a:r>
          </a:p>
          <a:p>
            <a:pPr algn="ctr"/>
            <a:r>
              <a:rPr lang="cs-CZ" sz="2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</a:t>
            </a:r>
            <a:r>
              <a:rPr lang="cs-CZ" sz="2000" smtClean="0">
                <a:solidFill>
                  <a:prstClr val="black"/>
                </a:solidFill>
              </a:rPr>
              <a:t>bce +23,3mld. Kč, kraje +5,6 mld. Kč)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1600" b="1">
                <a:solidFill>
                  <a:prstClr val="black"/>
                </a:solidFill>
              </a:rPr>
              <a:t>V roce 2017 získaly obce a kraje o 18,4 mld. Kč více než v roce 2016. </a:t>
            </a:r>
            <a:endParaRPr lang="cs-CZ" sz="2000" smtClean="0">
              <a:solidFill>
                <a:prstClr val="black"/>
              </a:solidFill>
            </a:endParaRPr>
          </a:p>
          <a:p>
            <a:r>
              <a:rPr lang="cs-CZ" sz="1200" smtClean="0">
                <a:solidFill>
                  <a:prstClr val="black"/>
                </a:solidFill>
              </a:rPr>
              <a:t>*</a:t>
            </a:r>
            <a:r>
              <a:rPr lang="cs-CZ" sz="1100" smtClean="0">
                <a:solidFill>
                  <a:prstClr val="black"/>
                </a:solidFill>
              </a:rPr>
              <a:t>V letech 2017 a 2018 došlo ke změně RUD ve prospěch obcí.</a:t>
            </a:r>
            <a:endParaRPr lang="en-US"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8943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63" y="928688"/>
            <a:ext cx="7500937" cy="77212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z="2400"/>
              <a:t>Vývoj státního dluhu České republiky jako podíl na HDP</a:t>
            </a:r>
            <a:endParaRPr lang="cs-CZ" sz="2400" b="0">
              <a:solidFill>
                <a:schemeClr val="tx1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461035"/>
              </p:ext>
            </p:extLst>
          </p:nvPr>
        </p:nvGraphicFramePr>
        <p:xfrm>
          <a:off x="467545" y="1412776"/>
          <a:ext cx="8104956" cy="504056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extLst>
      <p:ext uri="{BB962C8B-B14F-4D97-AF65-F5344CB8AC3E}">
        <p14:creationId xmlns:p14="http://schemas.microsoft.com/office/powerpoint/2010/main" val="346488297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Box 149"/>
          <p:cNvSpPr txBox="1">
            <a:spLocks noChangeArrowheads="1"/>
          </p:cNvSpPr>
          <p:nvPr/>
        </p:nvSpPr>
        <p:spPr bwMode="gray">
          <a:xfrm>
            <a:off x="1208697" y="6138024"/>
            <a:ext cx="3783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defPPr>
              <a:defRPr kern="1200" smtId="4294967295"/>
            </a:defPPr>
            <a:lvl1pPr eaLnBrk="0" hangingPunct="0"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/>
                <a:tab pos="444500"/>
              </a:tabLst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cs-CZ" sz="600" b="0">
                <a:latin typeface="Verdana" pitchFamily="34" charset="0"/>
              </a:rPr>
              <a:t>Zdroj</a:t>
            </a:r>
            <a:r>
              <a:rPr lang="en-US" sz="600" b="0">
                <a:latin typeface="Verdana" pitchFamily="34" charset="0"/>
              </a:rPr>
              <a:t>: </a:t>
            </a:r>
            <a:r>
              <a:rPr lang="cs-CZ" sz="600" b="0">
                <a:latin typeface="Verdana" pitchFamily="34" charset="0"/>
              </a:rPr>
              <a:t>MF</a:t>
            </a:r>
            <a:endParaRPr lang="en-US" sz="600" b="0">
              <a:latin typeface="Verdana" pitchFamily="34" charset="0"/>
            </a:endParaRPr>
          </a:p>
        </p:txBody>
      </p:sp>
      <p:sp>
        <p:nvSpPr>
          <p:cNvPr id="7" name="Nadpis 1"/>
          <p:cNvSpPr txBox="1"/>
          <p:nvPr/>
        </p:nvSpPr>
        <p:spPr bwMode="auto">
          <a:xfrm>
            <a:off x="1071563" y="928688"/>
            <a:ext cx="7500937" cy="120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/>
              <a:t>Průměrný výnos a doba do splatnosti státního dluhu 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1071563" y="2214563"/>
          <a:ext cx="7500937" cy="400050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extLst>
      <p:ext uri="{BB962C8B-B14F-4D97-AF65-F5344CB8AC3E}">
        <p14:creationId xmlns:p14="http://schemas.microsoft.com/office/powerpoint/2010/main" val="359531924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Box 149"/>
          <p:cNvSpPr txBox="1">
            <a:spLocks noChangeArrowheads="1"/>
          </p:cNvSpPr>
          <p:nvPr/>
        </p:nvSpPr>
        <p:spPr bwMode="gray">
          <a:xfrm>
            <a:off x="1979712" y="6211855"/>
            <a:ext cx="2021252" cy="12311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b">
            <a:spAutoFit/>
          </a:bodyPr>
          <a:lstStyle>
            <a:defPPr>
              <a:defRPr kern="1200" smtId="4294967295"/>
            </a:defPPr>
          </a:lstStyle>
          <a:p>
            <a:pPr>
              <a:tabLst>
                <a:tab pos="311755"/>
                <a:tab pos="389693"/>
              </a:tabLst>
            </a:pPr>
            <a:r>
              <a:rPr lang="cs-CZ" sz="800" smtClean="0">
                <a:latin typeface="Verdana" pitchFamily="34" charset="0"/>
              </a:rPr>
              <a:t>Zdroj</a:t>
            </a:r>
            <a:r>
              <a:rPr lang="cs-CZ" sz="800">
                <a:latin typeface="Verdana" pitchFamily="34" charset="0"/>
              </a:rPr>
              <a:t>: E</a:t>
            </a:r>
            <a:r>
              <a:rPr lang="cs-CZ" sz="800" smtClean="0">
                <a:latin typeface="Verdana" pitchFamily="34" charset="0"/>
              </a:rPr>
              <a:t>urostat</a:t>
            </a:r>
            <a:r>
              <a:rPr lang="cs-CZ" sz="800">
                <a:latin typeface="Verdana" pitchFamily="34" charset="0"/>
              </a:rPr>
              <a:t>: Notifikace říjen 2018.</a:t>
            </a:r>
            <a:endParaRPr lang="en-US" sz="800">
              <a:latin typeface="Verdan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gray">
          <a:xfrm>
            <a:off x="1167955" y="788870"/>
            <a:ext cx="7717096" cy="105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76" tIns="43638" rIns="87276" bIns="43638"/>
          <a:lstStyle>
            <a:defPPr>
              <a:defRPr kern="1200" smtId="4294967295"/>
            </a:defPPr>
          </a:lstStyle>
          <a:p>
            <a:pPr algn="ctr" defTabSz="872635" eaLnBrk="0" hangingPunct="0"/>
            <a:r>
              <a:rPr lang="cs-CZ" sz="32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Hospodaření </a:t>
            </a:r>
            <a:r>
              <a:rPr lang="cs-CZ" sz="3200" b="1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sektoru vládních institucí </a:t>
            </a:r>
            <a:br>
              <a:rPr lang="cs-CZ" sz="3200" b="1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cs-CZ" sz="3200" b="1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v </a:t>
            </a:r>
            <a:r>
              <a:rPr lang="cs-CZ" sz="32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mezinárodním srovnání </a:t>
            </a:r>
            <a:r>
              <a:rPr lang="cs-CZ" sz="3200" b="1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2018</a:t>
            </a:r>
            <a:endParaRPr lang="en-US" sz="3200" b="1">
              <a:solidFill>
                <a:srgbClr val="3A5C8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956309638"/>
              </p:ext>
            </p:extLst>
          </p:nvPr>
        </p:nvGraphicFramePr>
        <p:xfrm>
          <a:off x="1475656" y="1840271"/>
          <a:ext cx="5742806" cy="4346126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extLst>
      <p:ext uri="{BB962C8B-B14F-4D97-AF65-F5344CB8AC3E}">
        <p14:creationId xmlns:p14="http://schemas.microsoft.com/office/powerpoint/2010/main" val="365537983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z="3600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Děkujeme za pozornost.</a:t>
            </a:r>
            <a:br>
              <a:rPr lang="cs-CZ" sz="3600" smtClean="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</a:br>
            <a:endParaRPr lang="cs-CZ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98222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500937" cy="648072"/>
          </a:xfrm>
        </p:spPr>
        <p:txBody>
          <a:bodyPr/>
          <a:lstStyle>
            <a:defPPr>
              <a:defRPr kern="1200" smtId="4294967295"/>
            </a:defPPr>
          </a:lstStyle>
          <a:p>
            <a:pPr algn="r"/>
            <a:r>
              <a:rPr lang="cs-CZ" sz="3200" smtClean="0"/>
              <a:t>Výsledky vs. rozpočet  </a:t>
            </a:r>
            <a:endParaRPr lang="en-US" sz="32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673988"/>
              </p:ext>
            </p:extLst>
          </p:nvPr>
        </p:nvGraphicFramePr>
        <p:xfrm>
          <a:off x="209277" y="980984"/>
          <a:ext cx="3312369" cy="1279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8700"/>
                <a:gridCol w="993711"/>
                <a:gridCol w="1059958"/>
              </a:tblGrid>
              <a:tr h="367062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600" u="none" strike="noStrike">
                          <a:solidFill>
                            <a:schemeClr val="bg1"/>
                          </a:solidFill>
                        </a:rPr>
                        <a:t> </a:t>
                      </a:r>
                      <a:endParaRPr lang="cs-CZ" sz="16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600" b="1" u="none" strike="noStrike" baseline="0" smtClean="0">
                          <a:solidFill>
                            <a:schemeClr val="bg1"/>
                          </a:solidFill>
                        </a:rPr>
                        <a:t> R</a:t>
                      </a:r>
                      <a:r>
                        <a:rPr lang="cs-CZ" sz="1600" b="1" u="none" strike="noStrike" smtClean="0">
                          <a:solidFill>
                            <a:schemeClr val="bg1"/>
                          </a:solidFill>
                        </a:rPr>
                        <a:t>ozpočet 2018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600" b="1" u="none" strike="noStrike">
                          <a:solidFill>
                            <a:schemeClr val="bg1"/>
                          </a:solidFill>
                        </a:rPr>
                        <a:t>Skutečnost </a:t>
                      </a:r>
                      <a:r>
                        <a:rPr lang="cs-CZ" sz="1600" b="1" u="none" strike="noStrike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360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 smtClean="0"/>
                        <a:t>Příjmy 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i="0" u="none" strike="noStrike" smtClean="0"/>
                        <a:t>1314,5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0" i="0" u="none" strike="noStrike" smtClean="0">
                          <a:solidFill>
                            <a:schemeClr val="tx1"/>
                          </a:solidFill>
                          <a:latin typeface="Calibri"/>
                        </a:rPr>
                        <a:t>1403,9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360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 smtClean="0"/>
                        <a:t>Výdaje 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i="0" u="none" strike="noStrike" smtClean="0"/>
                        <a:t>1 364,5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0" i="0" u="none" strike="noStrike" smtClean="0">
                          <a:solidFill>
                            <a:schemeClr val="tx1"/>
                          </a:solidFill>
                          <a:latin typeface="Calibri"/>
                        </a:rPr>
                        <a:t>1401,0</a:t>
                      </a:r>
                      <a:endParaRPr lang="cs-CZ" sz="16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471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i="0" u="none" strike="noStrike" smtClean="0">
                          <a:solidFill>
                            <a:schemeClr val="dk1"/>
                          </a:solidFill>
                          <a:latin typeface="+mn-lt"/>
                        </a:rPr>
                        <a:t>Saldo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i="0" u="none" strike="noStrike" smtClean="0"/>
                        <a:t>- 50,0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1" i="0" u="none" strike="noStrike" smtClean="0">
                          <a:solidFill>
                            <a:schemeClr val="tx1"/>
                          </a:solidFill>
                          <a:latin typeface="Calibri"/>
                        </a:rPr>
                        <a:t>+2,9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Ovál 5"/>
          <p:cNvSpPr/>
          <p:nvPr/>
        </p:nvSpPr>
        <p:spPr>
          <a:xfrm>
            <a:off x="2699792" y="1977430"/>
            <a:ext cx="920595" cy="3985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kern="1200" smtId="4294967295"/>
            </a:defPPr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>
              <a:solidFill>
                <a:prstClr val="white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666" y="2492896"/>
            <a:ext cx="8679814" cy="412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68862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2993" y="908721"/>
            <a:ext cx="8227479" cy="48315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3200" smtClean="0"/>
              <a:t>Historický vývoj hospodaření státního rozpočtu v mld. Kč</a:t>
            </a:r>
            <a:endParaRPr lang="cs-CZ" sz="32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655" y="2204864"/>
            <a:ext cx="8784977" cy="36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464261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92993" y="908721"/>
            <a:ext cx="8227479" cy="48315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cs-CZ" sz="3200" smtClean="0"/>
              <a:t>Saldo hospodaření SR a vliv peněžních toků EU v mld. Kč</a:t>
            </a:r>
            <a:endParaRPr lang="cs-CZ" sz="320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603736633"/>
              </p:ext>
            </p:extLst>
          </p:nvPr>
        </p:nvGraphicFramePr>
        <p:xfrm>
          <a:off x="179513" y="2276872"/>
          <a:ext cx="8784976" cy="367240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extLst>
      <p:ext uri="{BB962C8B-B14F-4D97-AF65-F5344CB8AC3E}">
        <p14:creationId xmlns:p14="http://schemas.microsoft.com/office/powerpoint/2010/main" val="49736181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500937" cy="988144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z="3200" smtClean="0"/>
              <a:t>Co ovlivnilo nižší schodek proti schválenému rozpočtu </a:t>
            </a:r>
            <a:endParaRPr lang="cs-CZ" sz="320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511913040"/>
              </p:ext>
            </p:extLst>
          </p:nvPr>
        </p:nvGraphicFramePr>
        <p:xfrm>
          <a:off x="467544" y="1700808"/>
          <a:ext cx="8352928" cy="468052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extLst>
      <p:ext uri="{BB962C8B-B14F-4D97-AF65-F5344CB8AC3E}">
        <p14:creationId xmlns:p14="http://schemas.microsoft.com/office/powerpoint/2010/main" val="169363398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Box 149"/>
          <p:cNvSpPr txBox="1">
            <a:spLocks noChangeArrowheads="1"/>
          </p:cNvSpPr>
          <p:nvPr/>
        </p:nvSpPr>
        <p:spPr bwMode="gray">
          <a:xfrm>
            <a:off x="251520" y="5877272"/>
            <a:ext cx="864096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b">
            <a:spAutoFit/>
          </a:bodyPr>
          <a:lstStyle>
            <a:defPPr>
              <a:defRPr kern="1200" smtId="4294967295"/>
            </a:defPPr>
          </a:lstStyle>
          <a:p>
            <a:pPr>
              <a:tabLst>
                <a:tab pos="311755"/>
                <a:tab pos="389693"/>
              </a:tabLst>
            </a:pPr>
            <a:r>
              <a:rPr lang="cs-CZ" sz="1200" b="1">
                <a:solidFill>
                  <a:prstClr val="black"/>
                </a:solidFill>
                <a:latin typeface="Verdana" pitchFamily="34" charset="0"/>
              </a:rPr>
              <a:t>Pozn</a:t>
            </a:r>
            <a:r>
              <a:rPr lang="cs-CZ" sz="1200" b="1" smtClean="0">
                <a:solidFill>
                  <a:prstClr val="black"/>
                </a:solidFill>
                <a:latin typeface="Verdana" pitchFamily="34" charset="0"/>
              </a:rPr>
              <a:t>.: saldo důchodového </a:t>
            </a:r>
            <a:r>
              <a:rPr lang="cs-CZ" sz="1200" b="1">
                <a:solidFill>
                  <a:prstClr val="black"/>
                </a:solidFill>
                <a:latin typeface="Verdana" pitchFamily="34" charset="0"/>
              </a:rPr>
              <a:t>systému </a:t>
            </a:r>
            <a:r>
              <a:rPr lang="cs-CZ" sz="1200" b="1" smtClean="0">
                <a:solidFill>
                  <a:prstClr val="black"/>
                </a:solidFill>
                <a:latin typeface="Verdana" pitchFamily="34" charset="0"/>
              </a:rPr>
              <a:t>=</a:t>
            </a:r>
            <a:r>
              <a:rPr lang="cs-CZ" sz="120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cs-CZ" sz="1200" b="1" smtClean="0">
                <a:solidFill>
                  <a:prstClr val="black"/>
                </a:solidFill>
                <a:latin typeface="Verdana" pitchFamily="34" charset="0"/>
              </a:rPr>
              <a:t>příjmy z pojistného na důchodové pojištění – (výdaje na důchody + výdaje na správu)</a:t>
            </a:r>
            <a:endParaRPr lang="en-US" sz="1200" b="1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8" name="Nadpis 1"/>
          <p:cNvSpPr txBox="1"/>
          <p:nvPr/>
        </p:nvSpPr>
        <p:spPr>
          <a:xfrm>
            <a:off x="821531" y="764704"/>
            <a:ext cx="7500937" cy="1143000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/>
              <a:t>Vývoj salda </a:t>
            </a:r>
            <a:r>
              <a:rPr lang="cs-CZ" smtClean="0"/>
              <a:t>důchodového systému v mld. Kč</a:t>
            </a:r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2276871"/>
            <a:ext cx="8784976" cy="30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11224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052736"/>
            <a:ext cx="8742685" cy="555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279972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7" descr="http://cdn2.economische-begrippen.nl/wp-content/uploads/2013/02/Degressief-inkomstenbelastingtari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" t="4192" r="9591" b="16000"/>
          <a:stretch>
            <a:fillRect/>
          </a:stretch>
        </p:blipFill>
        <p:spPr bwMode="auto">
          <a:xfrm>
            <a:off x="6336254" y="4558203"/>
            <a:ext cx="2807746" cy="196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28688"/>
            <a:ext cx="8136903" cy="1060152"/>
          </a:xfrm>
        </p:spPr>
        <p:style>
          <a:lnRef idx="0">
            <a:scrgbClr r="0" g="0" b="0"/>
          </a:lnRef>
          <a:fillRef idx="4294967295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>
            <a:defPPr>
              <a:defRPr kern="1200" smtId="4294967295"/>
            </a:defPPr>
          </a:lstStyle>
          <a:p>
            <a:pPr algn="ctr"/>
            <a:r>
              <a:rPr lang="cs-CZ" smtClean="0"/>
              <a:t>Inkaso veřejných rozpočtů 2018 </a:t>
            </a:r>
            <a:r>
              <a:rPr lang="cs-CZ"/>
              <a:t>vs. </a:t>
            </a:r>
            <a:r>
              <a:rPr lang="cs-CZ" smtClean="0"/>
              <a:t>2017</a:t>
            </a:r>
            <a:br>
              <a:rPr lang="cs-CZ"/>
            </a:br>
            <a:r>
              <a:rPr lang="cs-CZ" sz="1400" smtClean="0"/>
              <a:t>(v mld. Kč)</a:t>
            </a:r>
            <a:endParaRPr lang="en-US" sz="14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837775"/>
              </p:ext>
            </p:extLst>
          </p:nvPr>
        </p:nvGraphicFramePr>
        <p:xfrm>
          <a:off x="1000955" y="1999131"/>
          <a:ext cx="7416329" cy="2574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353"/>
                <a:gridCol w="1374359"/>
                <a:gridCol w="1712930"/>
                <a:gridCol w="1455990"/>
                <a:gridCol w="1284697"/>
              </a:tblGrid>
              <a:tr h="43007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u="none" strike="noStrike">
                          <a:latin typeface="+mn-lt"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1" u="none" strike="noStrike" smtClean="0">
                          <a:latin typeface="+mn-lt"/>
                        </a:rPr>
                        <a:t>Skutečnost</a:t>
                      </a:r>
                    </a:p>
                    <a:p>
                      <a:pPr algn="r" fontAlgn="b"/>
                      <a:r>
                        <a:rPr lang="cs-CZ" sz="1600" b="1" u="none" strike="noStrike" smtClean="0">
                          <a:latin typeface="+mn-lt"/>
                        </a:rPr>
                        <a:t>2017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1" u="none" strike="noStrike">
                          <a:latin typeface="+mn-lt"/>
                        </a:rPr>
                        <a:t>Skutečnost </a:t>
                      </a:r>
                      <a:endParaRPr lang="cs-CZ" sz="1600" b="1" u="none" strike="noStrike" smtClean="0">
                        <a:latin typeface="+mn-lt"/>
                      </a:endParaRPr>
                    </a:p>
                    <a:p>
                      <a:pPr algn="r" fontAlgn="b"/>
                      <a:r>
                        <a:rPr lang="cs-CZ" sz="1600" b="1" u="none" strike="noStrike" smtClean="0">
                          <a:latin typeface="+mn-lt"/>
                        </a:rPr>
                        <a:t>2018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1" u="none" strike="noStrike" smtClean="0">
                          <a:latin typeface="+mn-lt"/>
                        </a:rPr>
                        <a:t>Rozdíl </a:t>
                      </a:r>
                    </a:p>
                    <a:p>
                      <a:pPr algn="r" fontAlgn="b"/>
                      <a:r>
                        <a:rPr lang="cs-CZ" sz="1600" b="1" u="none" strike="noStrike" smtClean="0">
                          <a:latin typeface="+mn-lt"/>
                        </a:rPr>
                        <a:t>mld. Kč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6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Rozdíl </a:t>
                      </a:r>
                    </a:p>
                    <a:p>
                      <a:pPr algn="r" fontAlgn="b"/>
                      <a:r>
                        <a:rPr lang="cs-CZ" sz="16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%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4592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Pojistné </a:t>
                      </a:r>
                      <a:r>
                        <a:rPr lang="cs-CZ" sz="14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na SZ a</a:t>
                      </a:r>
                      <a:r>
                        <a:rPr lang="cs-CZ" sz="1400" b="1" i="0" u="none" strike="noStrike" baseline="0" smtClean="0">
                          <a:solidFill>
                            <a:srgbClr val="000000"/>
                          </a:solidFill>
                          <a:latin typeface="+mn-lt"/>
                        </a:rPr>
                        <a:t> VZP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marR="0" lvl="1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cs-CZ" sz="1400" b="0" i="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marR="0" lvl="1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cs-CZ" sz="1400" b="0" i="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+65,2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+9,8 %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31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>
                          <a:latin typeface="+mn-lt"/>
                        </a:rPr>
                        <a:t>DPH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lvl="1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381,7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lvl="1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413,3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+31,6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+8,3 %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31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>
                          <a:latin typeface="+mn-lt"/>
                        </a:rPr>
                        <a:t>DPFO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192,8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219,9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+27,1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+14,0 %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2031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>
                          <a:latin typeface="+mn-lt"/>
                        </a:rPr>
                        <a:t>Spotřební </a:t>
                      </a:r>
                      <a:r>
                        <a:rPr lang="cs-CZ" sz="1600" b="1" u="none" strike="noStrike" smtClean="0">
                          <a:latin typeface="+mn-lt"/>
                        </a:rPr>
                        <a:t>daně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162,8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167,5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+4,6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+2,8 %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13131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600" b="1" u="none" strike="noStrike" smtClean="0">
                          <a:latin typeface="+mn-lt"/>
                        </a:rPr>
                        <a:t>DPPO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170,6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174,0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+3,4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+2,0 %</a:t>
                      </a:r>
                      <a:endParaRPr lang="cs-CZ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36325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r>
                        <a:rPr lang="cs-CZ" sz="1600" b="1" smtClean="0">
                          <a:latin typeface="+mn-lt"/>
                        </a:rPr>
                        <a:t>Ostatní daně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44,8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marL="0" algn="r" defTabSz="914400" rtl="0" eaLnBrk="1" fontAlgn="b" latinLnBrk="0" hangingPunct="1"/>
                      <a:r>
                        <a:rPr lang="cs-CZ" sz="1400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45,1</a:t>
                      </a:r>
                      <a:endParaRPr lang="cs-CZ" sz="14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+0,3</a:t>
                      </a:r>
                      <a:endParaRPr lang="en-US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/>
                      <a:r>
                        <a:rPr lang="cs-CZ" sz="1400" b="1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+0,1 </a:t>
                      </a:r>
                      <a:r>
                        <a:rPr lang="cs-CZ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Oblouk 4"/>
          <p:cNvSpPr/>
          <p:nvPr/>
        </p:nvSpPr>
        <p:spPr>
          <a:xfrm rot="10800000">
            <a:off x="-355400" y="4234167"/>
            <a:ext cx="8856983" cy="324036"/>
          </a:xfrm>
          <a:prstGeom prst="arc">
            <a:avLst>
              <a:gd name="adj1" fmla="val 10816312"/>
              <a:gd name="adj2" fmla="val 21304583"/>
            </a:avLst>
          </a:prstGeom>
          <a:ln w="28575">
            <a:solidFill>
              <a:srgbClr val="3A5C86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6443" y="4558203"/>
            <a:ext cx="7645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cs-CZ">
                <a:solidFill>
                  <a:prstClr val="black"/>
                </a:solidFill>
              </a:rPr>
              <a:t> </a:t>
            </a:r>
            <a:r>
              <a:rPr lang="cs-CZ" b="1" i="1">
                <a:solidFill>
                  <a:prstClr val="black"/>
                </a:solidFill>
              </a:rPr>
              <a:t>Celkem	</a:t>
            </a:r>
            <a:r>
              <a:rPr lang="cs-CZ" b="1" i="1" smtClean="0">
                <a:solidFill>
                  <a:prstClr val="black"/>
                </a:solidFill>
                <a:latin typeface="Lucida Calligraphy" panose="03010101010101010101" pitchFamily="66" charset="0"/>
              </a:rPr>
              <a:t>                    </a:t>
            </a:r>
            <a:r>
              <a:rPr lang="cs-CZ" b="1" i="1" smtClean="0">
                <a:solidFill>
                  <a:prstClr val="black"/>
                </a:solidFill>
              </a:rPr>
              <a:t>1 616                    1 748,2                   132,2             8,2 %</a:t>
            </a:r>
            <a:endParaRPr lang="cs-CZ" b="1" i="1">
              <a:solidFill>
                <a:prstClr val="black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 rot="21158550">
            <a:off x="6371324" y="4550451"/>
            <a:ext cx="1108673" cy="51883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152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7892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8004690" cy="587672"/>
          </a:xfrm>
        </p:spPr>
        <p:style>
          <a:lnRef idx="0">
            <a:scrgbClr r="0" g="0" b="0"/>
          </a:lnRef>
          <a:fillRef idx="4294967295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>
            <a:defPPr>
              <a:defRPr kern="1200" smtId="4294967295"/>
            </a:defPPr>
          </a:lstStyle>
          <a:p>
            <a:r>
              <a:rPr lang="cs-CZ" sz="2800" smtClean="0"/>
              <a:t>Kontinuální </a:t>
            </a:r>
            <a:r>
              <a:rPr lang="cs-CZ" sz="2800"/>
              <a:t>snižování daní – dopady v mld. </a:t>
            </a:r>
            <a:r>
              <a:rPr lang="cs-CZ"/>
              <a:t>Kč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843506"/>
              </p:ext>
            </p:extLst>
          </p:nvPr>
        </p:nvGraphicFramePr>
        <p:xfrm>
          <a:off x="827584" y="1484784"/>
          <a:ext cx="7416828" cy="5085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107"/>
                <a:gridCol w="2864426"/>
                <a:gridCol w="664958"/>
                <a:gridCol w="664958"/>
                <a:gridCol w="664958"/>
                <a:gridCol w="613807"/>
                <a:gridCol w="613807"/>
                <a:gridCol w="613807"/>
              </a:tblGrid>
              <a:tr h="278946">
                <a:tc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400" smtClean="0"/>
                        <a:t>Opatření</a:t>
                      </a:r>
                      <a:endParaRPr lang="cs-CZ" sz="1400"/>
                    </a:p>
                  </a:txBody>
                  <a:tcPr marL="78191" marR="78191" marT="41459" marB="41459" anchor="ctr"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smtClean="0"/>
                        <a:t>2014</a:t>
                      </a:r>
                      <a:endParaRPr lang="cs-CZ" sz="14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smtClean="0"/>
                        <a:t>2015</a:t>
                      </a:r>
                      <a:endParaRPr lang="cs-CZ" sz="14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smtClean="0"/>
                        <a:t>2016</a:t>
                      </a:r>
                      <a:endParaRPr lang="cs-CZ" sz="14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smtClean="0"/>
                        <a:t>2017</a:t>
                      </a:r>
                      <a:endParaRPr lang="cs-CZ" sz="14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i="0" smtClean="0"/>
                        <a:t>2018</a:t>
                      </a:r>
                      <a:endParaRPr lang="cs-CZ" sz="14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400" i="0" smtClean="0"/>
                        <a:t>2019</a:t>
                      </a:r>
                      <a:endParaRPr lang="cs-CZ" sz="1400" i="0"/>
                    </a:p>
                  </a:txBody>
                  <a:tcPr marL="78191" marR="78191" marT="41459" marB="41459" anchor="ctr"/>
                </a:tc>
              </a:tr>
              <a:tr h="280889">
                <a:tc row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/>
                        <a:t>DPH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Rozšíření druhé snížené sazby (10 %)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- 3,3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- 3,9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- 3,9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-3,9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-6,3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Snížení sazby na stravovací</a:t>
                      </a:r>
                      <a:r>
                        <a:rPr lang="cs-CZ" sz="1000" b="1" baseline="0" smtClean="0"/>
                        <a:t> služby </a:t>
                      </a:r>
                      <a:br>
                        <a:rPr lang="cs-CZ" sz="1000" b="1" baseline="0" smtClean="0"/>
                      </a:br>
                      <a:r>
                        <a:rPr lang="cs-CZ" sz="1000" b="1" baseline="0" smtClean="0"/>
                        <a:t>a na noviny a časopisy 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-1,2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05294">
                <a:tc rowSpan="8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/>
                        <a:t>DPFO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Zavedení</a:t>
                      </a:r>
                      <a:r>
                        <a:rPr lang="cs-CZ" sz="1000" b="1" baseline="0" smtClean="0"/>
                        <a:t> školkovného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- 1,1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- 1,2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- 1,2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05294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Zvýšení slevy</a:t>
                      </a:r>
                      <a:r>
                        <a:rPr lang="cs-CZ" sz="1000" b="1" baseline="0" smtClean="0"/>
                        <a:t> na druhé a další dítě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</a:t>
                      </a:r>
                      <a:r>
                        <a:rPr lang="cs-CZ" sz="1000" baseline="0" smtClean="0"/>
                        <a:t> 2,2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- 3,4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- 4,9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-8,4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-8,9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80889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Osvobození výsluh ozbrojeným složkám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- 1,0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-1,0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-1,0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29078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Vrácení slevy</a:t>
                      </a:r>
                      <a:r>
                        <a:rPr lang="cs-CZ" sz="1000" b="1" baseline="0" smtClean="0"/>
                        <a:t> na dani pracujícím důchodcům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- 3,9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- 5,2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- 3,5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- 3,5</a:t>
                      </a:r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-3,5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-3,5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Navrácení</a:t>
                      </a:r>
                      <a:r>
                        <a:rPr lang="cs-CZ" sz="1000" b="1" baseline="0" smtClean="0"/>
                        <a:t> slev paušalistům a s</a:t>
                      </a:r>
                      <a:r>
                        <a:rPr lang="cs-CZ" sz="1000" b="1" smtClean="0"/>
                        <a:t>nížení limitů pro paušály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-1,8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400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Zvýšení</a:t>
                      </a:r>
                      <a:r>
                        <a:rPr lang="cs-CZ" sz="1000" b="1" baseline="0" smtClean="0"/>
                        <a:t> odpočtů u životního a penzijního pojištění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-1,4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-1,4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80889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400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Změna zdanění pilotů</a:t>
                      </a:r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-0,2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-0,2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80889">
                <a:tc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400" b="1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Zvýšení odpočtů pro dárce krve a další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-0,1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-0,1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/>
                        <a:t>DPPO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Možnost odpisování majetku obcí neziskovými subjekty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-0,2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-0,2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/>
                        <a:t>Spotřební daně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Rozšíření institutu zelené nafty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-1,1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-1,0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-1,3</a:t>
                      </a:r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33825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/>
                        <a:t>Ostatní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/>
                      <a:r>
                        <a:rPr lang="cs-CZ" sz="1000" b="1" smtClean="0"/>
                        <a:t>Vrácení daně darovací z emisních povolenek za roky 2011 a 2012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- 4,5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- 0,4</a:t>
                      </a:r>
                      <a:endParaRPr lang="cs-CZ" sz="100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0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i="0"/>
                    </a:p>
                  </a:txBody>
                  <a:tcPr marL="78191" marR="78191" marT="41459" marB="41459" anchor="ctr"/>
                </a:tc>
              </a:tr>
              <a:tr h="205294">
                <a:tc rowSpan="2" gridSpan="2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cs-CZ" sz="1000" b="1" smtClean="0"/>
                        <a:t>Negativní fiskální dopad uvedených opatření: 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cs-CZ" sz="1000" b="1" smtClean="0"/>
                        <a:t>Celkem: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 rowSpan="2"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- 3,9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- 16,3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- 12,4</a:t>
                      </a:r>
                      <a:endParaRPr lang="cs-CZ" sz="1000" b="1"/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smtClean="0"/>
                        <a:t>- 16,8</a:t>
                      </a:r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-24,1</a:t>
                      </a:r>
                    </a:p>
                  </a:txBody>
                  <a:tcPr marL="78191" marR="78191" marT="41459" marB="41459" anchor="ctr"/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i="0" smtClean="0"/>
                        <a:t>-26,8</a:t>
                      </a:r>
                    </a:p>
                  </a:txBody>
                  <a:tcPr marL="78191" marR="78191" marT="41459" marB="41459" anchor="ctr"/>
                </a:tc>
              </a:tr>
              <a:tr h="265911">
                <a:tc gridSpan="2"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r>
                        <a:rPr lang="cs-CZ" sz="1000" b="1" smtClean="0">
                          <a:solidFill>
                            <a:schemeClr val="tx1"/>
                          </a:solidFill>
                        </a:rPr>
                        <a:t>- 100,3</a:t>
                      </a:r>
                      <a:endParaRPr lang="cs-CZ" sz="1000" b="1">
                        <a:solidFill>
                          <a:schemeClr val="tx1"/>
                        </a:solidFill>
                      </a:endParaRPr>
                    </a:p>
                  </a:txBody>
                  <a:tcPr marL="78191" marR="78191" marT="41459" marB="41459" anchor="ctr"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b="1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/>
                      <a:endParaRPr lang="cs-CZ" sz="1000" b="1" i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07244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470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Jak je to skutečně s výběrem daní (v.2.2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Anglická předloha">
  <a:themeElements>
    <a:clrScheme name="MFCR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FCR_English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MFCR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Arial"/>
      <a:cs typeface="Arial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Arial"/>
      <a:cs typeface="Arial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Arial"/>
      <a:cs typeface="Arial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Arial"/>
      <a:cs typeface="Arial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Arial"/>
      <a:cs typeface="Arial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Arial"/>
      <a:cs typeface="Arial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2019-01-03T15:15:44.805</cp:lastPrinted>
  <dcterms:created xsi:type="dcterms:W3CDTF">2019-01-03T15:15:44Z</dcterms:created>
  <dcterms:modified xsi:type="dcterms:W3CDTF">2019-01-03T15:15:44Z</dcterms:modified>
</cp:coreProperties>
</file>