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10"/>
  </p:notesMasterIdLst>
  <p:handoutMasterIdLst>
    <p:handoutMasterId r:id="rId11"/>
  </p:handoutMasterIdLst>
  <p:sldIdLst>
    <p:sldId id="258" r:id="rId6"/>
    <p:sldId id="286" r:id="rId7"/>
    <p:sldId id="278" r:id="rId8"/>
    <p:sldId id="28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DC1"/>
    <a:srgbClr val="0356B1"/>
    <a:srgbClr val="024EA2"/>
    <a:srgbClr val="024B9C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024" y="48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26/09/2023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26/09/2023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‹Nr.›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4951" y="1972908"/>
            <a:ext cx="8005207" cy="2701347"/>
          </a:xfrm>
        </p:spPr>
        <p:txBody>
          <a:bodyPr/>
          <a:lstStyle/>
          <a:p>
            <a:pPr algn="ctr"/>
            <a:r>
              <a:rPr lang="en-US" b="1" dirty="0"/>
              <a:t>Workshop 4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2600" b="1" dirty="0"/>
              <a:t>System audits and the audit strategies for 2021-2027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(new risks, verification of double funding or self-declaration)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World café discussions</a:t>
            </a:r>
            <a:endParaRPr lang="en-IE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3096" y="5596609"/>
            <a:ext cx="7548918" cy="897754"/>
          </a:xfrm>
        </p:spPr>
        <p:txBody>
          <a:bodyPr/>
          <a:lstStyle/>
          <a:p>
            <a:pPr algn="r"/>
            <a:r>
              <a:rPr lang="en-US" i="1" dirty="0" smtClean="0"/>
              <a:t>rapporteur</a:t>
            </a:r>
            <a:r>
              <a:rPr lang="en-US" i="1" dirty="0"/>
              <a:t>: Markus </a:t>
            </a:r>
            <a:r>
              <a:rPr lang="en-US" i="1" dirty="0" smtClean="0"/>
              <a:t>Stiegler</a:t>
            </a:r>
          </a:p>
          <a:p>
            <a:pPr algn="r"/>
            <a:r>
              <a:rPr lang="en-US" i="1" dirty="0" smtClean="0"/>
              <a:t>Audit </a:t>
            </a:r>
            <a:r>
              <a:rPr lang="en-US" i="1" dirty="0" err="1" smtClean="0"/>
              <a:t>Authority,Germany</a:t>
            </a:r>
            <a:r>
              <a:rPr lang="en-US" i="1" dirty="0" smtClean="0"/>
              <a:t> </a:t>
            </a:r>
            <a:r>
              <a:rPr lang="en-US" i="1" dirty="0" smtClean="0"/>
              <a:t> </a:t>
            </a:r>
            <a:endParaRPr lang="en-IE" i="1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8826" y="1565323"/>
            <a:ext cx="9144000" cy="4931089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sz="2400" dirty="0"/>
              <a:t>Discussing in world café tables </a:t>
            </a:r>
            <a:r>
              <a:rPr lang="en-US" sz="2400" b="1" u="sng" dirty="0" smtClean="0">
                <a:solidFill>
                  <a:srgbClr val="035DC1"/>
                </a:solidFill>
              </a:rPr>
              <a:t>5 </a:t>
            </a:r>
            <a:r>
              <a:rPr lang="en-US" sz="2400" b="1" u="sng" dirty="0">
                <a:solidFill>
                  <a:srgbClr val="035DC1"/>
                </a:solidFill>
              </a:rPr>
              <a:t>key topics/aspects</a:t>
            </a:r>
            <a:r>
              <a:rPr lang="en-US" sz="2400" dirty="0"/>
              <a:t> to be considered </a:t>
            </a:r>
            <a:r>
              <a:rPr lang="en-US" sz="2400" dirty="0" smtClean="0"/>
              <a:t>in </a:t>
            </a:r>
            <a:r>
              <a:rPr lang="en-US" sz="2400" dirty="0"/>
              <a:t>the </a:t>
            </a:r>
            <a:r>
              <a:rPr lang="en-US" sz="2400" b="1" dirty="0"/>
              <a:t>preparation/updating of the AA audit strategy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/>
              <a:t>for the 2021-2027 programming period</a:t>
            </a:r>
            <a:br>
              <a:rPr lang="en-US" sz="2400" b="1" dirty="0"/>
            </a:br>
            <a:endParaRPr lang="en-US" sz="2400" b="1" dirty="0" smtClean="0"/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035DC1"/>
                </a:solidFill>
              </a:rPr>
              <a:t>Efficient audit strategy</a:t>
            </a:r>
            <a:r>
              <a:rPr lang="en-US" sz="2400" b="1" dirty="0" smtClean="0"/>
              <a:t>, 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035DC1"/>
                </a:solidFill>
              </a:rPr>
              <a:t>Double </a:t>
            </a:r>
            <a:r>
              <a:rPr lang="en-US" sz="2400" b="1" dirty="0">
                <a:solidFill>
                  <a:srgbClr val="035DC1"/>
                </a:solidFill>
              </a:rPr>
              <a:t>funding</a:t>
            </a:r>
            <a:r>
              <a:rPr lang="en-US" sz="2400" b="1" dirty="0"/>
              <a:t>, </a:t>
            </a:r>
            <a:endParaRPr lang="en-US" sz="2400" b="1" dirty="0" smtClean="0"/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035DC1"/>
                </a:solidFill>
              </a:rPr>
              <a:t>Self-declarations,</a:t>
            </a:r>
            <a:endParaRPr lang="en-US" sz="2400" b="1" dirty="0"/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035DC1"/>
                </a:solidFill>
              </a:rPr>
              <a:t>Simplified </a:t>
            </a:r>
            <a:r>
              <a:rPr lang="en-US" sz="2400" b="1" dirty="0">
                <a:solidFill>
                  <a:srgbClr val="035DC1"/>
                </a:solidFill>
              </a:rPr>
              <a:t>regulatory </a:t>
            </a:r>
            <a:r>
              <a:rPr lang="en-US" sz="2400" b="1" dirty="0" smtClean="0">
                <a:solidFill>
                  <a:srgbClr val="035DC1"/>
                </a:solidFill>
              </a:rPr>
              <a:t>requirements,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035DC1"/>
                </a:solidFill>
              </a:rPr>
              <a:t>Best </a:t>
            </a:r>
            <a:r>
              <a:rPr lang="en-US" sz="2400" b="1" dirty="0">
                <a:solidFill>
                  <a:srgbClr val="035DC1"/>
                </a:solidFill>
              </a:rPr>
              <a:t>use of databases &amp; AI tools</a:t>
            </a:r>
          </a:p>
          <a:p>
            <a:pPr marL="342900" indent="-342900" algn="ctr">
              <a:spcAft>
                <a:spcPts val="0"/>
              </a:spcAft>
              <a:buAutoNum type="arabicPeriod"/>
            </a:pPr>
            <a:endParaRPr lang="en-US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b="1" i="1" dirty="0"/>
              <a:t>How best to be integrated/covered </a:t>
            </a:r>
            <a:r>
              <a:rPr lang="en-US" sz="2000" i="1" dirty="0"/>
              <a:t>in the audit </a:t>
            </a:r>
            <a:r>
              <a:rPr lang="en-US" sz="2000" i="1" dirty="0" smtClean="0"/>
              <a:t>strategy?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b="1" i="1" dirty="0" smtClean="0"/>
              <a:t>Related </a:t>
            </a:r>
            <a:r>
              <a:rPr lang="en-US" sz="2000" b="1" i="1" dirty="0"/>
              <a:t>specific risks for your MS OPs and MCS</a:t>
            </a:r>
            <a:r>
              <a:rPr lang="en-US" sz="2000" i="1" dirty="0"/>
              <a:t>?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i="1" dirty="0"/>
              <a:t>Which </a:t>
            </a:r>
            <a:r>
              <a:rPr lang="en-US" sz="2000" b="1" i="1" dirty="0"/>
              <a:t>appropriate actions/audit work</a:t>
            </a:r>
            <a:r>
              <a:rPr lang="en-US" sz="2000" i="1" dirty="0"/>
              <a:t> to plan in your audit strategy?</a:t>
            </a:r>
          </a:p>
          <a:p>
            <a:pPr lvl="1"/>
            <a:endParaRPr lang="en-US" sz="2100" dirty="0"/>
          </a:p>
          <a:p>
            <a:pPr lvl="1"/>
            <a:endParaRPr lang="en-US" sz="21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Objective of the workshop 4</a:t>
            </a:r>
          </a:p>
        </p:txBody>
      </p:sp>
    </p:spTree>
    <p:extLst>
      <p:ext uri="{BB962C8B-B14F-4D97-AF65-F5344CB8AC3E}">
        <p14:creationId xmlns:p14="http://schemas.microsoft.com/office/powerpoint/2010/main" val="4066342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792" y="1636861"/>
            <a:ext cx="8648368" cy="4305662"/>
          </a:xfrm>
        </p:spPr>
        <p:txBody>
          <a:bodyPr/>
          <a:lstStyle/>
          <a:p>
            <a:r>
              <a:rPr lang="en-US" sz="2400" u="sng" dirty="0">
                <a:solidFill>
                  <a:schemeClr val="tx2"/>
                </a:solidFill>
              </a:rPr>
              <a:t>Tables 1a and 1b</a:t>
            </a:r>
            <a:r>
              <a:rPr lang="en-US" sz="2400" dirty="0"/>
              <a:t>: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Implementing </a:t>
            </a:r>
            <a:br>
              <a:rPr lang="en-US" sz="24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                                    a more efficient audit strategy</a:t>
            </a:r>
          </a:p>
          <a:p>
            <a:r>
              <a:rPr lang="en-US" sz="2400" u="sng" dirty="0">
                <a:solidFill>
                  <a:schemeClr val="tx2"/>
                </a:solidFill>
              </a:rPr>
              <a:t>Table 2</a:t>
            </a:r>
            <a:r>
              <a:rPr lang="en-US" sz="2400" dirty="0">
                <a:solidFill>
                  <a:schemeClr val="tx2"/>
                </a:solidFill>
              </a:rPr>
              <a:t>:</a:t>
            </a:r>
            <a:r>
              <a:rPr lang="en-US" sz="2400" dirty="0"/>
              <a:t> Double funding </a:t>
            </a:r>
          </a:p>
          <a:p>
            <a:r>
              <a:rPr lang="en-US" sz="2400" u="sng" dirty="0">
                <a:solidFill>
                  <a:schemeClr val="tx2"/>
                </a:solidFill>
              </a:rPr>
              <a:t>Table 3</a:t>
            </a:r>
            <a:r>
              <a:rPr lang="en-US" sz="2400" dirty="0">
                <a:solidFill>
                  <a:schemeClr val="tx2"/>
                </a:solidFill>
              </a:rPr>
              <a:t>:</a:t>
            </a:r>
            <a:r>
              <a:rPr lang="en-US" sz="2400" dirty="0"/>
              <a:t> Self-declarations </a:t>
            </a:r>
            <a:br>
              <a:rPr lang="en-US" sz="2400" dirty="0"/>
            </a:br>
            <a:r>
              <a:rPr lang="en-US" sz="2400" dirty="0"/>
              <a:t>            – challenges of their audits to strengthen assurance </a:t>
            </a:r>
          </a:p>
          <a:p>
            <a:r>
              <a:rPr lang="en-US" sz="2400" u="sng" dirty="0">
                <a:solidFill>
                  <a:schemeClr val="tx2"/>
                </a:solidFill>
              </a:rPr>
              <a:t>Table 4</a:t>
            </a:r>
            <a:r>
              <a:rPr lang="en-US" sz="2400" dirty="0">
                <a:solidFill>
                  <a:schemeClr val="tx2"/>
                </a:solidFill>
              </a:rPr>
              <a:t>:</a:t>
            </a:r>
            <a:r>
              <a:rPr lang="en-US" sz="2400" dirty="0"/>
              <a:t> The audit function </a:t>
            </a:r>
            <a:br>
              <a:rPr lang="en-US" sz="2400" dirty="0"/>
            </a:br>
            <a:r>
              <a:rPr lang="en-US" sz="2400" dirty="0"/>
              <a:t>                    in line with simplified regulatory requirements </a:t>
            </a:r>
          </a:p>
          <a:p>
            <a:r>
              <a:rPr lang="en-US" sz="2400" u="sng" dirty="0">
                <a:solidFill>
                  <a:schemeClr val="tx2"/>
                </a:solidFill>
              </a:rPr>
              <a:t>Table 5</a:t>
            </a:r>
            <a:r>
              <a:rPr lang="en-US" sz="2400" dirty="0">
                <a:solidFill>
                  <a:schemeClr val="tx2"/>
                </a:solidFill>
              </a:rPr>
              <a:t>:</a:t>
            </a:r>
            <a:r>
              <a:rPr lang="en-US" sz="2400" dirty="0"/>
              <a:t> Databases and AI tools </a:t>
            </a:r>
            <a:br>
              <a:rPr lang="en-US" sz="2400" dirty="0"/>
            </a:br>
            <a:r>
              <a:rPr lang="en-US" sz="2400" dirty="0"/>
              <a:t>                    and how to better use them in your audit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World Café Discussions - 5 topics/6 tables</a:t>
            </a:r>
          </a:p>
        </p:txBody>
      </p:sp>
    </p:spTree>
    <p:extLst>
      <p:ext uri="{BB962C8B-B14F-4D97-AF65-F5344CB8AC3E}">
        <p14:creationId xmlns:p14="http://schemas.microsoft.com/office/powerpoint/2010/main" val="231893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B63638-CD06-413A-A114-F9E8275C3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F87431-2774-4E17-BE38-8A579357848D}">
  <ds:schemaRefs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05f829ce-f5fd-4042-be85-53a50257cf0b"/>
    <ds:schemaRef ds:uri="dde93f67-7286-476d-8608-94bf7414439d"/>
    <ds:schemaRef ds:uri="http://schemas.microsoft.com/sharepoint/v3/field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260</Words>
  <Application>Microsoft Office PowerPoint</Application>
  <PresentationFormat>Bildschirmpräsentation (4:3)</PresentationFormat>
  <Paragraphs>31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Custom Design</vt:lpstr>
      <vt:lpstr>Workshop 4  System audits and the audit strategies for 2021-2027 (new risks, verification of double funding or self-declaration)   World café discussions</vt:lpstr>
      <vt:lpstr>Objective of the workshop 4</vt:lpstr>
      <vt:lpstr>World Café Discussions - 5 topics/6 tables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JOHN Yvonne (COMM)</dc:creator>
  <cp:keywords/>
  <dc:description/>
  <cp:lastModifiedBy>Stiegler, Markus (MJEVG)</cp:lastModifiedBy>
  <cp:revision>107</cp:revision>
  <dcterms:created xsi:type="dcterms:W3CDTF">2019-08-09T12:06:42Z</dcterms:created>
  <dcterms:modified xsi:type="dcterms:W3CDTF">2023-09-26T09:14:32Z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</Properties>
</file>