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671" r:id="rId5"/>
  </p:sldMasterIdLst>
  <p:notesMasterIdLst>
    <p:notesMasterId r:id="rId21"/>
  </p:notesMasterIdLst>
  <p:handoutMasterIdLst>
    <p:handoutMasterId r:id="rId22"/>
  </p:handoutMasterIdLst>
  <p:sldIdLst>
    <p:sldId id="258" r:id="rId6"/>
    <p:sldId id="273" r:id="rId7"/>
    <p:sldId id="277" r:id="rId8"/>
    <p:sldId id="270" r:id="rId9"/>
    <p:sldId id="292" r:id="rId10"/>
    <p:sldId id="278" r:id="rId11"/>
    <p:sldId id="291" r:id="rId12"/>
    <p:sldId id="287" r:id="rId13"/>
    <p:sldId id="296" r:id="rId14"/>
    <p:sldId id="288" r:id="rId15"/>
    <p:sldId id="290" r:id="rId16"/>
    <p:sldId id="272" r:id="rId17"/>
    <p:sldId id="294" r:id="rId18"/>
    <p:sldId id="295" r:id="rId19"/>
    <p:sldId id="28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94"/>
    <a:srgbClr val="0356B1"/>
    <a:srgbClr val="024EA2"/>
    <a:srgbClr val="024B9C"/>
    <a:srgbClr val="035D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344" y="44"/>
      </p:cViewPr>
      <p:guideLst>
        <p:guide orient="horz" pos="209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92" y="2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CB5BB2-D2D3-4AD4-B344-6E914908790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D3DBCF3E-D35C-43A9-BE51-78F40F93DE47}">
      <dgm:prSet phldrT="[Text]" custT="1"/>
      <dgm:spPr/>
      <dgm:t>
        <a:bodyPr/>
        <a:lstStyle/>
        <a:p>
          <a:pPr algn="just"/>
          <a:endParaRPr lang="en-US" sz="2000" dirty="0"/>
        </a:p>
        <a:p>
          <a:pPr algn="just"/>
          <a:r>
            <a:rPr lang="en-US" sz="2000" dirty="0"/>
            <a:t>No demonstrable link between declared expenditure and project activities</a:t>
          </a:r>
          <a:endParaRPr lang="en-IE" sz="2000" dirty="0"/>
        </a:p>
      </dgm:t>
    </dgm:pt>
    <dgm:pt modelId="{18D806CC-1C57-4465-AB9C-BE05EDBDEDA0}" type="parTrans" cxnId="{D2063802-A0AC-43C2-84EB-5F2C7FE1F3A4}">
      <dgm:prSet/>
      <dgm:spPr/>
      <dgm:t>
        <a:bodyPr/>
        <a:lstStyle/>
        <a:p>
          <a:endParaRPr lang="en-IE"/>
        </a:p>
      </dgm:t>
    </dgm:pt>
    <dgm:pt modelId="{649ECFAB-8BAC-489F-958C-D40828BE4DD4}" type="sibTrans" cxnId="{D2063802-A0AC-43C2-84EB-5F2C7FE1F3A4}">
      <dgm:prSet/>
      <dgm:spPr/>
      <dgm:t>
        <a:bodyPr/>
        <a:lstStyle/>
        <a:p>
          <a:endParaRPr lang="en-IE"/>
        </a:p>
      </dgm:t>
    </dgm:pt>
    <dgm:pt modelId="{B7F1A66F-527A-489B-A5FC-5CD4CD202ECE}">
      <dgm:prSet custT="1"/>
      <dgm:spPr/>
      <dgm:t>
        <a:bodyPr/>
        <a:lstStyle/>
        <a:p>
          <a:pPr algn="just"/>
          <a:r>
            <a:rPr lang="en-US" sz="2000" dirty="0"/>
            <a:t>Definition of beneficiary/ audit trail in complex operations</a:t>
          </a:r>
        </a:p>
        <a:p>
          <a:pPr algn="just"/>
          <a:r>
            <a:rPr lang="en-IE" sz="1800" dirty="0"/>
            <a:t>- </a:t>
          </a:r>
          <a:r>
            <a:rPr lang="sk-SK" sz="1800" dirty="0" err="1"/>
            <a:t>obligation</a:t>
          </a:r>
          <a:r>
            <a:rPr lang="sk-SK" sz="1800" dirty="0"/>
            <a:t> to </a:t>
          </a:r>
          <a:r>
            <a:rPr lang="sk-SK" sz="1800" dirty="0" err="1"/>
            <a:t>ensure</a:t>
          </a:r>
          <a:r>
            <a:rPr lang="sk-SK" sz="1800" dirty="0"/>
            <a:t> </a:t>
          </a:r>
          <a:r>
            <a:rPr lang="sk-SK" sz="1800" dirty="0" err="1"/>
            <a:t>an</a:t>
          </a:r>
          <a:r>
            <a:rPr lang="sk-SK" sz="1800" dirty="0"/>
            <a:t> </a:t>
          </a:r>
          <a:r>
            <a:rPr lang="sk-SK" sz="1800" dirty="0" err="1"/>
            <a:t>adequate</a:t>
          </a:r>
          <a:r>
            <a:rPr lang="sk-SK" sz="1800" dirty="0"/>
            <a:t> audit </a:t>
          </a:r>
          <a:r>
            <a:rPr lang="sk-SK" sz="1800" dirty="0" err="1"/>
            <a:t>trail</a:t>
          </a:r>
          <a:r>
            <a:rPr lang="en-IE" sz="1800" dirty="0"/>
            <a:t> </a:t>
          </a:r>
          <a:r>
            <a:rPr lang="sk-SK" sz="1800" dirty="0" err="1"/>
            <a:t>includes</a:t>
          </a:r>
          <a:r>
            <a:rPr lang="sk-SK" sz="1800" dirty="0"/>
            <a:t> </a:t>
          </a:r>
          <a:r>
            <a:rPr lang="sk-SK" sz="1800" dirty="0" err="1"/>
            <a:t>documents</a:t>
          </a:r>
          <a:r>
            <a:rPr lang="sk-SK" sz="1800" dirty="0"/>
            <a:t> </a:t>
          </a:r>
          <a:r>
            <a:rPr lang="sk-SK" sz="1800" dirty="0" err="1"/>
            <a:t>relating</a:t>
          </a:r>
          <a:r>
            <a:rPr lang="sk-SK" sz="1800" dirty="0"/>
            <a:t> to </a:t>
          </a:r>
          <a:r>
            <a:rPr lang="sk-SK" sz="1800" dirty="0" err="1"/>
            <a:t>public</a:t>
          </a:r>
          <a:r>
            <a:rPr lang="sk-SK" sz="1800" dirty="0"/>
            <a:t> </a:t>
          </a:r>
          <a:r>
            <a:rPr lang="sk-SK" sz="1800" dirty="0" err="1"/>
            <a:t>procurement</a:t>
          </a:r>
          <a:r>
            <a:rPr lang="sk-SK" sz="1800" dirty="0"/>
            <a:t> </a:t>
          </a:r>
          <a:r>
            <a:rPr lang="sk-SK" sz="1800" dirty="0" err="1"/>
            <a:t>procedures</a:t>
          </a:r>
          <a:r>
            <a:rPr lang="sk-SK" sz="1800" dirty="0"/>
            <a:t> </a:t>
          </a:r>
          <a:r>
            <a:rPr lang="sk-SK" sz="1800" dirty="0" err="1"/>
            <a:t>conducted</a:t>
          </a:r>
          <a:r>
            <a:rPr lang="sk-SK" sz="1800" dirty="0"/>
            <a:t> </a:t>
          </a:r>
          <a:r>
            <a:rPr lang="sk-SK" sz="1800" dirty="0" err="1"/>
            <a:t>not</a:t>
          </a:r>
          <a:r>
            <a:rPr lang="sk-SK" sz="1800" dirty="0"/>
            <a:t> </a:t>
          </a:r>
          <a:r>
            <a:rPr lang="sk-SK" sz="1800" dirty="0" err="1"/>
            <a:t>only</a:t>
          </a:r>
          <a:r>
            <a:rPr lang="sk-SK" sz="1800" dirty="0"/>
            <a:t> by </a:t>
          </a:r>
          <a:r>
            <a:rPr lang="sk-SK" sz="1800" dirty="0" err="1"/>
            <a:t>the</a:t>
          </a:r>
          <a:r>
            <a:rPr lang="sk-SK" sz="1800" dirty="0"/>
            <a:t> </a:t>
          </a:r>
          <a:r>
            <a:rPr lang="sk-SK" sz="1800" dirty="0" err="1"/>
            <a:t>beneficiary</a:t>
          </a:r>
          <a:r>
            <a:rPr lang="sk-SK" sz="1800" dirty="0"/>
            <a:t>, </a:t>
          </a:r>
          <a:r>
            <a:rPr lang="sk-SK" sz="1800" dirty="0" err="1"/>
            <a:t>but</a:t>
          </a:r>
          <a:r>
            <a:rPr lang="sk-SK" sz="1800" dirty="0"/>
            <a:t> </a:t>
          </a:r>
          <a:r>
            <a:rPr lang="sk-SK" sz="1800" dirty="0" err="1"/>
            <a:t>also</a:t>
          </a:r>
          <a:r>
            <a:rPr lang="sk-SK" sz="1800" dirty="0"/>
            <a:t> by </a:t>
          </a:r>
          <a:r>
            <a:rPr lang="sk-SK" sz="1800" dirty="0" err="1"/>
            <a:t>economic</a:t>
          </a:r>
          <a:r>
            <a:rPr lang="sk-SK" sz="1800" dirty="0"/>
            <a:t> </a:t>
          </a:r>
          <a:r>
            <a:rPr lang="sk-SK" sz="1800" dirty="0" err="1"/>
            <a:t>operators</a:t>
          </a:r>
          <a:r>
            <a:rPr lang="sk-SK" sz="1800" dirty="0"/>
            <a:t> </a:t>
          </a:r>
          <a:r>
            <a:rPr lang="sk-SK" sz="1800" dirty="0" err="1"/>
            <a:t>further</a:t>
          </a:r>
          <a:r>
            <a:rPr lang="sk-SK" sz="1800" dirty="0"/>
            <a:t> </a:t>
          </a:r>
          <a:r>
            <a:rPr lang="sk-SK" sz="1800" dirty="0" err="1"/>
            <a:t>downstream</a:t>
          </a:r>
          <a:r>
            <a:rPr lang="en-US" sz="1800" dirty="0"/>
            <a:t> </a:t>
          </a:r>
        </a:p>
        <a:p>
          <a:pPr algn="just"/>
          <a:r>
            <a:rPr lang="en-US" sz="1800" dirty="0"/>
            <a:t>- Re-granting schemes: body granting the aid can only be considered beneficiary for aid up to 200.000 EUR</a:t>
          </a:r>
          <a:endParaRPr lang="en-IE" sz="1800" dirty="0"/>
        </a:p>
      </dgm:t>
    </dgm:pt>
    <dgm:pt modelId="{3A6F0D9F-DEFB-4EE1-9AF4-E526125DCA90}" type="sibTrans" cxnId="{4F7821C6-2EEA-437F-868A-DE652D3F0441}">
      <dgm:prSet/>
      <dgm:spPr/>
      <dgm:t>
        <a:bodyPr/>
        <a:lstStyle/>
        <a:p>
          <a:endParaRPr lang="en-IE"/>
        </a:p>
      </dgm:t>
    </dgm:pt>
    <dgm:pt modelId="{8F47AB0D-A1F8-4BDB-BD57-8EA1239DF43B}" type="parTrans" cxnId="{4F7821C6-2EEA-437F-868A-DE652D3F0441}">
      <dgm:prSet/>
      <dgm:spPr/>
      <dgm:t>
        <a:bodyPr/>
        <a:lstStyle/>
        <a:p>
          <a:endParaRPr lang="en-IE"/>
        </a:p>
      </dgm:t>
    </dgm:pt>
    <dgm:pt modelId="{0C4B61B8-33D5-405B-9861-93BF9DBCAB40}" type="pres">
      <dgm:prSet presAssocID="{8DCB5BB2-D2D3-4AD4-B344-6E9149087905}" presName="vert0" presStyleCnt="0">
        <dgm:presLayoutVars>
          <dgm:dir/>
          <dgm:animOne val="branch"/>
          <dgm:animLvl val="lvl"/>
        </dgm:presLayoutVars>
      </dgm:prSet>
      <dgm:spPr/>
    </dgm:pt>
    <dgm:pt modelId="{FCB4B76C-0047-4F79-BA2A-8B06FCE7E412}" type="pres">
      <dgm:prSet presAssocID="{D3DBCF3E-D35C-43A9-BE51-78F40F93DE47}" presName="thickLine" presStyleLbl="alignNode1" presStyleIdx="0" presStyleCnt="2"/>
      <dgm:spPr/>
    </dgm:pt>
    <dgm:pt modelId="{D62F23E9-BCC1-4958-BA45-9D1EB178DBEE}" type="pres">
      <dgm:prSet presAssocID="{D3DBCF3E-D35C-43A9-BE51-78F40F93DE47}" presName="horz1" presStyleCnt="0"/>
      <dgm:spPr/>
    </dgm:pt>
    <dgm:pt modelId="{EBD36987-4332-4441-AAB7-909DBBC33A81}" type="pres">
      <dgm:prSet presAssocID="{D3DBCF3E-D35C-43A9-BE51-78F40F93DE47}" presName="tx1" presStyleLbl="revTx" presStyleIdx="0" presStyleCnt="2" custScaleY="121870"/>
      <dgm:spPr/>
    </dgm:pt>
    <dgm:pt modelId="{DE5576E6-B51A-4A3D-BC77-08ABA16281A2}" type="pres">
      <dgm:prSet presAssocID="{D3DBCF3E-D35C-43A9-BE51-78F40F93DE47}" presName="vert1" presStyleCnt="0"/>
      <dgm:spPr/>
    </dgm:pt>
    <dgm:pt modelId="{BDFA2209-30F2-4CD8-8E86-E686CE9F0E09}" type="pres">
      <dgm:prSet presAssocID="{B7F1A66F-527A-489B-A5FC-5CD4CD202ECE}" presName="thickLine" presStyleLbl="alignNode1" presStyleIdx="1" presStyleCnt="2"/>
      <dgm:spPr/>
    </dgm:pt>
    <dgm:pt modelId="{C35BE5DC-F6E1-43BE-A093-BAE7E1F8178F}" type="pres">
      <dgm:prSet presAssocID="{B7F1A66F-527A-489B-A5FC-5CD4CD202ECE}" presName="horz1" presStyleCnt="0"/>
      <dgm:spPr/>
    </dgm:pt>
    <dgm:pt modelId="{D4354A78-B8AC-4918-8ABA-6A3D1C2127C4}" type="pres">
      <dgm:prSet presAssocID="{B7F1A66F-527A-489B-A5FC-5CD4CD202ECE}" presName="tx1" presStyleLbl="revTx" presStyleIdx="1" presStyleCnt="2" custScaleX="500122" custScaleY="339836" custLinFactNeighborX="5496" custLinFactNeighborY="6354"/>
      <dgm:spPr/>
    </dgm:pt>
    <dgm:pt modelId="{6174511B-302E-4F4C-A5A9-510F7E66D6E7}" type="pres">
      <dgm:prSet presAssocID="{B7F1A66F-527A-489B-A5FC-5CD4CD202ECE}" presName="vert1" presStyleCnt="0"/>
      <dgm:spPr/>
    </dgm:pt>
  </dgm:ptLst>
  <dgm:cxnLst>
    <dgm:cxn modelId="{D2063802-A0AC-43C2-84EB-5F2C7FE1F3A4}" srcId="{8DCB5BB2-D2D3-4AD4-B344-6E9149087905}" destId="{D3DBCF3E-D35C-43A9-BE51-78F40F93DE47}" srcOrd="0" destOrd="0" parTransId="{18D806CC-1C57-4465-AB9C-BE05EDBDEDA0}" sibTransId="{649ECFAB-8BAC-489F-958C-D40828BE4DD4}"/>
    <dgm:cxn modelId="{51067364-AB38-4059-BD98-6ED3F39503D1}" type="presOf" srcId="{8DCB5BB2-D2D3-4AD4-B344-6E9149087905}" destId="{0C4B61B8-33D5-405B-9861-93BF9DBCAB40}" srcOrd="0" destOrd="0" presId="urn:microsoft.com/office/officeart/2008/layout/LinedList"/>
    <dgm:cxn modelId="{4C38494E-FE78-497E-A325-85C0E0F088F0}" type="presOf" srcId="{D3DBCF3E-D35C-43A9-BE51-78F40F93DE47}" destId="{EBD36987-4332-4441-AAB7-909DBBC33A81}" srcOrd="0" destOrd="0" presId="urn:microsoft.com/office/officeart/2008/layout/LinedList"/>
    <dgm:cxn modelId="{A756D393-D94A-4B40-A98E-F8BEB3F6C07C}" type="presOf" srcId="{B7F1A66F-527A-489B-A5FC-5CD4CD202ECE}" destId="{D4354A78-B8AC-4918-8ABA-6A3D1C2127C4}" srcOrd="0" destOrd="0" presId="urn:microsoft.com/office/officeart/2008/layout/LinedList"/>
    <dgm:cxn modelId="{4F7821C6-2EEA-437F-868A-DE652D3F0441}" srcId="{8DCB5BB2-D2D3-4AD4-B344-6E9149087905}" destId="{B7F1A66F-527A-489B-A5FC-5CD4CD202ECE}" srcOrd="1" destOrd="0" parTransId="{8F47AB0D-A1F8-4BDB-BD57-8EA1239DF43B}" sibTransId="{3A6F0D9F-DEFB-4EE1-9AF4-E526125DCA90}"/>
    <dgm:cxn modelId="{D1600748-37ED-471E-8FA9-7FC9CC459B9D}" type="presParOf" srcId="{0C4B61B8-33D5-405B-9861-93BF9DBCAB40}" destId="{FCB4B76C-0047-4F79-BA2A-8B06FCE7E412}" srcOrd="0" destOrd="0" presId="urn:microsoft.com/office/officeart/2008/layout/LinedList"/>
    <dgm:cxn modelId="{8103CC33-C904-4ADB-9E6B-567E66EAD043}" type="presParOf" srcId="{0C4B61B8-33D5-405B-9861-93BF9DBCAB40}" destId="{D62F23E9-BCC1-4958-BA45-9D1EB178DBEE}" srcOrd="1" destOrd="0" presId="urn:microsoft.com/office/officeart/2008/layout/LinedList"/>
    <dgm:cxn modelId="{60894667-BCF7-418D-8605-1E7A64A54C1C}" type="presParOf" srcId="{D62F23E9-BCC1-4958-BA45-9D1EB178DBEE}" destId="{EBD36987-4332-4441-AAB7-909DBBC33A81}" srcOrd="0" destOrd="0" presId="urn:microsoft.com/office/officeart/2008/layout/LinedList"/>
    <dgm:cxn modelId="{8A057AA8-89A9-49EE-92F1-B6C85D4C3A6A}" type="presParOf" srcId="{D62F23E9-BCC1-4958-BA45-9D1EB178DBEE}" destId="{DE5576E6-B51A-4A3D-BC77-08ABA16281A2}" srcOrd="1" destOrd="0" presId="urn:microsoft.com/office/officeart/2008/layout/LinedList"/>
    <dgm:cxn modelId="{D8454CF0-1457-499D-9758-296F6BB68A4A}" type="presParOf" srcId="{0C4B61B8-33D5-405B-9861-93BF9DBCAB40}" destId="{BDFA2209-30F2-4CD8-8E86-E686CE9F0E09}" srcOrd="2" destOrd="0" presId="urn:microsoft.com/office/officeart/2008/layout/LinedList"/>
    <dgm:cxn modelId="{47CB774D-5894-4175-9083-63C37767154E}" type="presParOf" srcId="{0C4B61B8-33D5-405B-9861-93BF9DBCAB40}" destId="{C35BE5DC-F6E1-43BE-A093-BAE7E1F8178F}" srcOrd="3" destOrd="0" presId="urn:microsoft.com/office/officeart/2008/layout/LinedList"/>
    <dgm:cxn modelId="{FD63E2FF-9A75-4AA1-845B-4334A3CCAA41}" type="presParOf" srcId="{C35BE5DC-F6E1-43BE-A093-BAE7E1F8178F}" destId="{D4354A78-B8AC-4918-8ABA-6A3D1C2127C4}" srcOrd="0" destOrd="0" presId="urn:microsoft.com/office/officeart/2008/layout/LinedList"/>
    <dgm:cxn modelId="{E6238722-17CD-401A-A3E1-14EAF3D9A00F}" type="presParOf" srcId="{C35BE5DC-F6E1-43BE-A093-BAE7E1F8178F}" destId="{6174511B-302E-4F4C-A5A9-510F7E66D6E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CB5BB2-D2D3-4AD4-B344-6E914908790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D3DBCF3E-D35C-43A9-BE51-78F40F93DE47}">
      <dgm:prSet phldrT="[Text]" custT="1"/>
      <dgm:spPr/>
      <dgm:t>
        <a:bodyPr/>
        <a:lstStyle/>
        <a:p>
          <a:pPr algn="just"/>
          <a:r>
            <a:rPr lang="en-US" sz="2000" dirty="0"/>
            <a:t>Expenditure not paid by the beneficiary:</a:t>
          </a:r>
        </a:p>
        <a:p>
          <a:pPr algn="just"/>
          <a:r>
            <a:rPr lang="en-US" sz="2000" dirty="0"/>
            <a:t>- Training costs incurred by participants</a:t>
          </a:r>
        </a:p>
        <a:p>
          <a:pPr algn="just"/>
          <a:r>
            <a:rPr lang="en-US" sz="2000" dirty="0"/>
            <a:t>- Medical leave paid by Social Security</a:t>
          </a:r>
        </a:p>
      </dgm:t>
    </dgm:pt>
    <dgm:pt modelId="{18D806CC-1C57-4465-AB9C-BE05EDBDEDA0}" type="parTrans" cxnId="{D2063802-A0AC-43C2-84EB-5F2C7FE1F3A4}">
      <dgm:prSet/>
      <dgm:spPr/>
      <dgm:t>
        <a:bodyPr/>
        <a:lstStyle/>
        <a:p>
          <a:endParaRPr lang="en-IE"/>
        </a:p>
      </dgm:t>
    </dgm:pt>
    <dgm:pt modelId="{649ECFAB-8BAC-489F-958C-D40828BE4DD4}" type="sibTrans" cxnId="{D2063802-A0AC-43C2-84EB-5F2C7FE1F3A4}">
      <dgm:prSet/>
      <dgm:spPr/>
      <dgm:t>
        <a:bodyPr/>
        <a:lstStyle/>
        <a:p>
          <a:endParaRPr lang="en-IE"/>
        </a:p>
      </dgm:t>
    </dgm:pt>
    <dgm:pt modelId="{427F123B-064E-4E08-9A41-F87BA42534E1}">
      <dgm:prSet custT="1"/>
      <dgm:spPr/>
      <dgm:t>
        <a:bodyPr/>
        <a:lstStyle/>
        <a:p>
          <a:pPr algn="just"/>
          <a:r>
            <a:rPr lang="en-US" sz="2000" dirty="0"/>
            <a:t>Expenditure inconsistent with the contractual arrangements</a:t>
          </a:r>
        </a:p>
      </dgm:t>
    </dgm:pt>
    <dgm:pt modelId="{753BEAF7-C9C8-4000-8C7F-4B9603BF0256}" type="sibTrans" cxnId="{6005716E-7463-4EAC-8D7A-E81765EDE961}">
      <dgm:prSet/>
      <dgm:spPr/>
      <dgm:t>
        <a:bodyPr/>
        <a:lstStyle/>
        <a:p>
          <a:endParaRPr lang="en-IE"/>
        </a:p>
      </dgm:t>
    </dgm:pt>
    <dgm:pt modelId="{735AF7FD-8D84-47D0-ADAB-93C2DD51969B}" type="parTrans" cxnId="{6005716E-7463-4EAC-8D7A-E81765EDE961}">
      <dgm:prSet/>
      <dgm:spPr/>
      <dgm:t>
        <a:bodyPr/>
        <a:lstStyle/>
        <a:p>
          <a:endParaRPr lang="en-IE"/>
        </a:p>
      </dgm:t>
    </dgm:pt>
    <dgm:pt modelId="{A018B869-F890-4EEE-9CFD-A826EA2F628C}">
      <dgm:prSet custT="1"/>
      <dgm:spPr/>
      <dgm:t>
        <a:bodyPr/>
        <a:lstStyle/>
        <a:p>
          <a:pPr algn="just"/>
          <a:r>
            <a:rPr lang="en-US" sz="2000" dirty="0"/>
            <a:t>Project not in line with the eligibility conditions of the call for proposals (family links between beneficiary and employee)</a:t>
          </a:r>
        </a:p>
      </dgm:t>
    </dgm:pt>
    <dgm:pt modelId="{75A3FA6B-F36C-46ED-89C6-3995FA6D927E}" type="parTrans" cxnId="{3D9CC991-6711-4795-B3F3-CE5FF010290B}">
      <dgm:prSet/>
      <dgm:spPr/>
      <dgm:t>
        <a:bodyPr/>
        <a:lstStyle/>
        <a:p>
          <a:endParaRPr lang="en-IE"/>
        </a:p>
      </dgm:t>
    </dgm:pt>
    <dgm:pt modelId="{8BA742B5-2881-4668-AE1E-4670ED1565D0}" type="sibTrans" cxnId="{3D9CC991-6711-4795-B3F3-CE5FF010290B}">
      <dgm:prSet/>
      <dgm:spPr/>
      <dgm:t>
        <a:bodyPr/>
        <a:lstStyle/>
        <a:p>
          <a:endParaRPr lang="en-IE"/>
        </a:p>
      </dgm:t>
    </dgm:pt>
    <dgm:pt modelId="{0C4B61B8-33D5-405B-9861-93BF9DBCAB40}" type="pres">
      <dgm:prSet presAssocID="{8DCB5BB2-D2D3-4AD4-B344-6E9149087905}" presName="vert0" presStyleCnt="0">
        <dgm:presLayoutVars>
          <dgm:dir/>
          <dgm:animOne val="branch"/>
          <dgm:animLvl val="lvl"/>
        </dgm:presLayoutVars>
      </dgm:prSet>
      <dgm:spPr/>
    </dgm:pt>
    <dgm:pt modelId="{FCB4B76C-0047-4F79-BA2A-8B06FCE7E412}" type="pres">
      <dgm:prSet presAssocID="{D3DBCF3E-D35C-43A9-BE51-78F40F93DE47}" presName="thickLine" presStyleLbl="alignNode1" presStyleIdx="0" presStyleCnt="3"/>
      <dgm:spPr/>
    </dgm:pt>
    <dgm:pt modelId="{D62F23E9-BCC1-4958-BA45-9D1EB178DBEE}" type="pres">
      <dgm:prSet presAssocID="{D3DBCF3E-D35C-43A9-BE51-78F40F93DE47}" presName="horz1" presStyleCnt="0"/>
      <dgm:spPr/>
    </dgm:pt>
    <dgm:pt modelId="{EBD36987-4332-4441-AAB7-909DBBC33A81}" type="pres">
      <dgm:prSet presAssocID="{D3DBCF3E-D35C-43A9-BE51-78F40F93DE47}" presName="tx1" presStyleLbl="revTx" presStyleIdx="0" presStyleCnt="3" custScaleY="104215"/>
      <dgm:spPr/>
    </dgm:pt>
    <dgm:pt modelId="{DE5576E6-B51A-4A3D-BC77-08ABA16281A2}" type="pres">
      <dgm:prSet presAssocID="{D3DBCF3E-D35C-43A9-BE51-78F40F93DE47}" presName="vert1" presStyleCnt="0"/>
      <dgm:spPr/>
    </dgm:pt>
    <dgm:pt modelId="{E72656B8-A451-4808-9F82-93809AE59CE3}" type="pres">
      <dgm:prSet presAssocID="{427F123B-064E-4E08-9A41-F87BA42534E1}" presName="thickLine" presStyleLbl="alignNode1" presStyleIdx="1" presStyleCnt="3"/>
      <dgm:spPr/>
    </dgm:pt>
    <dgm:pt modelId="{789421B1-C8AB-4E39-AD88-C079EC91E600}" type="pres">
      <dgm:prSet presAssocID="{427F123B-064E-4E08-9A41-F87BA42534E1}" presName="horz1" presStyleCnt="0"/>
      <dgm:spPr/>
    </dgm:pt>
    <dgm:pt modelId="{25B0EF8C-AC69-48EF-8B0A-2DDDCD4D81C4}" type="pres">
      <dgm:prSet presAssocID="{427F123B-064E-4E08-9A41-F87BA42534E1}" presName="tx1" presStyleLbl="revTx" presStyleIdx="1" presStyleCnt="3" custScaleY="115160" custLinFactNeighborX="1638" custLinFactNeighborY="40681"/>
      <dgm:spPr/>
    </dgm:pt>
    <dgm:pt modelId="{C3D4AE03-7809-459F-9521-70A2EBD30413}" type="pres">
      <dgm:prSet presAssocID="{427F123B-064E-4E08-9A41-F87BA42534E1}" presName="vert1" presStyleCnt="0"/>
      <dgm:spPr/>
    </dgm:pt>
    <dgm:pt modelId="{D5734736-0166-48E6-880C-802F95921FF1}" type="pres">
      <dgm:prSet presAssocID="{A018B869-F890-4EEE-9CFD-A826EA2F628C}" presName="thickLine" presStyleLbl="alignNode1" presStyleIdx="2" presStyleCnt="3"/>
      <dgm:spPr/>
    </dgm:pt>
    <dgm:pt modelId="{4AFC5620-85B3-4ACD-882D-48ACBB659C41}" type="pres">
      <dgm:prSet presAssocID="{A018B869-F890-4EEE-9CFD-A826EA2F628C}" presName="horz1" presStyleCnt="0"/>
      <dgm:spPr/>
    </dgm:pt>
    <dgm:pt modelId="{18673C31-9EEE-4300-83B1-E414AC4E53A1}" type="pres">
      <dgm:prSet presAssocID="{A018B869-F890-4EEE-9CFD-A826EA2F628C}" presName="tx1" presStyleLbl="revTx" presStyleIdx="2" presStyleCnt="3"/>
      <dgm:spPr/>
    </dgm:pt>
    <dgm:pt modelId="{B68B45CE-DE61-4027-9115-DA083E6DCFF0}" type="pres">
      <dgm:prSet presAssocID="{A018B869-F890-4EEE-9CFD-A826EA2F628C}" presName="vert1" presStyleCnt="0"/>
      <dgm:spPr/>
    </dgm:pt>
  </dgm:ptLst>
  <dgm:cxnLst>
    <dgm:cxn modelId="{D2063802-A0AC-43C2-84EB-5F2C7FE1F3A4}" srcId="{8DCB5BB2-D2D3-4AD4-B344-6E9149087905}" destId="{D3DBCF3E-D35C-43A9-BE51-78F40F93DE47}" srcOrd="0" destOrd="0" parTransId="{18D806CC-1C57-4465-AB9C-BE05EDBDEDA0}" sibTransId="{649ECFAB-8BAC-489F-958C-D40828BE4DD4}"/>
    <dgm:cxn modelId="{F9635E5B-C23F-4815-B0C0-46093B513DE1}" type="presOf" srcId="{A018B869-F890-4EEE-9CFD-A826EA2F628C}" destId="{18673C31-9EEE-4300-83B1-E414AC4E53A1}" srcOrd="0" destOrd="0" presId="urn:microsoft.com/office/officeart/2008/layout/LinedList"/>
    <dgm:cxn modelId="{51067364-AB38-4059-BD98-6ED3F39503D1}" type="presOf" srcId="{8DCB5BB2-D2D3-4AD4-B344-6E9149087905}" destId="{0C4B61B8-33D5-405B-9861-93BF9DBCAB40}" srcOrd="0" destOrd="0" presId="urn:microsoft.com/office/officeart/2008/layout/LinedList"/>
    <dgm:cxn modelId="{4C38494E-FE78-497E-A325-85C0E0F088F0}" type="presOf" srcId="{D3DBCF3E-D35C-43A9-BE51-78F40F93DE47}" destId="{EBD36987-4332-4441-AAB7-909DBBC33A81}" srcOrd="0" destOrd="0" presId="urn:microsoft.com/office/officeart/2008/layout/LinedList"/>
    <dgm:cxn modelId="{6005716E-7463-4EAC-8D7A-E81765EDE961}" srcId="{8DCB5BB2-D2D3-4AD4-B344-6E9149087905}" destId="{427F123B-064E-4E08-9A41-F87BA42534E1}" srcOrd="1" destOrd="0" parTransId="{735AF7FD-8D84-47D0-ADAB-93C2DD51969B}" sibTransId="{753BEAF7-C9C8-4000-8C7F-4B9603BF0256}"/>
    <dgm:cxn modelId="{59ACF37D-A912-4FEA-BFEB-261A474C892B}" type="presOf" srcId="{427F123B-064E-4E08-9A41-F87BA42534E1}" destId="{25B0EF8C-AC69-48EF-8B0A-2DDDCD4D81C4}" srcOrd="0" destOrd="0" presId="urn:microsoft.com/office/officeart/2008/layout/LinedList"/>
    <dgm:cxn modelId="{3D9CC991-6711-4795-B3F3-CE5FF010290B}" srcId="{8DCB5BB2-D2D3-4AD4-B344-6E9149087905}" destId="{A018B869-F890-4EEE-9CFD-A826EA2F628C}" srcOrd="2" destOrd="0" parTransId="{75A3FA6B-F36C-46ED-89C6-3995FA6D927E}" sibTransId="{8BA742B5-2881-4668-AE1E-4670ED1565D0}"/>
    <dgm:cxn modelId="{D1600748-37ED-471E-8FA9-7FC9CC459B9D}" type="presParOf" srcId="{0C4B61B8-33D5-405B-9861-93BF9DBCAB40}" destId="{FCB4B76C-0047-4F79-BA2A-8B06FCE7E412}" srcOrd="0" destOrd="0" presId="urn:microsoft.com/office/officeart/2008/layout/LinedList"/>
    <dgm:cxn modelId="{8103CC33-C904-4ADB-9E6B-567E66EAD043}" type="presParOf" srcId="{0C4B61B8-33D5-405B-9861-93BF9DBCAB40}" destId="{D62F23E9-BCC1-4958-BA45-9D1EB178DBEE}" srcOrd="1" destOrd="0" presId="urn:microsoft.com/office/officeart/2008/layout/LinedList"/>
    <dgm:cxn modelId="{60894667-BCF7-418D-8605-1E7A64A54C1C}" type="presParOf" srcId="{D62F23E9-BCC1-4958-BA45-9D1EB178DBEE}" destId="{EBD36987-4332-4441-AAB7-909DBBC33A81}" srcOrd="0" destOrd="0" presId="urn:microsoft.com/office/officeart/2008/layout/LinedList"/>
    <dgm:cxn modelId="{8A057AA8-89A9-49EE-92F1-B6C85D4C3A6A}" type="presParOf" srcId="{D62F23E9-BCC1-4958-BA45-9D1EB178DBEE}" destId="{DE5576E6-B51A-4A3D-BC77-08ABA16281A2}" srcOrd="1" destOrd="0" presId="urn:microsoft.com/office/officeart/2008/layout/LinedList"/>
    <dgm:cxn modelId="{F81BB902-C7B1-4D80-9AB0-3447D7A55FC9}" type="presParOf" srcId="{0C4B61B8-33D5-405B-9861-93BF9DBCAB40}" destId="{E72656B8-A451-4808-9F82-93809AE59CE3}" srcOrd="2" destOrd="0" presId="urn:microsoft.com/office/officeart/2008/layout/LinedList"/>
    <dgm:cxn modelId="{2DA5C7BD-6768-4718-85A8-6CBF9999EEEB}" type="presParOf" srcId="{0C4B61B8-33D5-405B-9861-93BF9DBCAB40}" destId="{789421B1-C8AB-4E39-AD88-C079EC91E600}" srcOrd="3" destOrd="0" presId="urn:microsoft.com/office/officeart/2008/layout/LinedList"/>
    <dgm:cxn modelId="{8283CA74-0C69-4FA2-90D0-F4A789B07E28}" type="presParOf" srcId="{789421B1-C8AB-4E39-AD88-C079EC91E600}" destId="{25B0EF8C-AC69-48EF-8B0A-2DDDCD4D81C4}" srcOrd="0" destOrd="0" presId="urn:microsoft.com/office/officeart/2008/layout/LinedList"/>
    <dgm:cxn modelId="{8E34A13F-064E-4363-A811-B8815F1D03B1}" type="presParOf" srcId="{789421B1-C8AB-4E39-AD88-C079EC91E600}" destId="{C3D4AE03-7809-459F-9521-70A2EBD30413}" srcOrd="1" destOrd="0" presId="urn:microsoft.com/office/officeart/2008/layout/LinedList"/>
    <dgm:cxn modelId="{65068BFE-88BB-431F-AE9C-DDA2ABB56100}" type="presParOf" srcId="{0C4B61B8-33D5-405B-9861-93BF9DBCAB40}" destId="{D5734736-0166-48E6-880C-802F95921FF1}" srcOrd="4" destOrd="0" presId="urn:microsoft.com/office/officeart/2008/layout/LinedList"/>
    <dgm:cxn modelId="{656468E7-F6BC-416A-B76C-001E48F28B59}" type="presParOf" srcId="{0C4B61B8-33D5-405B-9861-93BF9DBCAB40}" destId="{4AFC5620-85B3-4ACD-882D-48ACBB659C41}" srcOrd="5" destOrd="0" presId="urn:microsoft.com/office/officeart/2008/layout/LinedList"/>
    <dgm:cxn modelId="{06637022-0D50-41ED-AAFD-EB4C4F0883FA}" type="presParOf" srcId="{4AFC5620-85B3-4ACD-882D-48ACBB659C41}" destId="{18673C31-9EEE-4300-83B1-E414AC4E53A1}" srcOrd="0" destOrd="0" presId="urn:microsoft.com/office/officeart/2008/layout/LinedList"/>
    <dgm:cxn modelId="{1561254D-D814-415C-AB43-E58FE42338B7}" type="presParOf" srcId="{4AFC5620-85B3-4ACD-882D-48ACBB659C41}" destId="{B68B45CE-DE61-4027-9115-DA083E6DCFF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1C39B7-1776-40C7-9526-625FFE509CF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44100261-B80B-4349-93A2-6843DBE48AA3}">
      <dgm:prSet custT="1"/>
      <dgm:spPr/>
      <dgm:t>
        <a:bodyPr/>
        <a:lstStyle/>
        <a:p>
          <a:pPr algn="just"/>
          <a:r>
            <a:rPr lang="en-US" sz="2000" dirty="0"/>
            <a:t>Specific conditions of the operation not respected - employment ended before the end of the job retention period set out in the grant agreement</a:t>
          </a:r>
          <a:endParaRPr lang="en-IE" sz="2000" dirty="0"/>
        </a:p>
      </dgm:t>
    </dgm:pt>
    <dgm:pt modelId="{107E6093-EBE3-4D94-8127-FB42B8A7BF35}" type="parTrans" cxnId="{40ADAA41-0B30-4E64-BD95-76E4FBFA0D55}">
      <dgm:prSet/>
      <dgm:spPr/>
      <dgm:t>
        <a:bodyPr/>
        <a:lstStyle/>
        <a:p>
          <a:endParaRPr lang="en-IE"/>
        </a:p>
      </dgm:t>
    </dgm:pt>
    <dgm:pt modelId="{C8839150-F232-421D-AB47-041E9FE0EF0B}" type="sibTrans" cxnId="{40ADAA41-0B30-4E64-BD95-76E4FBFA0D55}">
      <dgm:prSet/>
      <dgm:spPr/>
      <dgm:t>
        <a:bodyPr/>
        <a:lstStyle/>
        <a:p>
          <a:endParaRPr lang="en-IE"/>
        </a:p>
      </dgm:t>
    </dgm:pt>
    <dgm:pt modelId="{1F3C3952-F981-4402-81CF-A4979627E162}">
      <dgm:prSet custT="1"/>
      <dgm:spPr/>
      <dgm:t>
        <a:bodyPr/>
        <a:lstStyle/>
        <a:p>
          <a:pPr algn="just"/>
          <a:r>
            <a:rPr lang="en-GB" sz="2000" dirty="0"/>
            <a:t>Non-compliance with article 65(5) CPR in case of a project originally selected for funding with national resources</a:t>
          </a:r>
          <a:endParaRPr lang="en-IE" sz="2000" dirty="0"/>
        </a:p>
      </dgm:t>
    </dgm:pt>
    <dgm:pt modelId="{DA3AB0B0-E9F9-443C-8412-8829781C7224}" type="parTrans" cxnId="{B5CE4EF8-0264-4BB3-8DAF-7694522E45F7}">
      <dgm:prSet/>
      <dgm:spPr/>
      <dgm:t>
        <a:bodyPr/>
        <a:lstStyle/>
        <a:p>
          <a:endParaRPr lang="en-IE"/>
        </a:p>
      </dgm:t>
    </dgm:pt>
    <dgm:pt modelId="{52D08D20-2214-46D4-860C-E0A9EDD1EFDB}" type="sibTrans" cxnId="{B5CE4EF8-0264-4BB3-8DAF-7694522E45F7}">
      <dgm:prSet/>
      <dgm:spPr/>
      <dgm:t>
        <a:bodyPr/>
        <a:lstStyle/>
        <a:p>
          <a:endParaRPr lang="en-IE"/>
        </a:p>
      </dgm:t>
    </dgm:pt>
    <dgm:pt modelId="{8043CAB4-A087-4914-BD9E-17030E6166AA}">
      <dgm:prSet custT="1"/>
      <dgm:spPr/>
      <dgm:t>
        <a:bodyPr/>
        <a:lstStyle/>
        <a:p>
          <a:pPr algn="just"/>
          <a:r>
            <a:rPr lang="en-IE" sz="2000" dirty="0"/>
            <a:t>Ineligible participants - absence of essential supporting evidence confirming unemployment status (to corroborate self-declarations)</a:t>
          </a:r>
        </a:p>
        <a:p>
          <a:pPr algn="just"/>
          <a:endParaRPr lang="en-IE" sz="2000" dirty="0"/>
        </a:p>
      </dgm:t>
    </dgm:pt>
    <dgm:pt modelId="{CBCE44D7-EC3D-449C-98F7-BCF17F870C51}" type="parTrans" cxnId="{23222721-8015-40C4-A495-C42A313A3A92}">
      <dgm:prSet/>
      <dgm:spPr/>
      <dgm:t>
        <a:bodyPr/>
        <a:lstStyle/>
        <a:p>
          <a:endParaRPr lang="en-IE"/>
        </a:p>
      </dgm:t>
    </dgm:pt>
    <dgm:pt modelId="{4A9998BA-16FD-4174-A188-C9E1596AC216}" type="sibTrans" cxnId="{23222721-8015-40C4-A495-C42A313A3A92}">
      <dgm:prSet/>
      <dgm:spPr/>
      <dgm:t>
        <a:bodyPr/>
        <a:lstStyle/>
        <a:p>
          <a:endParaRPr lang="en-IE"/>
        </a:p>
      </dgm:t>
    </dgm:pt>
    <dgm:pt modelId="{76B7EC7E-97B2-4226-A250-1A50C1369624}" type="pres">
      <dgm:prSet presAssocID="{741C39B7-1776-40C7-9526-625FFE509CFB}" presName="vert0" presStyleCnt="0">
        <dgm:presLayoutVars>
          <dgm:dir/>
          <dgm:animOne val="branch"/>
          <dgm:animLvl val="lvl"/>
        </dgm:presLayoutVars>
      </dgm:prSet>
      <dgm:spPr/>
    </dgm:pt>
    <dgm:pt modelId="{D32D69C0-1A81-4062-BBC0-FC0E464146B9}" type="pres">
      <dgm:prSet presAssocID="{44100261-B80B-4349-93A2-6843DBE48AA3}" presName="thickLine" presStyleLbl="alignNode1" presStyleIdx="0" presStyleCnt="3"/>
      <dgm:spPr/>
    </dgm:pt>
    <dgm:pt modelId="{BFC87B14-7E33-4866-8D41-9F4DBA126AA2}" type="pres">
      <dgm:prSet presAssocID="{44100261-B80B-4349-93A2-6843DBE48AA3}" presName="horz1" presStyleCnt="0"/>
      <dgm:spPr/>
    </dgm:pt>
    <dgm:pt modelId="{38CE9398-0773-498D-986C-F09A89780953}" type="pres">
      <dgm:prSet presAssocID="{44100261-B80B-4349-93A2-6843DBE48AA3}" presName="tx1" presStyleLbl="revTx" presStyleIdx="0" presStyleCnt="3"/>
      <dgm:spPr/>
    </dgm:pt>
    <dgm:pt modelId="{90166244-C32C-432D-B0FD-5D3F7FB7AE18}" type="pres">
      <dgm:prSet presAssocID="{44100261-B80B-4349-93A2-6843DBE48AA3}" presName="vert1" presStyleCnt="0"/>
      <dgm:spPr/>
    </dgm:pt>
    <dgm:pt modelId="{34592040-2C9F-45D7-9D63-10BABB394520}" type="pres">
      <dgm:prSet presAssocID="{8043CAB4-A087-4914-BD9E-17030E6166AA}" presName="thickLine" presStyleLbl="alignNode1" presStyleIdx="1" presStyleCnt="3"/>
      <dgm:spPr/>
    </dgm:pt>
    <dgm:pt modelId="{B5B53157-29DB-462E-B00B-20362EB4A2EE}" type="pres">
      <dgm:prSet presAssocID="{8043CAB4-A087-4914-BD9E-17030E6166AA}" presName="horz1" presStyleCnt="0"/>
      <dgm:spPr/>
    </dgm:pt>
    <dgm:pt modelId="{E0652CC5-F3AA-4F54-88A0-07DC830C336E}" type="pres">
      <dgm:prSet presAssocID="{8043CAB4-A087-4914-BD9E-17030E6166AA}" presName="tx1" presStyleLbl="revTx" presStyleIdx="1" presStyleCnt="3"/>
      <dgm:spPr/>
    </dgm:pt>
    <dgm:pt modelId="{742BEBA4-DDFA-4BC2-BF28-F697ABFC2C2C}" type="pres">
      <dgm:prSet presAssocID="{8043CAB4-A087-4914-BD9E-17030E6166AA}" presName="vert1" presStyleCnt="0"/>
      <dgm:spPr/>
    </dgm:pt>
    <dgm:pt modelId="{CBD7C9CA-27CE-42DE-8CC4-3AA283D4A854}" type="pres">
      <dgm:prSet presAssocID="{1F3C3952-F981-4402-81CF-A4979627E162}" presName="thickLine" presStyleLbl="alignNode1" presStyleIdx="2" presStyleCnt="3"/>
      <dgm:spPr/>
    </dgm:pt>
    <dgm:pt modelId="{CBB56BC2-5E2B-4E9C-9BAD-16C20C78F9DB}" type="pres">
      <dgm:prSet presAssocID="{1F3C3952-F981-4402-81CF-A4979627E162}" presName="horz1" presStyleCnt="0"/>
      <dgm:spPr/>
    </dgm:pt>
    <dgm:pt modelId="{C789AC4E-C7E4-4B42-83D1-3E3E75EC8779}" type="pres">
      <dgm:prSet presAssocID="{1F3C3952-F981-4402-81CF-A4979627E162}" presName="tx1" presStyleLbl="revTx" presStyleIdx="2" presStyleCnt="3"/>
      <dgm:spPr/>
    </dgm:pt>
    <dgm:pt modelId="{9B44EF33-7385-4E72-BF9E-FF6C1E69D57A}" type="pres">
      <dgm:prSet presAssocID="{1F3C3952-F981-4402-81CF-A4979627E162}" presName="vert1" presStyleCnt="0"/>
      <dgm:spPr/>
    </dgm:pt>
  </dgm:ptLst>
  <dgm:cxnLst>
    <dgm:cxn modelId="{23222721-8015-40C4-A495-C42A313A3A92}" srcId="{741C39B7-1776-40C7-9526-625FFE509CFB}" destId="{8043CAB4-A087-4914-BD9E-17030E6166AA}" srcOrd="1" destOrd="0" parTransId="{CBCE44D7-EC3D-449C-98F7-BCF17F870C51}" sibTransId="{4A9998BA-16FD-4174-A188-C9E1596AC216}"/>
    <dgm:cxn modelId="{40ADAA41-0B30-4E64-BD95-76E4FBFA0D55}" srcId="{741C39B7-1776-40C7-9526-625FFE509CFB}" destId="{44100261-B80B-4349-93A2-6843DBE48AA3}" srcOrd="0" destOrd="0" parTransId="{107E6093-EBE3-4D94-8127-FB42B8A7BF35}" sibTransId="{C8839150-F232-421D-AB47-041E9FE0EF0B}"/>
    <dgm:cxn modelId="{A4801E4A-69F6-4C96-B9CA-DBF5113B5968}" type="presOf" srcId="{44100261-B80B-4349-93A2-6843DBE48AA3}" destId="{38CE9398-0773-498D-986C-F09A89780953}" srcOrd="0" destOrd="0" presId="urn:microsoft.com/office/officeart/2008/layout/LinedList"/>
    <dgm:cxn modelId="{FA7189A2-5A6D-466C-8EEA-6388727D3D26}" type="presOf" srcId="{741C39B7-1776-40C7-9526-625FFE509CFB}" destId="{76B7EC7E-97B2-4226-A250-1A50C1369624}" srcOrd="0" destOrd="0" presId="urn:microsoft.com/office/officeart/2008/layout/LinedList"/>
    <dgm:cxn modelId="{0F27D5C8-0CA8-4241-9B05-55FA467031C8}" type="presOf" srcId="{8043CAB4-A087-4914-BD9E-17030E6166AA}" destId="{E0652CC5-F3AA-4F54-88A0-07DC830C336E}" srcOrd="0" destOrd="0" presId="urn:microsoft.com/office/officeart/2008/layout/LinedList"/>
    <dgm:cxn modelId="{098E0EF5-AF81-4ABB-B46A-AAEEF8B184F8}" type="presOf" srcId="{1F3C3952-F981-4402-81CF-A4979627E162}" destId="{C789AC4E-C7E4-4B42-83D1-3E3E75EC8779}" srcOrd="0" destOrd="0" presId="urn:microsoft.com/office/officeart/2008/layout/LinedList"/>
    <dgm:cxn modelId="{B5CE4EF8-0264-4BB3-8DAF-7694522E45F7}" srcId="{741C39B7-1776-40C7-9526-625FFE509CFB}" destId="{1F3C3952-F981-4402-81CF-A4979627E162}" srcOrd="2" destOrd="0" parTransId="{DA3AB0B0-E9F9-443C-8412-8829781C7224}" sibTransId="{52D08D20-2214-46D4-860C-E0A9EDD1EFDB}"/>
    <dgm:cxn modelId="{1BE176F5-F386-4AA4-81C8-27D0D9B4E894}" type="presParOf" srcId="{76B7EC7E-97B2-4226-A250-1A50C1369624}" destId="{D32D69C0-1A81-4062-BBC0-FC0E464146B9}" srcOrd="0" destOrd="0" presId="urn:microsoft.com/office/officeart/2008/layout/LinedList"/>
    <dgm:cxn modelId="{612A2F34-E310-456A-95A7-9DF9E3B99558}" type="presParOf" srcId="{76B7EC7E-97B2-4226-A250-1A50C1369624}" destId="{BFC87B14-7E33-4866-8D41-9F4DBA126AA2}" srcOrd="1" destOrd="0" presId="urn:microsoft.com/office/officeart/2008/layout/LinedList"/>
    <dgm:cxn modelId="{3C9ACFCE-E6C7-4751-87E1-4DB4C6EACCFF}" type="presParOf" srcId="{BFC87B14-7E33-4866-8D41-9F4DBA126AA2}" destId="{38CE9398-0773-498D-986C-F09A89780953}" srcOrd="0" destOrd="0" presId="urn:microsoft.com/office/officeart/2008/layout/LinedList"/>
    <dgm:cxn modelId="{670C342E-9B70-4C20-ABFC-DEE2D55BDB75}" type="presParOf" srcId="{BFC87B14-7E33-4866-8D41-9F4DBA126AA2}" destId="{90166244-C32C-432D-B0FD-5D3F7FB7AE18}" srcOrd="1" destOrd="0" presId="urn:microsoft.com/office/officeart/2008/layout/LinedList"/>
    <dgm:cxn modelId="{88C1AA47-780D-4B7D-905A-5FD5E15D851A}" type="presParOf" srcId="{76B7EC7E-97B2-4226-A250-1A50C1369624}" destId="{34592040-2C9F-45D7-9D63-10BABB394520}" srcOrd="2" destOrd="0" presId="urn:microsoft.com/office/officeart/2008/layout/LinedList"/>
    <dgm:cxn modelId="{604EE916-677A-4381-ADD6-6C05714B267A}" type="presParOf" srcId="{76B7EC7E-97B2-4226-A250-1A50C1369624}" destId="{B5B53157-29DB-462E-B00B-20362EB4A2EE}" srcOrd="3" destOrd="0" presId="urn:microsoft.com/office/officeart/2008/layout/LinedList"/>
    <dgm:cxn modelId="{D6A48AC4-8B94-46DA-A420-3D32B07A8994}" type="presParOf" srcId="{B5B53157-29DB-462E-B00B-20362EB4A2EE}" destId="{E0652CC5-F3AA-4F54-88A0-07DC830C336E}" srcOrd="0" destOrd="0" presId="urn:microsoft.com/office/officeart/2008/layout/LinedList"/>
    <dgm:cxn modelId="{1BFE3B3C-3BEB-4C1F-B158-A2E72A8DFB53}" type="presParOf" srcId="{B5B53157-29DB-462E-B00B-20362EB4A2EE}" destId="{742BEBA4-DDFA-4BC2-BF28-F697ABFC2C2C}" srcOrd="1" destOrd="0" presId="urn:microsoft.com/office/officeart/2008/layout/LinedList"/>
    <dgm:cxn modelId="{01A84101-BABC-4E67-B74E-DA1C7BE66F1A}" type="presParOf" srcId="{76B7EC7E-97B2-4226-A250-1A50C1369624}" destId="{CBD7C9CA-27CE-42DE-8CC4-3AA283D4A854}" srcOrd="4" destOrd="0" presId="urn:microsoft.com/office/officeart/2008/layout/LinedList"/>
    <dgm:cxn modelId="{9B0FA56A-B8FA-45D0-BB8F-4C26895A0B10}" type="presParOf" srcId="{76B7EC7E-97B2-4226-A250-1A50C1369624}" destId="{CBB56BC2-5E2B-4E9C-9BAD-16C20C78F9DB}" srcOrd="5" destOrd="0" presId="urn:microsoft.com/office/officeart/2008/layout/LinedList"/>
    <dgm:cxn modelId="{E9E9FA37-F223-4864-B6CC-0178B53FED97}" type="presParOf" srcId="{CBB56BC2-5E2B-4E9C-9BAD-16C20C78F9DB}" destId="{C789AC4E-C7E4-4B42-83D1-3E3E75EC8779}" srcOrd="0" destOrd="0" presId="urn:microsoft.com/office/officeart/2008/layout/LinedList"/>
    <dgm:cxn modelId="{236BCA84-3DD4-4AAE-A92C-CA8BFCDF899F}" type="presParOf" srcId="{CBB56BC2-5E2B-4E9C-9BAD-16C20C78F9DB}" destId="{9B44EF33-7385-4E72-BF9E-FF6C1E69D57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1C39B7-1776-40C7-9526-625FFE509CF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44100261-B80B-4349-93A2-6843DBE48AA3}">
      <dgm:prSet custT="1"/>
      <dgm:spPr/>
      <dgm:t>
        <a:bodyPr/>
        <a:lstStyle/>
        <a:p>
          <a:pPr algn="just"/>
          <a:r>
            <a:rPr lang="en-US" sz="1800" dirty="0"/>
            <a:t>Double</a:t>
          </a:r>
          <a:r>
            <a:rPr lang="en-US" sz="2000" dirty="0"/>
            <a:t> funding: cost of project manager included in direct and indirect costs; SCO methodology not respected</a:t>
          </a:r>
          <a:endParaRPr lang="en-IE" sz="2000" dirty="0"/>
        </a:p>
      </dgm:t>
    </dgm:pt>
    <dgm:pt modelId="{107E6093-EBE3-4D94-8127-FB42B8A7BF35}" type="parTrans" cxnId="{40ADAA41-0B30-4E64-BD95-76E4FBFA0D55}">
      <dgm:prSet/>
      <dgm:spPr/>
      <dgm:t>
        <a:bodyPr/>
        <a:lstStyle/>
        <a:p>
          <a:endParaRPr lang="en-IE" sz="1400"/>
        </a:p>
      </dgm:t>
    </dgm:pt>
    <dgm:pt modelId="{C8839150-F232-421D-AB47-041E9FE0EF0B}" type="sibTrans" cxnId="{40ADAA41-0B30-4E64-BD95-76E4FBFA0D55}">
      <dgm:prSet/>
      <dgm:spPr/>
      <dgm:t>
        <a:bodyPr/>
        <a:lstStyle/>
        <a:p>
          <a:endParaRPr lang="en-IE" sz="1400"/>
        </a:p>
      </dgm:t>
    </dgm:pt>
    <dgm:pt modelId="{E04FB5AA-BD88-4A22-AE7D-55D1B128952F}">
      <dgm:prSet custT="1"/>
      <dgm:spPr/>
      <dgm:t>
        <a:bodyPr/>
        <a:lstStyle/>
        <a:p>
          <a:pPr algn="just"/>
          <a:r>
            <a:rPr lang="en-US" sz="2000" kern="1200" dirty="0"/>
            <a:t>Risk of double funding due to non-detection of support from  direct management EU-level research </a:t>
          </a:r>
          <a:r>
            <a:rPr lang="en-US" sz="2000" kern="1200" dirty="0" err="1"/>
            <a:t>programme</a:t>
          </a:r>
          <a:r>
            <a:rPr lang="en-US" sz="2000" kern="1200" dirty="0"/>
            <a:t> </a:t>
          </a:r>
          <a:r>
            <a:rPr lang="en-US" sz="2000" kern="1200" dirty="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(absence of verifications from publicly available databases or in the accounts of the beneficiary)</a:t>
          </a:r>
          <a:endParaRPr lang="en-IE" sz="2000" kern="1200" dirty="0">
            <a:solidFill>
              <a:srgbClr val="4D4D4D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C071406E-9506-4795-8B94-D35F6434D68D}" type="sibTrans" cxnId="{C765FD7F-0A60-42CB-92CE-850D45B42E93}">
      <dgm:prSet/>
      <dgm:spPr/>
      <dgm:t>
        <a:bodyPr/>
        <a:lstStyle/>
        <a:p>
          <a:endParaRPr lang="en-IE" sz="1400"/>
        </a:p>
      </dgm:t>
    </dgm:pt>
    <dgm:pt modelId="{6335C632-B12C-44C9-9D74-7C0083533EE5}" type="parTrans" cxnId="{C765FD7F-0A60-42CB-92CE-850D45B42E93}">
      <dgm:prSet/>
      <dgm:spPr/>
      <dgm:t>
        <a:bodyPr/>
        <a:lstStyle/>
        <a:p>
          <a:endParaRPr lang="en-IE" sz="1400"/>
        </a:p>
      </dgm:t>
    </dgm:pt>
    <dgm:pt modelId="{76B7EC7E-97B2-4226-A250-1A50C1369624}" type="pres">
      <dgm:prSet presAssocID="{741C39B7-1776-40C7-9526-625FFE509CFB}" presName="vert0" presStyleCnt="0">
        <dgm:presLayoutVars>
          <dgm:dir/>
          <dgm:animOne val="branch"/>
          <dgm:animLvl val="lvl"/>
        </dgm:presLayoutVars>
      </dgm:prSet>
      <dgm:spPr/>
    </dgm:pt>
    <dgm:pt modelId="{D32D69C0-1A81-4062-BBC0-FC0E464146B9}" type="pres">
      <dgm:prSet presAssocID="{44100261-B80B-4349-93A2-6843DBE48AA3}" presName="thickLine" presStyleLbl="alignNode1" presStyleIdx="0" presStyleCnt="2"/>
      <dgm:spPr/>
    </dgm:pt>
    <dgm:pt modelId="{BFC87B14-7E33-4866-8D41-9F4DBA126AA2}" type="pres">
      <dgm:prSet presAssocID="{44100261-B80B-4349-93A2-6843DBE48AA3}" presName="horz1" presStyleCnt="0"/>
      <dgm:spPr/>
    </dgm:pt>
    <dgm:pt modelId="{38CE9398-0773-498D-986C-F09A89780953}" type="pres">
      <dgm:prSet presAssocID="{44100261-B80B-4349-93A2-6843DBE48AA3}" presName="tx1" presStyleLbl="revTx" presStyleIdx="0" presStyleCnt="2"/>
      <dgm:spPr/>
    </dgm:pt>
    <dgm:pt modelId="{90166244-C32C-432D-B0FD-5D3F7FB7AE18}" type="pres">
      <dgm:prSet presAssocID="{44100261-B80B-4349-93A2-6843DBE48AA3}" presName="vert1" presStyleCnt="0"/>
      <dgm:spPr/>
    </dgm:pt>
    <dgm:pt modelId="{2F0824E1-9C7C-4D50-8A12-C9907BD77550}" type="pres">
      <dgm:prSet presAssocID="{E04FB5AA-BD88-4A22-AE7D-55D1B128952F}" presName="thickLine" presStyleLbl="alignNode1" presStyleIdx="1" presStyleCnt="2"/>
      <dgm:spPr/>
    </dgm:pt>
    <dgm:pt modelId="{8E546B28-BCB1-41EC-B28B-DED8E42C6BA6}" type="pres">
      <dgm:prSet presAssocID="{E04FB5AA-BD88-4A22-AE7D-55D1B128952F}" presName="horz1" presStyleCnt="0"/>
      <dgm:spPr/>
    </dgm:pt>
    <dgm:pt modelId="{761AE4F2-6C3B-4785-88A6-FFBF28A69363}" type="pres">
      <dgm:prSet presAssocID="{E04FB5AA-BD88-4A22-AE7D-55D1B128952F}" presName="tx1" presStyleLbl="revTx" presStyleIdx="1" presStyleCnt="2"/>
      <dgm:spPr/>
    </dgm:pt>
    <dgm:pt modelId="{E9482019-FE7F-490B-91A4-9575014BD4E8}" type="pres">
      <dgm:prSet presAssocID="{E04FB5AA-BD88-4A22-AE7D-55D1B128952F}" presName="vert1" presStyleCnt="0"/>
      <dgm:spPr/>
    </dgm:pt>
  </dgm:ptLst>
  <dgm:cxnLst>
    <dgm:cxn modelId="{40ADAA41-0B30-4E64-BD95-76E4FBFA0D55}" srcId="{741C39B7-1776-40C7-9526-625FFE509CFB}" destId="{44100261-B80B-4349-93A2-6843DBE48AA3}" srcOrd="0" destOrd="0" parTransId="{107E6093-EBE3-4D94-8127-FB42B8A7BF35}" sibTransId="{C8839150-F232-421D-AB47-041E9FE0EF0B}"/>
    <dgm:cxn modelId="{A4801E4A-69F6-4C96-B9CA-DBF5113B5968}" type="presOf" srcId="{44100261-B80B-4349-93A2-6843DBE48AA3}" destId="{38CE9398-0773-498D-986C-F09A89780953}" srcOrd="0" destOrd="0" presId="urn:microsoft.com/office/officeart/2008/layout/LinedList"/>
    <dgm:cxn modelId="{C765FD7F-0A60-42CB-92CE-850D45B42E93}" srcId="{741C39B7-1776-40C7-9526-625FFE509CFB}" destId="{E04FB5AA-BD88-4A22-AE7D-55D1B128952F}" srcOrd="1" destOrd="0" parTransId="{6335C632-B12C-44C9-9D74-7C0083533EE5}" sibTransId="{C071406E-9506-4795-8B94-D35F6434D68D}"/>
    <dgm:cxn modelId="{7CB3788B-B0A5-49B2-B271-F16F974E3364}" type="presOf" srcId="{E04FB5AA-BD88-4A22-AE7D-55D1B128952F}" destId="{761AE4F2-6C3B-4785-88A6-FFBF28A69363}" srcOrd="0" destOrd="0" presId="urn:microsoft.com/office/officeart/2008/layout/LinedList"/>
    <dgm:cxn modelId="{FA7189A2-5A6D-466C-8EEA-6388727D3D26}" type="presOf" srcId="{741C39B7-1776-40C7-9526-625FFE509CFB}" destId="{76B7EC7E-97B2-4226-A250-1A50C1369624}" srcOrd="0" destOrd="0" presId="urn:microsoft.com/office/officeart/2008/layout/LinedList"/>
    <dgm:cxn modelId="{1BE176F5-F386-4AA4-81C8-27D0D9B4E894}" type="presParOf" srcId="{76B7EC7E-97B2-4226-A250-1A50C1369624}" destId="{D32D69C0-1A81-4062-BBC0-FC0E464146B9}" srcOrd="0" destOrd="0" presId="urn:microsoft.com/office/officeart/2008/layout/LinedList"/>
    <dgm:cxn modelId="{612A2F34-E310-456A-95A7-9DF9E3B99558}" type="presParOf" srcId="{76B7EC7E-97B2-4226-A250-1A50C1369624}" destId="{BFC87B14-7E33-4866-8D41-9F4DBA126AA2}" srcOrd="1" destOrd="0" presId="urn:microsoft.com/office/officeart/2008/layout/LinedList"/>
    <dgm:cxn modelId="{3C9ACFCE-E6C7-4751-87E1-4DB4C6EACCFF}" type="presParOf" srcId="{BFC87B14-7E33-4866-8D41-9F4DBA126AA2}" destId="{38CE9398-0773-498D-986C-F09A89780953}" srcOrd="0" destOrd="0" presId="urn:microsoft.com/office/officeart/2008/layout/LinedList"/>
    <dgm:cxn modelId="{670C342E-9B70-4C20-ABFC-DEE2D55BDB75}" type="presParOf" srcId="{BFC87B14-7E33-4866-8D41-9F4DBA126AA2}" destId="{90166244-C32C-432D-B0FD-5D3F7FB7AE18}" srcOrd="1" destOrd="0" presId="urn:microsoft.com/office/officeart/2008/layout/LinedList"/>
    <dgm:cxn modelId="{CBD43B22-7DDD-4C17-81A8-42779D909262}" type="presParOf" srcId="{76B7EC7E-97B2-4226-A250-1A50C1369624}" destId="{2F0824E1-9C7C-4D50-8A12-C9907BD77550}" srcOrd="2" destOrd="0" presId="urn:microsoft.com/office/officeart/2008/layout/LinedList"/>
    <dgm:cxn modelId="{5C998A04-9AD7-4261-92C5-91BF43EFFEA9}" type="presParOf" srcId="{76B7EC7E-97B2-4226-A250-1A50C1369624}" destId="{8E546B28-BCB1-41EC-B28B-DED8E42C6BA6}" srcOrd="3" destOrd="0" presId="urn:microsoft.com/office/officeart/2008/layout/LinedList"/>
    <dgm:cxn modelId="{51A4E382-E203-41BC-8232-AE906D40C222}" type="presParOf" srcId="{8E546B28-BCB1-41EC-B28B-DED8E42C6BA6}" destId="{761AE4F2-6C3B-4785-88A6-FFBF28A69363}" srcOrd="0" destOrd="0" presId="urn:microsoft.com/office/officeart/2008/layout/LinedList"/>
    <dgm:cxn modelId="{C649A295-4950-449E-AD25-5B6DF32A3BA3}" type="presParOf" srcId="{8E546B28-BCB1-41EC-B28B-DED8E42C6BA6}" destId="{E9482019-FE7F-490B-91A4-9575014BD4E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4B76C-0047-4F79-BA2A-8B06FCE7E412}">
      <dsp:nvSpPr>
        <dsp:cNvPr id="0" name=""/>
        <dsp:cNvSpPr/>
      </dsp:nvSpPr>
      <dsp:spPr>
        <a:xfrm>
          <a:off x="0" y="380"/>
          <a:ext cx="60674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36987-4332-4441-AAB7-909DBBC33A81}">
      <dsp:nvSpPr>
        <dsp:cNvPr id="0" name=""/>
        <dsp:cNvSpPr/>
      </dsp:nvSpPr>
      <dsp:spPr>
        <a:xfrm>
          <a:off x="0" y="380"/>
          <a:ext cx="6061499" cy="12317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No demonstrable link between declared expenditure and project activities</a:t>
          </a:r>
          <a:endParaRPr lang="en-IE" sz="2000" kern="1200" dirty="0"/>
        </a:p>
      </dsp:txBody>
      <dsp:txXfrm>
        <a:off x="0" y="380"/>
        <a:ext cx="6061499" cy="1231747"/>
      </dsp:txXfrm>
    </dsp:sp>
    <dsp:sp modelId="{BDFA2209-30F2-4CD8-8E86-E686CE9F0E09}">
      <dsp:nvSpPr>
        <dsp:cNvPr id="0" name=""/>
        <dsp:cNvSpPr/>
      </dsp:nvSpPr>
      <dsp:spPr>
        <a:xfrm>
          <a:off x="0" y="1232127"/>
          <a:ext cx="60674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354A78-B8AC-4918-8ABA-6A3D1C2127C4}">
      <dsp:nvSpPr>
        <dsp:cNvPr id="0" name=""/>
        <dsp:cNvSpPr/>
      </dsp:nvSpPr>
      <dsp:spPr>
        <a:xfrm>
          <a:off x="1" y="1232508"/>
          <a:ext cx="6067423" cy="34347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Definition of beneficiary/ audit trail in complex operations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- </a:t>
          </a:r>
          <a:r>
            <a:rPr lang="sk-SK" sz="1800" kern="1200" dirty="0" err="1"/>
            <a:t>obligation</a:t>
          </a:r>
          <a:r>
            <a:rPr lang="sk-SK" sz="1800" kern="1200" dirty="0"/>
            <a:t> to </a:t>
          </a:r>
          <a:r>
            <a:rPr lang="sk-SK" sz="1800" kern="1200" dirty="0" err="1"/>
            <a:t>ensure</a:t>
          </a:r>
          <a:r>
            <a:rPr lang="sk-SK" sz="1800" kern="1200" dirty="0"/>
            <a:t> </a:t>
          </a:r>
          <a:r>
            <a:rPr lang="sk-SK" sz="1800" kern="1200" dirty="0" err="1"/>
            <a:t>an</a:t>
          </a:r>
          <a:r>
            <a:rPr lang="sk-SK" sz="1800" kern="1200" dirty="0"/>
            <a:t> </a:t>
          </a:r>
          <a:r>
            <a:rPr lang="sk-SK" sz="1800" kern="1200" dirty="0" err="1"/>
            <a:t>adequate</a:t>
          </a:r>
          <a:r>
            <a:rPr lang="sk-SK" sz="1800" kern="1200" dirty="0"/>
            <a:t> audit </a:t>
          </a:r>
          <a:r>
            <a:rPr lang="sk-SK" sz="1800" kern="1200" dirty="0" err="1"/>
            <a:t>trail</a:t>
          </a:r>
          <a:r>
            <a:rPr lang="en-IE" sz="1800" kern="1200" dirty="0"/>
            <a:t> </a:t>
          </a:r>
          <a:r>
            <a:rPr lang="sk-SK" sz="1800" kern="1200" dirty="0" err="1"/>
            <a:t>includes</a:t>
          </a:r>
          <a:r>
            <a:rPr lang="sk-SK" sz="1800" kern="1200" dirty="0"/>
            <a:t> </a:t>
          </a:r>
          <a:r>
            <a:rPr lang="sk-SK" sz="1800" kern="1200" dirty="0" err="1"/>
            <a:t>documents</a:t>
          </a:r>
          <a:r>
            <a:rPr lang="sk-SK" sz="1800" kern="1200" dirty="0"/>
            <a:t> </a:t>
          </a:r>
          <a:r>
            <a:rPr lang="sk-SK" sz="1800" kern="1200" dirty="0" err="1"/>
            <a:t>relating</a:t>
          </a:r>
          <a:r>
            <a:rPr lang="sk-SK" sz="1800" kern="1200" dirty="0"/>
            <a:t> to </a:t>
          </a:r>
          <a:r>
            <a:rPr lang="sk-SK" sz="1800" kern="1200" dirty="0" err="1"/>
            <a:t>public</a:t>
          </a:r>
          <a:r>
            <a:rPr lang="sk-SK" sz="1800" kern="1200" dirty="0"/>
            <a:t> </a:t>
          </a:r>
          <a:r>
            <a:rPr lang="sk-SK" sz="1800" kern="1200" dirty="0" err="1"/>
            <a:t>procurement</a:t>
          </a:r>
          <a:r>
            <a:rPr lang="sk-SK" sz="1800" kern="1200" dirty="0"/>
            <a:t> </a:t>
          </a:r>
          <a:r>
            <a:rPr lang="sk-SK" sz="1800" kern="1200" dirty="0" err="1"/>
            <a:t>procedures</a:t>
          </a:r>
          <a:r>
            <a:rPr lang="sk-SK" sz="1800" kern="1200" dirty="0"/>
            <a:t> </a:t>
          </a:r>
          <a:r>
            <a:rPr lang="sk-SK" sz="1800" kern="1200" dirty="0" err="1"/>
            <a:t>conducted</a:t>
          </a:r>
          <a:r>
            <a:rPr lang="sk-SK" sz="1800" kern="1200" dirty="0"/>
            <a:t> </a:t>
          </a:r>
          <a:r>
            <a:rPr lang="sk-SK" sz="1800" kern="1200" dirty="0" err="1"/>
            <a:t>not</a:t>
          </a:r>
          <a:r>
            <a:rPr lang="sk-SK" sz="1800" kern="1200" dirty="0"/>
            <a:t> </a:t>
          </a:r>
          <a:r>
            <a:rPr lang="sk-SK" sz="1800" kern="1200" dirty="0" err="1"/>
            <a:t>only</a:t>
          </a:r>
          <a:r>
            <a:rPr lang="sk-SK" sz="1800" kern="1200" dirty="0"/>
            <a:t> by </a:t>
          </a:r>
          <a:r>
            <a:rPr lang="sk-SK" sz="1800" kern="1200" dirty="0" err="1"/>
            <a:t>the</a:t>
          </a:r>
          <a:r>
            <a:rPr lang="sk-SK" sz="1800" kern="1200" dirty="0"/>
            <a:t> </a:t>
          </a:r>
          <a:r>
            <a:rPr lang="sk-SK" sz="1800" kern="1200" dirty="0" err="1"/>
            <a:t>beneficiary</a:t>
          </a:r>
          <a:r>
            <a:rPr lang="sk-SK" sz="1800" kern="1200" dirty="0"/>
            <a:t>, </a:t>
          </a:r>
          <a:r>
            <a:rPr lang="sk-SK" sz="1800" kern="1200" dirty="0" err="1"/>
            <a:t>but</a:t>
          </a:r>
          <a:r>
            <a:rPr lang="sk-SK" sz="1800" kern="1200" dirty="0"/>
            <a:t> </a:t>
          </a:r>
          <a:r>
            <a:rPr lang="sk-SK" sz="1800" kern="1200" dirty="0" err="1"/>
            <a:t>also</a:t>
          </a:r>
          <a:r>
            <a:rPr lang="sk-SK" sz="1800" kern="1200" dirty="0"/>
            <a:t> by </a:t>
          </a:r>
          <a:r>
            <a:rPr lang="sk-SK" sz="1800" kern="1200" dirty="0" err="1"/>
            <a:t>economic</a:t>
          </a:r>
          <a:r>
            <a:rPr lang="sk-SK" sz="1800" kern="1200" dirty="0"/>
            <a:t> </a:t>
          </a:r>
          <a:r>
            <a:rPr lang="sk-SK" sz="1800" kern="1200" dirty="0" err="1"/>
            <a:t>operators</a:t>
          </a:r>
          <a:r>
            <a:rPr lang="sk-SK" sz="1800" kern="1200" dirty="0"/>
            <a:t> </a:t>
          </a:r>
          <a:r>
            <a:rPr lang="sk-SK" sz="1800" kern="1200" dirty="0" err="1"/>
            <a:t>further</a:t>
          </a:r>
          <a:r>
            <a:rPr lang="sk-SK" sz="1800" kern="1200" dirty="0"/>
            <a:t> </a:t>
          </a:r>
          <a:r>
            <a:rPr lang="sk-SK" sz="1800" kern="1200" dirty="0" err="1"/>
            <a:t>downstream</a:t>
          </a:r>
          <a:r>
            <a:rPr lang="en-US" sz="1800" kern="1200" dirty="0"/>
            <a:t>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- Re-granting schemes: body granting the aid can only be considered beneficiary for aid up to 200.000 EUR</a:t>
          </a:r>
          <a:endParaRPr lang="en-IE" sz="1800" kern="1200" dirty="0"/>
        </a:p>
      </dsp:txBody>
      <dsp:txXfrm>
        <a:off x="1" y="1232508"/>
        <a:ext cx="6067423" cy="34347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4B76C-0047-4F79-BA2A-8B06FCE7E412}">
      <dsp:nvSpPr>
        <dsp:cNvPr id="0" name=""/>
        <dsp:cNvSpPr/>
      </dsp:nvSpPr>
      <dsp:spPr>
        <a:xfrm>
          <a:off x="0" y="859"/>
          <a:ext cx="60674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36987-4332-4441-AAB7-909DBBC33A81}">
      <dsp:nvSpPr>
        <dsp:cNvPr id="0" name=""/>
        <dsp:cNvSpPr/>
      </dsp:nvSpPr>
      <dsp:spPr>
        <a:xfrm>
          <a:off x="0" y="859"/>
          <a:ext cx="6061499" cy="1423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Expenditure not paid by the beneficiary: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- Training costs incurred by participants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- Medical leave paid by Social Security</a:t>
          </a:r>
        </a:p>
      </dsp:txBody>
      <dsp:txXfrm>
        <a:off x="0" y="859"/>
        <a:ext cx="6061499" cy="1423901"/>
      </dsp:txXfrm>
    </dsp:sp>
    <dsp:sp modelId="{E72656B8-A451-4808-9F82-93809AE59CE3}">
      <dsp:nvSpPr>
        <dsp:cNvPr id="0" name=""/>
        <dsp:cNvSpPr/>
      </dsp:nvSpPr>
      <dsp:spPr>
        <a:xfrm>
          <a:off x="0" y="1424760"/>
          <a:ext cx="60674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B0EF8C-AC69-48EF-8B0A-2DDDCD4D81C4}">
      <dsp:nvSpPr>
        <dsp:cNvPr id="0" name=""/>
        <dsp:cNvSpPr/>
      </dsp:nvSpPr>
      <dsp:spPr>
        <a:xfrm>
          <a:off x="5925" y="1980589"/>
          <a:ext cx="6061499" cy="15734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Expenditure inconsistent with the contractual arrangements</a:t>
          </a:r>
        </a:p>
      </dsp:txBody>
      <dsp:txXfrm>
        <a:off x="5925" y="1980589"/>
        <a:ext cx="6061499" cy="1573443"/>
      </dsp:txXfrm>
    </dsp:sp>
    <dsp:sp modelId="{D5734736-0166-48E6-880C-802F95921FF1}">
      <dsp:nvSpPr>
        <dsp:cNvPr id="0" name=""/>
        <dsp:cNvSpPr/>
      </dsp:nvSpPr>
      <dsp:spPr>
        <a:xfrm>
          <a:off x="0" y="2998204"/>
          <a:ext cx="606742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73C31-9EEE-4300-83B1-E414AC4E53A1}">
      <dsp:nvSpPr>
        <dsp:cNvPr id="0" name=""/>
        <dsp:cNvSpPr/>
      </dsp:nvSpPr>
      <dsp:spPr>
        <a:xfrm>
          <a:off x="0" y="2998204"/>
          <a:ext cx="6067425" cy="13663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Project not in line with the eligibility conditions of the call for proposals (family links between beneficiary and employee)</a:t>
          </a:r>
        </a:p>
      </dsp:txBody>
      <dsp:txXfrm>
        <a:off x="0" y="2998204"/>
        <a:ext cx="6067425" cy="13663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D69C0-1A81-4062-BBC0-FC0E464146B9}">
      <dsp:nvSpPr>
        <dsp:cNvPr id="0" name=""/>
        <dsp:cNvSpPr/>
      </dsp:nvSpPr>
      <dsp:spPr>
        <a:xfrm>
          <a:off x="0" y="1813"/>
          <a:ext cx="55131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CE9398-0773-498D-986C-F09A89780953}">
      <dsp:nvSpPr>
        <dsp:cNvPr id="0" name=""/>
        <dsp:cNvSpPr/>
      </dsp:nvSpPr>
      <dsp:spPr>
        <a:xfrm>
          <a:off x="0" y="1813"/>
          <a:ext cx="5513110" cy="123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Specific conditions of the operation not respected - employment ended before the end of the job retention period set out in the grant agreement</a:t>
          </a:r>
          <a:endParaRPr lang="en-IE" sz="2000" kern="1200" dirty="0"/>
        </a:p>
      </dsp:txBody>
      <dsp:txXfrm>
        <a:off x="0" y="1813"/>
        <a:ext cx="5513110" cy="1237040"/>
      </dsp:txXfrm>
    </dsp:sp>
    <dsp:sp modelId="{34592040-2C9F-45D7-9D63-10BABB394520}">
      <dsp:nvSpPr>
        <dsp:cNvPr id="0" name=""/>
        <dsp:cNvSpPr/>
      </dsp:nvSpPr>
      <dsp:spPr>
        <a:xfrm>
          <a:off x="0" y="1238854"/>
          <a:ext cx="55131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652CC5-F3AA-4F54-88A0-07DC830C336E}">
      <dsp:nvSpPr>
        <dsp:cNvPr id="0" name=""/>
        <dsp:cNvSpPr/>
      </dsp:nvSpPr>
      <dsp:spPr>
        <a:xfrm>
          <a:off x="0" y="1238854"/>
          <a:ext cx="5513110" cy="123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kern="1200" dirty="0"/>
            <a:t>Ineligible participants - absence of essential supporting evidence confirming unemployment status (to corroborate self-declarations)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2000" kern="1200" dirty="0"/>
        </a:p>
      </dsp:txBody>
      <dsp:txXfrm>
        <a:off x="0" y="1238854"/>
        <a:ext cx="5513110" cy="1237040"/>
      </dsp:txXfrm>
    </dsp:sp>
    <dsp:sp modelId="{CBD7C9CA-27CE-42DE-8CC4-3AA283D4A854}">
      <dsp:nvSpPr>
        <dsp:cNvPr id="0" name=""/>
        <dsp:cNvSpPr/>
      </dsp:nvSpPr>
      <dsp:spPr>
        <a:xfrm>
          <a:off x="0" y="2475895"/>
          <a:ext cx="55131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89AC4E-C7E4-4B42-83D1-3E3E75EC8779}">
      <dsp:nvSpPr>
        <dsp:cNvPr id="0" name=""/>
        <dsp:cNvSpPr/>
      </dsp:nvSpPr>
      <dsp:spPr>
        <a:xfrm>
          <a:off x="0" y="2475895"/>
          <a:ext cx="5513110" cy="1237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Non-compliance with article 65(5) CPR in case of a project originally selected for funding with national resources</a:t>
          </a:r>
          <a:endParaRPr lang="en-IE" sz="2000" kern="1200" dirty="0"/>
        </a:p>
      </dsp:txBody>
      <dsp:txXfrm>
        <a:off x="0" y="2475895"/>
        <a:ext cx="5513110" cy="12370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2D69C0-1A81-4062-BBC0-FC0E464146B9}">
      <dsp:nvSpPr>
        <dsp:cNvPr id="0" name=""/>
        <dsp:cNvSpPr/>
      </dsp:nvSpPr>
      <dsp:spPr>
        <a:xfrm>
          <a:off x="0" y="0"/>
          <a:ext cx="55131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CE9398-0773-498D-986C-F09A89780953}">
      <dsp:nvSpPr>
        <dsp:cNvPr id="0" name=""/>
        <dsp:cNvSpPr/>
      </dsp:nvSpPr>
      <dsp:spPr>
        <a:xfrm>
          <a:off x="0" y="0"/>
          <a:ext cx="5513110" cy="154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Double</a:t>
          </a:r>
          <a:r>
            <a:rPr lang="en-US" sz="2000" kern="1200" dirty="0"/>
            <a:t> funding: cost of project manager included in direct and indirect costs; SCO methodology not respected</a:t>
          </a:r>
          <a:endParaRPr lang="en-IE" sz="2000" kern="1200" dirty="0"/>
        </a:p>
      </dsp:txBody>
      <dsp:txXfrm>
        <a:off x="0" y="0"/>
        <a:ext cx="5513110" cy="1548606"/>
      </dsp:txXfrm>
    </dsp:sp>
    <dsp:sp modelId="{2F0824E1-9C7C-4D50-8A12-C9907BD77550}">
      <dsp:nvSpPr>
        <dsp:cNvPr id="0" name=""/>
        <dsp:cNvSpPr/>
      </dsp:nvSpPr>
      <dsp:spPr>
        <a:xfrm>
          <a:off x="0" y="1548606"/>
          <a:ext cx="55131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1AE4F2-6C3B-4785-88A6-FFBF28A69363}">
      <dsp:nvSpPr>
        <dsp:cNvPr id="0" name=""/>
        <dsp:cNvSpPr/>
      </dsp:nvSpPr>
      <dsp:spPr>
        <a:xfrm>
          <a:off x="0" y="1548606"/>
          <a:ext cx="5513110" cy="154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Risk of double funding due to non-detection of support from  direct management EU-level research </a:t>
          </a:r>
          <a:r>
            <a:rPr lang="en-US" sz="2000" kern="1200" dirty="0" err="1"/>
            <a:t>programme</a:t>
          </a:r>
          <a:r>
            <a:rPr lang="en-US" sz="2000" kern="1200" dirty="0"/>
            <a:t> </a:t>
          </a:r>
          <a:r>
            <a:rPr lang="en-US" sz="2000" kern="1200" dirty="0">
              <a:solidFill>
                <a:srgbClr val="4D4D4D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(absence of verifications from publicly available databases or in the accounts of the beneficiary)</a:t>
          </a:r>
          <a:endParaRPr lang="en-IE" sz="2000" kern="1200" dirty="0">
            <a:solidFill>
              <a:srgbClr val="4D4D4D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0" y="1548606"/>
        <a:ext cx="5513110" cy="15486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939EFE-0303-44F6-9A16-FD3B5E015DB1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04766-77AF-4EBE-9704-229FD5F6A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88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926D1-0013-4A80-B64E-9D824EE65210}" type="datetimeFigureOut">
              <a:rPr lang="en-GB" smtClean="0"/>
              <a:t>21/09/2023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F2995-AB43-4B7C-B8CD-9DC7C3692A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7846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yintracomm.ec.europa.eu/corp/intellectual-property/Documents/2019_Reuse-guidelines%28CC-BY%29.pdf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EC Guidance on PP framework in the emergency situation related to the COVID 19 (2020/C 108 I/01)</a:t>
            </a:r>
            <a:endParaRPr lang="en-GB" dirty="0"/>
          </a:p>
          <a:p>
            <a:endParaRPr lang="en-US" dirty="0"/>
          </a:p>
          <a:p>
            <a:r>
              <a:rPr lang="en-US" dirty="0"/>
              <a:t>specific circumstances which can be considered as justifying extreme emergency unforeseeable to the contracting authority: the specific needs for hospitals and other health institutions to provide treatment, personal protection equipment, ventilators, additional beds and additional intensive care and hospital infrastructure, including all the technical equipment.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688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/>
              <a:t>Update/add/delete parts of the</a:t>
            </a:r>
            <a:r>
              <a:rPr lang="en-IE" baseline="0" dirty="0"/>
              <a:t> copy right notice where appropriate.</a:t>
            </a:r>
          </a:p>
          <a:p>
            <a:r>
              <a:rPr lang="en-IE" baseline="0" dirty="0"/>
              <a:t>More information: </a:t>
            </a:r>
            <a:r>
              <a:rPr lang="en-GB" dirty="0">
                <a:hlinkClick r:id="rId3"/>
              </a:rPr>
              <a:t>https://myintracomm.ec.europa.eu/corp/intellectual-property/Documents/2019_Reuse-guidelines%28CC-BY%29.pdf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F2995-AB43-4B7C-B8CD-9DC7C3692A9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75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3"/>
            <a:ext cx="9144000" cy="5779827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591" y="250669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B8618F-DA3A-4B30-AAAD-98A48FA35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9564" y="366096"/>
            <a:ext cx="181676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677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3453735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278821" y="1825625"/>
            <a:ext cx="2518867" cy="376313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1010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100" b="1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887391" cy="3097331"/>
          </a:xfrm>
        </p:spPr>
        <p:txBody>
          <a:bodyPr wrap="square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694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301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44726" y="-59635"/>
            <a:ext cx="4616726" cy="6983896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2410536" y="1992574"/>
            <a:ext cx="6412742" cy="3616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4586" y="743803"/>
            <a:ext cx="408692" cy="5449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3748" y="1992573"/>
            <a:ext cx="6169530" cy="3616657"/>
          </a:xfrm>
          <a:solidFill>
            <a:schemeClr val="bg1"/>
          </a:solidFill>
        </p:spPr>
        <p:txBody>
          <a:bodyPr lIns="360000" tIns="360000" rIns="360000" bIns="360000" anchor="ctr" anchorCtr="0">
            <a:noAutofit/>
          </a:bodyPr>
          <a:lstStyle>
            <a:lvl1pPr marL="0" indent="0">
              <a:buFontTx/>
              <a:buNone/>
              <a:defRPr i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62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 (half p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2792" y="1825626"/>
            <a:ext cx="3695131" cy="376995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112792" y="482861"/>
            <a:ext cx="350195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-34787" y="-46383"/>
            <a:ext cx="4606787" cy="6964017"/>
          </a:xfrm>
          <a:solidFill>
            <a:schemeClr val="bg2"/>
          </a:solidFill>
          <a:ln w="28575">
            <a:solidFill>
              <a:schemeClr val="accent5"/>
            </a:solidFill>
          </a:ln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203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8042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26089" y="2284669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327065" y="2284668"/>
            <a:ext cx="2356247" cy="2090737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905080" y="403868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3504104" y="4041945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6103127" y="4037438"/>
            <a:ext cx="2002169" cy="1524235"/>
          </a:xfrm>
          <a:solidFill>
            <a:schemeClr val="bg1"/>
          </a:solidFill>
        </p:spPr>
        <p:txBody>
          <a:bodyPr tIns="90000"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10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785402" y="2159957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785402" y="3968881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43411" y="2159957"/>
            <a:ext cx="1846195" cy="1638159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701420" y="3968880"/>
            <a:ext cx="1890000" cy="1638158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75213" y="2159958"/>
            <a:ext cx="1890000" cy="1638159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743412" y="3968880"/>
            <a:ext cx="1846193" cy="1638158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20"/>
          </p:nvPr>
        </p:nvSpPr>
        <p:spPr>
          <a:xfrm>
            <a:off x="775213" y="3968881"/>
            <a:ext cx="1890000" cy="1638158"/>
          </a:xfrm>
          <a:noFill/>
        </p:spPr>
        <p:txBody>
          <a:bodyPr tIns="90000"/>
          <a:lstStyle>
            <a:lvl1pPr marL="0" indent="0" algn="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21"/>
          </p:nvPr>
        </p:nvSpPr>
        <p:spPr>
          <a:xfrm>
            <a:off x="6724742" y="2159957"/>
            <a:ext cx="1890000" cy="1638159"/>
          </a:xfrm>
          <a:noFill/>
        </p:spPr>
        <p:txBody>
          <a:bodyPr tIns="90000"/>
          <a:lstStyle>
            <a:lvl1pPr marL="0" indent="0" algn="l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85566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ou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Straight Connector 3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727473" y="1843396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686050" y="1843395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4644628" y="1843394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603206" y="1843393"/>
            <a:ext cx="1604002" cy="2138669"/>
          </a:xfrm>
          <a:prstGeom prst="ellipse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 bwMode="auto">
          <a:xfrm>
            <a:off x="2512253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/>
          <p:cNvCxnSpPr/>
          <p:nvPr userDrawn="1"/>
        </p:nvCxnSpPr>
        <p:spPr bwMode="auto">
          <a:xfrm>
            <a:off x="4477814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/>
          <p:cNvCxnSpPr/>
          <p:nvPr userDrawn="1"/>
        </p:nvCxnSpPr>
        <p:spPr bwMode="auto">
          <a:xfrm>
            <a:off x="6443375" y="4291726"/>
            <a:ext cx="0" cy="118701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Content Placeholder 7"/>
          <p:cNvSpPr>
            <a:spLocks noGrp="1"/>
          </p:cNvSpPr>
          <p:nvPr>
            <p:ph sz="quarter" idx="15"/>
          </p:nvPr>
        </p:nvSpPr>
        <p:spPr>
          <a:xfrm>
            <a:off x="748423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Content Placeholder 7"/>
          <p:cNvSpPr>
            <a:spLocks noGrp="1"/>
          </p:cNvSpPr>
          <p:nvPr>
            <p:ph sz="quarter" idx="16"/>
          </p:nvPr>
        </p:nvSpPr>
        <p:spPr>
          <a:xfrm>
            <a:off x="2713984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7"/>
          <p:cNvSpPr>
            <a:spLocks noGrp="1"/>
          </p:cNvSpPr>
          <p:nvPr>
            <p:ph sz="quarter" idx="17"/>
          </p:nvPr>
        </p:nvSpPr>
        <p:spPr>
          <a:xfrm>
            <a:off x="4679545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7"/>
          <p:cNvSpPr>
            <a:spLocks noGrp="1"/>
          </p:cNvSpPr>
          <p:nvPr>
            <p:ph sz="quarter" idx="18"/>
          </p:nvPr>
        </p:nvSpPr>
        <p:spPr>
          <a:xfrm>
            <a:off x="6645107" y="4260555"/>
            <a:ext cx="1562100" cy="1249363"/>
          </a:xfrm>
        </p:spPr>
        <p:txBody>
          <a:bodyPr/>
          <a:lstStyle>
            <a:lvl1pPr marL="0" indent="0" algn="ctr">
              <a:buNone/>
              <a:defRPr sz="15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6026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3429000"/>
          </a:xfr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646644"/>
            <a:ext cx="7886700" cy="782357"/>
          </a:xfrm>
          <a:solidFill>
            <a:schemeClr val="bg1"/>
          </a:solidFill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28650" y="3630614"/>
            <a:ext cx="7886700" cy="203517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74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50289"/>
            <a:ext cx="9144000" cy="501834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5" name="Rectangle 4"/>
          <p:cNvSpPr/>
          <p:nvPr userDrawn="1"/>
        </p:nvSpPr>
        <p:spPr>
          <a:xfrm>
            <a:off x="0" y="1078174"/>
            <a:ext cx="9144000" cy="28908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872647"/>
          </a:xfrm>
        </p:spPr>
        <p:txBody>
          <a:bodyPr anchor="t">
            <a:norm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803513" y="3067468"/>
            <a:ext cx="7548918" cy="897754"/>
          </a:xfrm>
        </p:spPr>
        <p:txBody>
          <a:bodyPr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783535"/>
            <a:ext cx="3780235" cy="528998"/>
          </a:xfrm>
        </p:spPr>
        <p:txBody>
          <a:bodyPr anchor="b" anchorCtr="0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99858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1180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B33D7-966B-F319-4AA1-002F891E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FCC6B2-A5E7-D741-8169-CF5CAB4E04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61DCD-912E-E76C-1FCF-6CC916DD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1F48-EB32-84AA-FBB5-B1B9F1A02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9C3-F47A-DB9E-2B4C-B23E311C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1129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2D365-D45E-BAFA-9881-F02CD2F2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FDF02D-3C10-9CAF-0817-8E521D8B8E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9741F6-301A-6919-E270-EBF6B8A8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56F6F-113B-24F2-9650-9426E0C7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A1BDD-F1C8-A9D0-3305-44388FBA7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63248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22BE6-33F1-75B8-48D1-C76B81B1D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31C63-1416-6DEC-B10B-0469012E9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1D8E6-AC66-7C14-E721-68BC5BF2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4A0A1C-EEBC-7DFB-E8EA-1F0707F6E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5DFCE-1776-9E97-0CEE-1C33F9D2A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192595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28B26-7913-807C-CF02-1DCD7965E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89714-16C1-9DCD-ADE0-B13BC4C08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C2CB85-323B-C507-4B28-C0BEEA1D4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C5B80-E144-137B-2B63-784CD380C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809F13-05DC-F201-99C3-7047C9C3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9A09BF-F224-C159-7DA0-78792EF7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5301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AE4BA-7840-B04E-9694-40DA7FDCE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3C7E70-8788-31AB-DC72-8F68756E5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A54B0-D191-7506-A771-F51A56284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B119AA-E27E-1932-9CC1-1D71D1412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DA93F2-A8DD-C165-35FA-E77DB36E3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BA1EC5-C847-E98E-168C-3155DE21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C1DC1-91A3-1BBD-CF1E-C7FAF0500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9EB759-7FD8-4873-6C41-8FD83D4B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252505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5EA9-5B31-2406-1397-DE646CADC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F9052B-CF65-649D-B13A-BBBF025B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F01243-7A67-C0D8-AE3E-52A3FCD73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D29522-1BAA-F38A-3CB7-D76645903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23918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6ADEB27-6ABD-0DDD-1950-A09AB1F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0358B0-E456-0AFF-4E05-41A5D1761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63414C-C728-A7AE-115E-421C193E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94680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C3E3F-4B15-459F-F381-A2F35AD5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D2AE3-2B7F-E8E9-6823-5DB2CDFEA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AA78F-20B2-2F69-DDBF-3281B4438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8E170-5C99-E45C-AA31-D229D7B5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9AD4F-816E-7C48-22E7-CE6A811F8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0F9A83-6BA7-E573-1834-F9CFDE58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8654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95C97-F8A7-5D45-51AB-8F811B22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46B15-34D4-3ACF-527F-C0C12052CC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B11134-4871-00D8-7222-2335B0802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63CA1A-3EA1-9DAA-B570-C4DBAA0B6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E2886-DD41-D162-A969-2137F6602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A96A2A-38CD-01F8-79F7-2137AFF3A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40376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2219"/>
            <a:ext cx="9144000" cy="605919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3967" y="1078174"/>
            <a:ext cx="9148010" cy="5783239"/>
          </a:xfrm>
          <a:prstGeom prst="rect">
            <a:avLst/>
          </a:prstGeom>
          <a:solidFill>
            <a:srgbClr val="024E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>
              <a:solidFill>
                <a:schemeClr val="accent4"/>
              </a:solidFill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1"/>
            <a:ext cx="9144000" cy="10781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803513" y="1992573"/>
            <a:ext cx="7548918" cy="2149523"/>
          </a:xfrm>
        </p:spPr>
        <p:txBody>
          <a:bodyPr wrap="none" anchor="t">
            <a:noAutofit/>
          </a:bodyPr>
          <a:lstStyle>
            <a:lvl1pPr algn="l">
              <a:defRPr sz="45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1978926"/>
            <a:ext cx="0" cy="4879075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4305869" y="6619164"/>
            <a:ext cx="530557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803513" y="4418049"/>
            <a:ext cx="7548918" cy="897754"/>
          </a:xfrm>
        </p:spPr>
        <p:txBody>
          <a:bodyPr wrap="none">
            <a:noAutofit/>
          </a:bodyPr>
          <a:lstStyle>
            <a:lvl1pPr marL="0" indent="0" algn="l">
              <a:buNone/>
              <a:defRPr sz="2100" i="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700" y="258042"/>
            <a:ext cx="1244845" cy="1152460"/>
          </a:xfrm>
          <a:prstGeom prst="rect">
            <a:avLst/>
          </a:prstGeom>
        </p:spPr>
      </p:pic>
      <p:sp>
        <p:nvSpPr>
          <p:cNvPr id="16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4572000" y="5557903"/>
            <a:ext cx="3780235" cy="528998"/>
          </a:xfrm>
        </p:spPr>
        <p:txBody>
          <a:bodyPr wrap="none">
            <a:noAutofit/>
          </a:bodyPr>
          <a:lstStyle>
            <a:lvl1pPr marL="0" indent="0" algn="r">
              <a:buFontTx/>
              <a:buNone/>
              <a:defRPr sz="165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4428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18F32-D080-BDD0-CAAD-09144AAE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3D173-C77A-702F-4D50-0E716D331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FEA6E-355E-7A74-0391-29992010E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D8337-3E66-E935-56E5-FB0C6E20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25A67-798D-0873-3DD2-ACF9DAF8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66541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4450A-1598-0575-18AC-6E787513CB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9F3120-BF7D-6805-5429-B122B5C626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D3E5EB-056D-44CF-EBF2-D42218C9F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3F4C7-A88C-D944-E709-4694BBDA0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576A5-DF21-EBC0-37F0-3BF678E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2905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356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642" y="1122363"/>
            <a:ext cx="8007029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8007029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0786" y="6045258"/>
            <a:ext cx="1288884" cy="45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6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865"/>
            <a:ext cx="1287150" cy="450546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2387600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0"/>
            <a:ext cx="0" cy="3295934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802642" y="3602038"/>
            <a:ext cx="7617223" cy="165576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2509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8604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 (option 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"/>
            <a:ext cx="9144000" cy="3428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 sz="135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07760" y="1122363"/>
            <a:ext cx="7617223" cy="1240348"/>
          </a:xfrm>
        </p:spPr>
        <p:txBody>
          <a:bodyPr anchor="b">
            <a:noAutofit/>
          </a:bodyPr>
          <a:lstStyle>
            <a:lvl1pPr algn="l">
              <a:defRPr sz="45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28650" y="1"/>
            <a:ext cx="0" cy="2362711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628651" y="4160827"/>
            <a:ext cx="8167079" cy="1620145"/>
          </a:xfrm>
        </p:spPr>
        <p:txBody>
          <a:bodyPr>
            <a:noAutofit/>
          </a:bodyPr>
          <a:lstStyle>
            <a:lvl1pPr marL="0" indent="0" algn="l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33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350"/>
              </a:spcAft>
              <a:defRPr/>
            </a:lvl1pPr>
            <a:lvl2pPr>
              <a:lnSpc>
                <a:spcPct val="100000"/>
              </a:lnSpc>
              <a:spcAft>
                <a:spcPts val="1350"/>
              </a:spcAft>
              <a:defRPr/>
            </a:lvl2pPr>
            <a:lvl3pPr>
              <a:lnSpc>
                <a:spcPct val="100000"/>
              </a:lnSpc>
              <a:spcAft>
                <a:spcPts val="1350"/>
              </a:spcAft>
              <a:defRPr/>
            </a:lvl3pPr>
            <a:lvl4pPr>
              <a:lnSpc>
                <a:spcPct val="100000"/>
              </a:lnSpc>
              <a:spcAft>
                <a:spcPts val="1350"/>
              </a:spcAft>
              <a:defRPr/>
            </a:lvl4pPr>
            <a:lvl5pPr>
              <a:lnSpc>
                <a:spcPct val="100000"/>
              </a:lnSpc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341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996000" cy="3906435"/>
          </a:xfrm>
        </p:spPr>
        <p:txBody>
          <a:bodyPr>
            <a:noAutofit/>
          </a:bodyPr>
          <a:lstStyle>
            <a:lvl1pPr>
              <a:spcAft>
                <a:spcPts val="1350"/>
              </a:spcAft>
              <a:defRPr/>
            </a:lvl1pPr>
            <a:lvl2pPr>
              <a:spcAft>
                <a:spcPts val="1350"/>
              </a:spcAft>
              <a:defRPr/>
            </a:lvl2pPr>
            <a:lvl3pPr>
              <a:spcAft>
                <a:spcPts val="1350"/>
              </a:spcAft>
              <a:defRPr/>
            </a:lvl3pPr>
            <a:lvl4pPr>
              <a:spcAft>
                <a:spcPts val="1350"/>
              </a:spcAft>
              <a:defRPr/>
            </a:lvl4pPr>
            <a:lvl5pPr>
              <a:spcAft>
                <a:spcPts val="1350"/>
              </a:spcAft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1688" y="1825626"/>
            <a:ext cx="3996000" cy="3906435"/>
          </a:xfrm>
          <a:noFill/>
        </p:spPr>
        <p:txBody>
          <a:bodyPr>
            <a:noAutofit/>
          </a:bodyPr>
          <a:lstStyle>
            <a:lvl1pPr marL="0" indent="0">
              <a:buNone/>
              <a:defRPr/>
            </a:lvl1pPr>
          </a:lstStyle>
          <a:p>
            <a:pPr lvl="0"/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628650" y="1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839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2861"/>
            <a:ext cx="78867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3881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13128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C79FD-C571-418B-AB0F-5EE936C85276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5389" y="6045989"/>
            <a:ext cx="1286800" cy="45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2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49" r:id="rId4"/>
    <p:sldLayoutId id="2147483651" r:id="rId5"/>
    <p:sldLayoutId id="2147483669" r:id="rId6"/>
    <p:sldLayoutId id="2147483670" r:id="rId7"/>
    <p:sldLayoutId id="2147483650" r:id="rId8"/>
    <p:sldLayoutId id="2147483660" r:id="rId9"/>
    <p:sldLayoutId id="2147483652" r:id="rId10"/>
    <p:sldLayoutId id="2147483661" r:id="rId11"/>
    <p:sldLayoutId id="2147483653" r:id="rId12"/>
    <p:sldLayoutId id="2147483654" r:id="rId13"/>
    <p:sldLayoutId id="2147483659" r:id="rId14"/>
    <p:sldLayoutId id="2147483658" r:id="rId15"/>
    <p:sldLayoutId id="2147483666" r:id="rId16"/>
    <p:sldLayoutId id="2147483667" r:id="rId17"/>
    <p:sldLayoutId id="2147483665" r:id="rId18"/>
    <p:sldLayoutId id="2147483668" r:id="rId19"/>
    <p:sldLayoutId id="2147483655" r:id="rId20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1350"/>
        </a:spcAft>
        <a:buClr>
          <a:schemeClr val="tx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668C5F-3522-771F-7881-F6997751A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09CB9-E108-7E24-382A-9232FE0C7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CC9EF-B990-5209-7A78-2CA6C7336A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D361B-6D67-4898-8388-C81DD7298433}" type="datetimeFigureOut">
              <a:rPr lang="en-IE" smtClean="0"/>
              <a:t>21/09/2023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8212-6F76-977D-A665-D0A0D10968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C8EBC7-0085-CE55-CC58-030426D605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3351A-90F7-41B2-ADD0-0E577C47EE26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23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diagramLayout" Target="../diagrams/layout3.xml"/><Relationship Id="rId7" Type="http://schemas.openxmlformats.org/officeDocument/2006/relationships/image" Target="../media/image2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11" Type="http://schemas.openxmlformats.org/officeDocument/2006/relationships/image" Target="../media/image29.svg"/><Relationship Id="rId5" Type="http://schemas.openxmlformats.org/officeDocument/2006/relationships/diagramColors" Target="../diagrams/colors3.xml"/><Relationship Id="rId10" Type="http://schemas.openxmlformats.org/officeDocument/2006/relationships/image" Target="../media/image28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ec.europa.eu/docsroom/documents/42921/attachments/1/translations/" TargetMode="Externa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9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2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11" Type="http://schemas.openxmlformats.org/officeDocument/2006/relationships/image" Target="../media/image24.svg"/><Relationship Id="rId5" Type="http://schemas.openxmlformats.org/officeDocument/2006/relationships/diagramColors" Target="../diagrams/colors2.xml"/><Relationship Id="rId10" Type="http://schemas.openxmlformats.org/officeDocument/2006/relationships/image" Target="../media/image23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DE196-9C7B-DEE7-E767-19C445F0E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513" y="2439951"/>
            <a:ext cx="7826779" cy="1546422"/>
          </a:xfrm>
        </p:spPr>
        <p:txBody>
          <a:bodyPr wrap="square">
            <a:noAutofit/>
          </a:bodyPr>
          <a:lstStyle/>
          <a:p>
            <a:pPr algn="just"/>
            <a:r>
              <a:rPr lang="en-US" sz="3600" dirty="0"/>
              <a:t>Workshop 2 – Enhanced detection capacity for audit authorities</a:t>
            </a:r>
            <a:endParaRPr lang="en-IE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BCD6D-B235-0D59-39EC-B0F8CC1E81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Lessons learnt from </a:t>
            </a:r>
            <a:br>
              <a:rPr lang="en-US" dirty="0"/>
            </a:br>
            <a:r>
              <a:rPr lang="en-US" dirty="0"/>
              <a:t>recent reperformance audits</a:t>
            </a:r>
            <a:endParaRPr lang="en-I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D95C7A-10D1-6FFD-0C44-A39D43EF79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0" y="5278556"/>
            <a:ext cx="3780235" cy="738122"/>
          </a:xfrm>
        </p:spPr>
        <p:txBody>
          <a:bodyPr/>
          <a:lstStyle/>
          <a:p>
            <a:r>
              <a:rPr lang="en-IE" dirty="0"/>
              <a:t>Olivia Jordan, EC DAC.4</a:t>
            </a:r>
          </a:p>
          <a:p>
            <a:r>
              <a:rPr lang="en-IE" dirty="0" err="1"/>
              <a:t>Jarek</a:t>
            </a:r>
            <a:r>
              <a:rPr lang="en-IE" dirty="0"/>
              <a:t> </a:t>
            </a:r>
            <a:r>
              <a:rPr lang="en-IE" dirty="0" err="1"/>
              <a:t>Hawrysz</a:t>
            </a:r>
            <a:r>
              <a:rPr lang="en-IE" dirty="0"/>
              <a:t>, EC DAC.2</a:t>
            </a:r>
          </a:p>
          <a:p>
            <a:r>
              <a:rPr lang="en-IE" dirty="0"/>
              <a:t>25/9/2023</a:t>
            </a:r>
          </a:p>
        </p:txBody>
      </p:sp>
    </p:spTree>
    <p:extLst>
      <p:ext uri="{BB962C8B-B14F-4D97-AF65-F5344CB8AC3E}">
        <p14:creationId xmlns:p14="http://schemas.microsoft.com/office/powerpoint/2010/main" val="1121371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DED285A-9136-7806-75E7-12E3368A27C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25940622"/>
              </p:ext>
            </p:extLst>
          </p:nvPr>
        </p:nvGraphicFramePr>
        <p:xfrm>
          <a:off x="628650" y="2343151"/>
          <a:ext cx="5513110" cy="3714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A38FB-5716-F858-DC52-B0EA87704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10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DA1546-30D7-4437-A45F-2E258A90B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1080000"/>
          </a:xfrm>
        </p:spPr>
        <p:txBody>
          <a:bodyPr/>
          <a:lstStyle/>
          <a:p>
            <a:pPr algn="just"/>
            <a:r>
              <a:rPr lang="en-US" sz="2400" dirty="0"/>
              <a:t>Specific conditions of the operation not respected/ missing supporting information/ operation completed before application for funding</a:t>
            </a:r>
            <a:endParaRPr lang="en-IE" sz="2400" dirty="0"/>
          </a:p>
        </p:txBody>
      </p:sp>
      <p:pic>
        <p:nvPicPr>
          <p:cNvPr id="18" name="Graphic 17" descr="Stopwatch 75% outline">
            <a:extLst>
              <a:ext uri="{FF2B5EF4-FFF2-40B4-BE49-F238E27FC236}">
                <a16:creationId xmlns:a16="http://schemas.microsoft.com/office/drawing/2014/main" id="{F05E49EE-B4E6-CDCF-CEF9-902A48BD16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44341" y="2445509"/>
            <a:ext cx="900868" cy="9008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180413-956D-6DF7-80E9-67DE1A32C6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058" y="3687582"/>
            <a:ext cx="819151" cy="943263"/>
          </a:xfrm>
          <a:prstGeom prst="rect">
            <a:avLst/>
          </a:prstGeom>
        </p:spPr>
      </p:pic>
      <p:pic>
        <p:nvPicPr>
          <p:cNvPr id="5" name="Graphic 4" descr="Hourglass Finished with solid fill">
            <a:extLst>
              <a:ext uri="{FF2B5EF4-FFF2-40B4-BE49-F238E27FC236}">
                <a16:creationId xmlns:a16="http://schemas.microsoft.com/office/drawing/2014/main" id="{55915E06-C344-7848-3290-BDD6018B75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826059" y="4972050"/>
            <a:ext cx="819150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5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0DED285A-9136-7806-75E7-12E3368A27C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69990333"/>
              </p:ext>
            </p:extLst>
          </p:nvPr>
        </p:nvGraphicFramePr>
        <p:xfrm>
          <a:off x="628650" y="2505075"/>
          <a:ext cx="5513110" cy="3097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0A38FB-5716-F858-DC52-B0EA87704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11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DA1546-30D7-4437-A45F-2E258A90B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sz="2400" dirty="0"/>
              <a:t>Double funding</a:t>
            </a:r>
            <a:endParaRPr lang="en-IE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1119DE-6143-DBB8-2026-C96F98BFB4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234" y="2505075"/>
            <a:ext cx="985055" cy="1080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C807E01-679D-440E-777F-CBC03F13F7A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234" y="4053681"/>
            <a:ext cx="985055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287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90C59B-DD74-B675-B98B-0D571FA416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12</a:t>
            </a:fld>
            <a:endParaRPr lang="en-GB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Possible root causes of non-detection</a:t>
            </a:r>
          </a:p>
        </p:txBody>
      </p:sp>
      <p:pic>
        <p:nvPicPr>
          <p:cNvPr id="26" name="Picture Placeholder 25" descr="A cartoon character with a question mark&#10;&#10;Description automatically generated">
            <a:extLst>
              <a:ext uri="{FF2B5EF4-FFF2-40B4-BE49-F238E27FC236}">
                <a16:creationId xmlns:a16="http://schemas.microsoft.com/office/drawing/2014/main" id="{6E3C005B-3FC4-94E5-5270-E62824E3188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3" r="11353"/>
          <a:stretch>
            <a:fillRect/>
          </a:stretch>
        </p:blipFill>
        <p:spPr>
          <a:xfrm>
            <a:off x="6946782" y="2979014"/>
            <a:ext cx="1604962" cy="2076450"/>
          </a:xfrm>
        </p:spPr>
      </p:pic>
      <p:sp>
        <p:nvSpPr>
          <p:cNvPr id="13" name="Text Placeholder 12"/>
          <p:cNvSpPr>
            <a:spLocks noGrp="1"/>
          </p:cNvSpPr>
          <p:nvPr>
            <p:ph sz="quarter" idx="15"/>
          </p:nvPr>
        </p:nvSpPr>
        <p:spPr>
          <a:xfrm>
            <a:off x="802330" y="3834122"/>
            <a:ext cx="1562100" cy="1614373"/>
          </a:xfr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90000" rIns="91440" bIns="45720" rtlCol="0" anchor="ctr">
            <a:spAutoFit/>
          </a:bodyPr>
          <a:lstStyle/>
          <a:p>
            <a:pPr defTabSz="914400"/>
            <a:r>
              <a:rPr lang="en-IE" sz="1600" dirty="0">
                <a:solidFill>
                  <a:schemeClr val="dk1"/>
                </a:solidFill>
                <a:cs typeface="Calibri" panose="020F0502020204030204" pitchFamily="34" charset="0"/>
              </a:rPr>
              <a:t>Insufficient experience/ knowledge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in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the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AAs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in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some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risky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areas</a:t>
            </a:r>
            <a:r>
              <a:rPr lang="en-IE" sz="1600" dirty="0">
                <a:solidFill>
                  <a:schemeClr val="dk1"/>
                </a:solidFill>
                <a:cs typeface="Calibri" panose="020F0502020204030204" pitchFamily="34" charset="0"/>
              </a:rPr>
              <a:t>?</a:t>
            </a:r>
            <a:endParaRPr lang="en-GB" sz="1600" dirty="0">
              <a:solidFill>
                <a:schemeClr val="dk1"/>
              </a:solidFill>
              <a:cs typeface="Calibri" panose="020F0502020204030204" pitchFamily="34" charset="0"/>
            </a:endParaRP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87D4AFB3-9D76-BF17-3389-FBB192906D2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75848" y="4394221"/>
            <a:ext cx="1385094" cy="1121930"/>
          </a:xfr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90000" rIns="91440" bIns="45720" rtlCol="0" anchor="ctr">
            <a:spAutoFit/>
          </a:bodyPr>
          <a:lstStyle/>
          <a:p>
            <a:pPr defTabSz="914400"/>
            <a:r>
              <a:rPr lang="en-GB" sz="1600" dirty="0">
                <a:cs typeface="Calibri" panose="020F0502020204030204" pitchFamily="34" charset="0"/>
              </a:rPr>
              <a:t>Lack of (use of) updated checklists/ tools?</a:t>
            </a:r>
            <a:endParaRPr lang="en-IE" sz="1400" dirty="0">
              <a:solidFill>
                <a:schemeClr val="dk1"/>
              </a:solidFill>
              <a:cs typeface="Calibri" panose="020F0502020204030204" pitchFamily="34" charset="0"/>
            </a:endParaRP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E7272CEF-6FE3-33F9-E3C1-B4770A3AC8A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735899" y="4151676"/>
            <a:ext cx="1562100" cy="1368152"/>
          </a:xfr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90000" rIns="91440" bIns="45720" rtlCol="0" anchor="ctr">
            <a:spAutoFit/>
          </a:bodyPr>
          <a:lstStyle/>
          <a:p>
            <a:pPr defTabSz="914400"/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Outsourced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audits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with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insufficient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level of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quality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review</a:t>
            </a:r>
            <a:r>
              <a:rPr lang="en-IE" sz="1600" dirty="0">
                <a:solidFill>
                  <a:schemeClr val="dk1"/>
                </a:solidFill>
                <a:cs typeface="Calibri" panose="020F0502020204030204" pitchFamily="34" charset="0"/>
              </a:rPr>
              <a:t>?</a:t>
            </a:r>
            <a:endParaRPr lang="en-GB" sz="1600" dirty="0">
              <a:cs typeface="Calibri" panose="020F0502020204030204" pitchFamily="34" charset="0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sz="quarter" idx="18"/>
          </p:nvPr>
        </p:nvSpPr>
        <p:spPr>
          <a:xfrm>
            <a:off x="6716002" y="5091237"/>
            <a:ext cx="1562100" cy="383267"/>
          </a:xfrm>
          <a:noFill/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90000" rIns="91440" bIns="45720" rtlCol="0" anchor="ctr">
            <a:spAutoFit/>
          </a:bodyPr>
          <a:lstStyle/>
          <a:p>
            <a:pPr algn="ctr" defTabSz="914400"/>
            <a:r>
              <a:rPr lang="en-GB" sz="1600" dirty="0">
                <a:solidFill>
                  <a:schemeClr val="dk1"/>
                </a:solidFill>
                <a:cs typeface="Calibri" panose="020F0502020204030204" pitchFamily="34" charset="0"/>
              </a:rPr>
              <a:t>Others…?</a:t>
            </a:r>
          </a:p>
        </p:txBody>
      </p:sp>
      <p:sp>
        <p:nvSpPr>
          <p:cNvPr id="5" name="Rectangle: Folded Corner 4">
            <a:extLst>
              <a:ext uri="{FF2B5EF4-FFF2-40B4-BE49-F238E27FC236}">
                <a16:creationId xmlns:a16="http://schemas.microsoft.com/office/drawing/2014/main" id="{41065EAE-C94B-EE3B-5579-71561915BECD}"/>
              </a:ext>
            </a:extLst>
          </p:cNvPr>
          <p:cNvSpPr/>
          <p:nvPr/>
        </p:nvSpPr>
        <p:spPr>
          <a:xfrm>
            <a:off x="788899" y="2033611"/>
            <a:ext cx="2192717" cy="1285577"/>
          </a:xfrm>
          <a:prstGeom prst="foldedCorner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pAutoFit/>
          </a:bodyPr>
          <a:lstStyle/>
          <a:p>
            <a:pPr defTabSz="914400"/>
            <a:r>
              <a:rPr lang="en-GB" sz="1600" dirty="0">
                <a:solidFill>
                  <a:schemeClr val="dk1"/>
                </a:solidFill>
                <a:cs typeface="Calibri" panose="020F0502020204030204" pitchFamily="34" charset="0"/>
              </a:rPr>
              <a:t>(Too) complicated rules for the implementation of EU funds?</a:t>
            </a:r>
            <a:endParaRPr lang="en-IE" sz="1600" dirty="0">
              <a:solidFill>
                <a:schemeClr val="dk1"/>
              </a:solidFill>
              <a:cs typeface="Calibri" panose="020F0502020204030204" pitchFamily="34" charset="0"/>
            </a:endParaRPr>
          </a:p>
        </p:txBody>
      </p:sp>
      <p:sp>
        <p:nvSpPr>
          <p:cNvPr id="7" name="Rectangle: Folded Corner 6">
            <a:extLst>
              <a:ext uri="{FF2B5EF4-FFF2-40B4-BE49-F238E27FC236}">
                <a16:creationId xmlns:a16="http://schemas.microsoft.com/office/drawing/2014/main" id="{CBA6493C-376F-1651-6CF7-F00C63ABF390}"/>
              </a:ext>
            </a:extLst>
          </p:cNvPr>
          <p:cNvSpPr/>
          <p:nvPr/>
        </p:nvSpPr>
        <p:spPr>
          <a:xfrm>
            <a:off x="3201425" y="1759320"/>
            <a:ext cx="1708944" cy="2341305"/>
          </a:xfrm>
          <a:prstGeom prst="foldedCorner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spcAft>
                <a:spcPts val="1350"/>
              </a:spcAft>
              <a:buClr>
                <a:schemeClr val="tx2"/>
              </a:buClr>
            </a:pP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Challenging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timing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for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the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audit of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operations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lacking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time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for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a 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strong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internal</a:t>
            </a:r>
            <a:r>
              <a:rPr lang="en-IE" sz="1600" dirty="0">
                <a:solidFill>
                  <a:schemeClr val="dk1"/>
                </a:solidFill>
                <a:cs typeface="Calibri" panose="020F0502020204030204" pitchFamily="34" charset="0"/>
              </a:rPr>
              <a:t> system of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quality</a:t>
            </a:r>
            <a:r>
              <a:rPr lang="sk-SK" sz="1600" dirty="0">
                <a:solidFill>
                  <a:schemeClr val="dk1"/>
                </a:solidFill>
                <a:cs typeface="Calibri" panose="020F0502020204030204" pitchFamily="34" charset="0"/>
              </a:rPr>
              <a:t> </a:t>
            </a:r>
            <a:r>
              <a:rPr lang="sk-SK" sz="1600" dirty="0" err="1">
                <a:solidFill>
                  <a:schemeClr val="dk1"/>
                </a:solidFill>
                <a:cs typeface="Calibri" panose="020F0502020204030204" pitchFamily="34" charset="0"/>
              </a:rPr>
              <a:t>review</a:t>
            </a:r>
            <a:r>
              <a:rPr lang="en-IE" sz="1600" dirty="0">
                <a:solidFill>
                  <a:schemeClr val="dk1"/>
                </a:solidFill>
                <a:cs typeface="Calibri" panose="020F0502020204030204" pitchFamily="34" charset="0"/>
              </a:rPr>
              <a:t>?</a:t>
            </a:r>
          </a:p>
        </p:txBody>
      </p:sp>
      <p:sp>
        <p:nvSpPr>
          <p:cNvPr id="8" name="Rectangle: Folded Corner 7">
            <a:extLst>
              <a:ext uri="{FF2B5EF4-FFF2-40B4-BE49-F238E27FC236}">
                <a16:creationId xmlns:a16="http://schemas.microsoft.com/office/drawing/2014/main" id="{2FFB5633-298D-09C7-7FC4-59F0A0CFCD76}"/>
              </a:ext>
            </a:extLst>
          </p:cNvPr>
          <p:cNvSpPr/>
          <p:nvPr/>
        </p:nvSpPr>
        <p:spPr>
          <a:xfrm>
            <a:off x="5272792" y="1783669"/>
            <a:ext cx="1673990" cy="2079308"/>
          </a:xfrm>
          <a:prstGeom prst="foldedCorner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defTabSz="914400"/>
            <a:r>
              <a:rPr lang="en-US" sz="1600" dirty="0">
                <a:effectLst/>
              </a:rPr>
              <a:t>Wrongly understood simplification?</a:t>
            </a:r>
            <a:br>
              <a:rPr lang="en-US" sz="1600" dirty="0">
                <a:effectLst/>
              </a:rPr>
            </a:br>
            <a:r>
              <a:rPr lang="en-US" sz="1600" dirty="0">
                <a:effectLst/>
              </a:rPr>
              <a:t>Administrative culture</a:t>
            </a:r>
            <a:r>
              <a:rPr lang="en-US" sz="1600" dirty="0"/>
              <a:t> </a:t>
            </a:r>
            <a:r>
              <a:rPr lang="en-US" sz="1600" dirty="0">
                <a:effectLst/>
              </a:rPr>
              <a:t>(reliance instead of checking)?</a:t>
            </a:r>
            <a:endParaRPr lang="en-IE" sz="1600" dirty="0">
              <a:solidFill>
                <a:schemeClr val="dk1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098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5D004A-CBEE-72BF-3A5C-46CA85EE0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751236"/>
            <a:ext cx="3868340" cy="823912"/>
          </a:xfrm>
        </p:spPr>
        <p:txBody>
          <a:bodyPr/>
          <a:lstStyle/>
          <a:p>
            <a:r>
              <a:rPr lang="en-IE" dirty="0"/>
              <a:t>Preventing irregularities</a:t>
            </a:r>
          </a:p>
          <a:p>
            <a:endParaRPr lang="en-I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762AAB-CDF1-F9D0-DCE3-3B5965998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547938"/>
            <a:ext cx="3868340" cy="3097331"/>
          </a:xfrm>
        </p:spPr>
        <p:txBody>
          <a:bodyPr/>
          <a:lstStyle/>
          <a:p>
            <a:r>
              <a:rPr lang="en-IE" dirty="0"/>
              <a:t>Regular feedback to programme authorities about errors that remained non-detected by managing and audit authorities</a:t>
            </a:r>
          </a:p>
          <a:p>
            <a:r>
              <a:rPr lang="en-IE" dirty="0"/>
              <a:t>Early involvement of audit authorities helping managing authorities to simplify the internal rules</a:t>
            </a:r>
          </a:p>
          <a:p>
            <a:r>
              <a:rPr lang="en-IE" dirty="0"/>
              <a:t>...</a:t>
            </a:r>
          </a:p>
          <a:p>
            <a:pPr marL="0" indent="0">
              <a:buNone/>
            </a:pPr>
            <a:endParaRPr lang="en-IE" dirty="0"/>
          </a:p>
          <a:p>
            <a:endParaRPr lang="en-I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46BC973-AD99-E786-3DA8-C914370701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72000" y="1569918"/>
            <a:ext cx="3887391" cy="823912"/>
          </a:xfrm>
        </p:spPr>
        <p:txBody>
          <a:bodyPr/>
          <a:lstStyle/>
          <a:p>
            <a:r>
              <a:rPr lang="en-IE" dirty="0"/>
              <a:t>Strengthening detection capacity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827AC-23D5-82A1-91BC-6F1C72906D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6767" y="2521744"/>
            <a:ext cx="3887391" cy="3097331"/>
          </a:xfrm>
        </p:spPr>
        <p:txBody>
          <a:bodyPr/>
          <a:lstStyle/>
          <a:p>
            <a:r>
              <a:rPr lang="en-IE" dirty="0"/>
              <a:t>Continuous assessment of new areas of errors</a:t>
            </a:r>
          </a:p>
          <a:p>
            <a:r>
              <a:rPr lang="en-IE" dirty="0"/>
              <a:t>Regular update of audit tools </a:t>
            </a:r>
          </a:p>
          <a:p>
            <a:r>
              <a:rPr lang="en-IE" dirty="0"/>
              <a:t>Clarification of understanding of specific rules</a:t>
            </a:r>
          </a:p>
          <a:p>
            <a:r>
              <a:rPr lang="en-IE" dirty="0"/>
              <a:t>Dedicated training of the auditors</a:t>
            </a:r>
          </a:p>
          <a:p>
            <a:r>
              <a:rPr lang="en-IE" dirty="0"/>
              <a:t>Use available possibilities for peer-sharing</a:t>
            </a:r>
          </a:p>
          <a:p>
            <a:r>
              <a:rPr lang="en-IE" dirty="0"/>
              <a:t>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B97B34-2004-FA54-C943-17C2AE690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13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536550B-3358-4A11-17CB-326B9257E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Improving detection</a:t>
            </a:r>
          </a:p>
        </p:txBody>
      </p:sp>
    </p:spTree>
    <p:extLst>
      <p:ext uri="{BB962C8B-B14F-4D97-AF65-F5344CB8AC3E}">
        <p14:creationId xmlns:p14="http://schemas.microsoft.com/office/powerpoint/2010/main" val="1088982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43885F-9C2D-5FC6-C30E-A42C95ADF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2792" y="1825627"/>
            <a:ext cx="3354933" cy="1327148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rgbClr val="1F497D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… keeping also room for using our auditors’ professional judgement!</a:t>
            </a:r>
            <a:endParaRPr lang="en-IE" sz="2400" dirty="0">
              <a:solidFill>
                <a:srgbClr val="1F497D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20F0A0-5CE2-316C-B3AD-C0076AFF3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14</a:t>
            </a:fld>
            <a:endParaRPr lang="en-GB"/>
          </a:p>
        </p:txBody>
      </p:sp>
      <p:pic>
        <p:nvPicPr>
          <p:cNvPr id="7" name="Picture Placeholder 6" descr="A red sign with white text&#10;&#10;Description automatically generated">
            <a:extLst>
              <a:ext uri="{FF2B5EF4-FFF2-40B4-BE49-F238E27FC236}">
                <a16:creationId xmlns:a16="http://schemas.microsoft.com/office/drawing/2014/main" id="{2A543CBF-28FD-E873-72EC-8A7D0F30F99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5" r="16925"/>
          <a:stretch>
            <a:fillRect/>
          </a:stretch>
        </p:blipFill>
        <p:spPr/>
      </p:pic>
      <p:pic>
        <p:nvPicPr>
          <p:cNvPr id="14" name="Picture 13" descr="A person holding a magnifying glass over papers&#10;&#10;Description automatically generated">
            <a:extLst>
              <a:ext uri="{FF2B5EF4-FFF2-40B4-BE49-F238E27FC236}">
                <a16:creationId xmlns:a16="http://schemas.microsoft.com/office/drawing/2014/main" id="{2554C4CB-69F7-C0EC-F238-C313EA04FB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792" y="3333750"/>
            <a:ext cx="3104004" cy="200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593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/>
              <a:t>Thank you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9681" y="4342077"/>
            <a:ext cx="6705762" cy="1390139"/>
          </a:xfrm>
        </p:spPr>
        <p:txBody>
          <a:bodyPr wrap="square" anchor="b" anchorCtr="0"/>
          <a:lstStyle/>
          <a:p>
            <a:r>
              <a:rPr lang="en-US" sz="788" b="1" dirty="0"/>
              <a:t>© European Union 2020</a:t>
            </a:r>
          </a:p>
          <a:p>
            <a:r>
              <a:rPr lang="en-US" sz="788" dirty="0"/>
              <a:t>Unless otherwise noted the reuse of this presentation is </a:t>
            </a:r>
            <a:r>
              <a:rPr lang="en-US" sz="788" dirty="0" err="1"/>
              <a:t>authorised</a:t>
            </a:r>
            <a:r>
              <a:rPr lang="en-US" sz="788" dirty="0"/>
              <a:t> under the </a:t>
            </a:r>
            <a:r>
              <a:rPr lang="en-US" sz="788" dirty="0">
                <a:hlinkClick r:id="rId3"/>
              </a:rPr>
              <a:t>CC BY 4.0 </a:t>
            </a:r>
            <a:r>
              <a:rPr lang="en-US" sz="788" dirty="0"/>
              <a:t>license. For any use or reproduction of elements that are not owned by the EU, permission may need to be sought directly from the respective right holders.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3" y="4500935"/>
            <a:ext cx="767622" cy="26857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E456F-1B4E-9BC0-B9EE-D34335E5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3619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group of polaroid pictures on a wood wall&#10;&#10;Description automatically generated">
            <a:extLst>
              <a:ext uri="{FF2B5EF4-FFF2-40B4-BE49-F238E27FC236}">
                <a16:creationId xmlns:a16="http://schemas.microsoft.com/office/drawing/2014/main" id="{FEFFADF6-A12F-CB5C-72F0-F7586D156B2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" r="2917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Enhanced detection capacity – why? how?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8650" y="3524613"/>
            <a:ext cx="7886700" cy="2789236"/>
          </a:xfrm>
        </p:spPr>
        <p:txBody>
          <a:bodyPr/>
          <a:lstStyle/>
          <a:p>
            <a:r>
              <a:rPr lang="en-IE" sz="2000" dirty="0">
                <a:ea typeface="Times New Roman" panose="02020603050405020304" pitchFamily="18" charset="0"/>
              </a:rPr>
              <a:t>Continuous process – additional errors still detected in reperformance audits</a:t>
            </a:r>
          </a:p>
          <a:p>
            <a:r>
              <a:rPr lang="en-IE" sz="2000" dirty="0">
                <a:ea typeface="Times New Roman" panose="02020603050405020304" pitchFamily="18" charset="0"/>
              </a:rPr>
              <a:t>2021-27 (risk-based management verifications, net corrections,..) reinforces the </a:t>
            </a:r>
            <a:r>
              <a:rPr lang="en-IE" sz="2000" dirty="0">
                <a:effectLst/>
                <a:ea typeface="Times New Roman" panose="02020603050405020304" pitchFamily="18" charset="0"/>
              </a:rPr>
              <a:t>responsibility of AAs to detect all non-compliances</a:t>
            </a:r>
          </a:p>
          <a:p>
            <a:r>
              <a:rPr lang="en-IE" sz="2000" dirty="0">
                <a:ea typeface="Times New Roman" panose="02020603050405020304" pitchFamily="18" charset="0"/>
              </a:rPr>
              <a:t>Previous workshops on</a:t>
            </a:r>
            <a:r>
              <a:rPr lang="en-IE" sz="2000" dirty="0">
                <a:effectLst/>
                <a:ea typeface="Times New Roman" panose="02020603050405020304" pitchFamily="18" charset="0"/>
              </a:rPr>
              <a:t> Commission audit findings</a:t>
            </a:r>
            <a:r>
              <a:rPr lang="en-IE" sz="2000" dirty="0">
                <a:ea typeface="Times New Roman" panose="02020603050405020304" pitchFamily="18" charset="0"/>
              </a:rPr>
              <a:t> (Online workshop 12-13 November 2020 and HGM 2022 </a:t>
            </a:r>
            <a:r>
              <a:rPr lang="en-IE" sz="2000" dirty="0" err="1">
                <a:ea typeface="Times New Roman" panose="02020603050405020304" pitchFamily="18" charset="0"/>
              </a:rPr>
              <a:t>Paphos</a:t>
            </a:r>
            <a:r>
              <a:rPr lang="en-IE" sz="2000" dirty="0">
                <a:ea typeface="Times New Roman" panose="02020603050405020304" pitchFamily="18" charset="0"/>
              </a:rPr>
              <a:t>) =&gt; compendium </a:t>
            </a:r>
            <a:r>
              <a:rPr lang="en-IE" sz="2000" dirty="0">
                <a:effectLst/>
                <a:ea typeface="Times New Roman" panose="02020603050405020304" pitchFamily="18" charset="0"/>
              </a:rPr>
              <a:t>of findings on eligibility of projects and expenditure, public procurement and State aid</a:t>
            </a:r>
            <a:endParaRPr lang="en-GB" sz="2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BE858-BC97-E1BE-7E72-1FBFE0CB02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0344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857625" y="1825626"/>
            <a:ext cx="1471116" cy="22796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Art. 32(2)(c) of Directive 2014/24/EU continues to apply, cumulative conditions to be met: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8E7C6B-72EE-8BC2-E381-8A51F6794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3</a:t>
            </a:fld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3"/>
          </p:nvPr>
        </p:nvSpPr>
        <p:spPr>
          <a:xfrm>
            <a:off x="5507584" y="1825625"/>
            <a:ext cx="2518867" cy="415204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sz="1600" dirty="0"/>
              <a:t>event triggering the urgency must be </a:t>
            </a:r>
            <a:r>
              <a:rPr lang="en-GB" sz="1600" u="sng" dirty="0"/>
              <a:t>unforeseeable</a:t>
            </a:r>
            <a:r>
              <a:rPr lang="en-GB" sz="1600" dirty="0"/>
              <a:t> by the contracting authority</a:t>
            </a:r>
          </a:p>
          <a:p>
            <a:pPr>
              <a:lnSpc>
                <a:spcPct val="90000"/>
              </a:lnSpc>
            </a:pPr>
            <a:r>
              <a:rPr lang="en-US" sz="1600" u="sng" dirty="0"/>
              <a:t>extreme</a:t>
            </a:r>
            <a:r>
              <a:rPr lang="en-US" sz="1600" dirty="0"/>
              <a:t> urgency; </a:t>
            </a:r>
            <a:r>
              <a:rPr lang="en-GB" sz="1600" dirty="0"/>
              <a:t>compliance even with shortened deadlines impossible</a:t>
            </a:r>
            <a:endParaRPr lang="en-IE" sz="1600" dirty="0"/>
          </a:p>
          <a:p>
            <a:pPr>
              <a:lnSpc>
                <a:spcPct val="90000"/>
              </a:lnSpc>
            </a:pPr>
            <a:r>
              <a:rPr lang="en-GB" sz="1600" dirty="0"/>
              <a:t>a </a:t>
            </a:r>
            <a:r>
              <a:rPr lang="en-GB" sz="1600" u="sng" dirty="0"/>
              <a:t>causal link </a:t>
            </a:r>
            <a:r>
              <a:rPr lang="en-GB" sz="1600" dirty="0"/>
              <a:t>between the unforeseen event and the urgency</a:t>
            </a:r>
            <a:endParaRPr lang="en-IE" sz="1600" dirty="0"/>
          </a:p>
          <a:p>
            <a:pPr>
              <a:lnSpc>
                <a:spcPct val="90000"/>
              </a:lnSpc>
            </a:pPr>
            <a:r>
              <a:rPr lang="en-US" sz="1600" dirty="0"/>
              <a:t>Insofar as </a:t>
            </a:r>
            <a:r>
              <a:rPr lang="en-US" sz="1600" u="sng" dirty="0"/>
              <a:t>strictly necessary </a:t>
            </a:r>
            <a:r>
              <a:rPr lang="en-US" sz="1600" dirty="0"/>
              <a:t>- only to cover the gap until a more stable solution can be found</a:t>
            </a:r>
            <a:endParaRPr lang="en-GB" sz="1600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26093D4D-72BD-4ECB-3B18-87AA720914A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61975" y="1893519"/>
            <a:ext cx="3007767" cy="4084147"/>
          </a:xfrm>
          <a:ln>
            <a:noFill/>
          </a:ln>
          <a:effectLst/>
        </p:spPr>
        <p:txBody>
          <a:bodyPr/>
          <a:lstStyle/>
          <a:p>
            <a:pPr marL="0" indent="0">
              <a:buNone/>
            </a:pPr>
            <a:r>
              <a:rPr lang="en-GB" dirty="0"/>
              <a:t>COVID-19 outbreak in 2020 can justify unforeseeable extreme urgency </a:t>
            </a:r>
          </a:p>
          <a:p>
            <a:pPr marL="0" indent="0">
              <a:buNone/>
            </a:pPr>
            <a:r>
              <a:rPr lang="en-US" dirty="0"/>
              <a:t>=&gt; EC Guidance on using the public procurement framework in the emergency situation related to the COVID-19 crisis (2020/C 108 I/01)</a:t>
            </a:r>
          </a:p>
          <a:p>
            <a:pPr marL="0" indent="0">
              <a:buNone/>
            </a:pPr>
            <a:r>
              <a:rPr lang="en-GB" dirty="0"/>
              <a:t>but</a:t>
            </a:r>
          </a:p>
          <a:p>
            <a:pPr marL="0" indent="0">
              <a:buNone/>
            </a:pPr>
            <a:r>
              <a:rPr lang="en-GB" sz="2000" b="1" dirty="0">
                <a:solidFill>
                  <a:schemeClr val="tx2"/>
                </a:solidFill>
              </a:rPr>
              <a:t>Case-by-case assessment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 sz="2600"/>
              <a:t>Public procurement - Unjustified use of exceptions for direct award</a:t>
            </a:r>
          </a:p>
        </p:txBody>
      </p:sp>
      <p:pic>
        <p:nvPicPr>
          <p:cNvPr id="7" name="Picture 6" descr="A person pouring liquid into a beaker">
            <a:extLst>
              <a:ext uri="{FF2B5EF4-FFF2-40B4-BE49-F238E27FC236}">
                <a16:creationId xmlns:a16="http://schemas.microsoft.com/office/drawing/2014/main" id="{CF49100E-28D7-861B-D237-7F35CB9A67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060" y="4105276"/>
            <a:ext cx="1768523" cy="180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56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Self-declaration vs. verification?</a:t>
            </a:r>
          </a:p>
        </p:txBody>
      </p:sp>
      <p:pic>
        <p:nvPicPr>
          <p:cNvPr id="4" name="Picture Placeholder 3" descr="A cartoon of a city&#10;&#10;Description automatically generated">
            <a:extLst>
              <a:ext uri="{FF2B5EF4-FFF2-40B4-BE49-F238E27FC236}">
                <a16:creationId xmlns:a16="http://schemas.microsoft.com/office/drawing/2014/main" id="{77D492F9-A8D7-EC0F-B306-ED29A37F11B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3" r="15873"/>
          <a:stretch>
            <a:fillRect/>
          </a:stretch>
        </p:blipFill>
        <p:spPr/>
      </p:pic>
      <p:pic>
        <p:nvPicPr>
          <p:cNvPr id="6" name="Picture Placeholder 5" descr="A calculator and pen next to coins&#10;&#10;Description automatically generated">
            <a:extLst>
              <a:ext uri="{FF2B5EF4-FFF2-40B4-BE49-F238E27FC236}">
                <a16:creationId xmlns:a16="http://schemas.microsoft.com/office/drawing/2014/main" id="{713DDA71-3C48-2D7F-BA8A-820F88540AF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2" r="25162"/>
          <a:stretch>
            <a:fillRect/>
          </a:stretch>
        </p:blipFill>
        <p:spPr/>
      </p:pic>
      <p:pic>
        <p:nvPicPr>
          <p:cNvPr id="11" name="Picture Placeholder 10" descr="A group of people in a crowd&#10;&#10;Description automatically generated">
            <a:extLst>
              <a:ext uri="{FF2B5EF4-FFF2-40B4-BE49-F238E27FC236}">
                <a16:creationId xmlns:a16="http://schemas.microsoft.com/office/drawing/2014/main" id="{E9998C3F-0736-11A6-87E1-0643C486F76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74" r="30474"/>
          <a:stretch>
            <a:fillRect/>
          </a:stretch>
        </p:blipFill>
        <p:spPr/>
      </p:pic>
      <p:sp>
        <p:nvSpPr>
          <p:cNvPr id="23" name="Content Placeholder 2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GB" dirty="0"/>
              <a:t>SME status</a:t>
            </a:r>
          </a:p>
          <a:p>
            <a:r>
              <a:rPr lang="en-GB" dirty="0"/>
              <a:t>De minimis threshold</a:t>
            </a:r>
          </a:p>
          <a:p>
            <a:endParaRPr lang="en-GB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 dirty="0"/>
              <a:t>Absence of double funding</a:t>
            </a:r>
          </a:p>
        </p:txBody>
      </p:sp>
      <p:sp>
        <p:nvSpPr>
          <p:cNvPr id="25" name="Content Placeholder 24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/>
              <a:t>Absence of Conflict of interest</a:t>
            </a:r>
          </a:p>
        </p:txBody>
      </p:sp>
      <p:sp>
        <p:nvSpPr>
          <p:cNvPr id="26" name="Content Placeholder 25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GB" dirty="0"/>
              <a:t>Eligibility of participants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6D61F7-BEC3-5306-5898-A2F3983FDA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18" name="Picture Placeholder 17" descr="Silhouette of men shaking hands in front of a doorway&#10;&#10;Description automatically generated">
            <a:extLst>
              <a:ext uri="{FF2B5EF4-FFF2-40B4-BE49-F238E27FC236}">
                <a16:creationId xmlns:a16="http://schemas.microsoft.com/office/drawing/2014/main" id="{0316949C-F13E-C3F5-D968-5BF77247493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6" r="250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52587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3">
            <a:extLst>
              <a:ext uri="{FF2B5EF4-FFF2-40B4-BE49-F238E27FC236}">
                <a16:creationId xmlns:a16="http://schemas.microsoft.com/office/drawing/2014/main" id="{8255A4DD-B303-E24F-0C03-F1E06A8EA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179274" cy="3881904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dirty="0"/>
              <a:t>Self-declarations are a useful tool when reliable and verified sources are not easily and directly available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dirty="0"/>
              <a:t>Clarity of requirements/ guidance for applicants is important to prevent incomplete or incorrect self-declarations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dirty="0"/>
              <a:t>Checking on a sample basis supporting evidence to corroborate the reliability of the information in the self-declaration increases the assurance</a:t>
            </a:r>
          </a:p>
          <a:p>
            <a:pPr marL="285750" indent="-285750">
              <a:lnSpc>
                <a:spcPct val="90000"/>
              </a:lnSpc>
            </a:pPr>
            <a:r>
              <a:rPr lang="en-GB" dirty="0"/>
              <a:t>Proportionality to consider</a:t>
            </a:r>
          </a:p>
          <a:p>
            <a:pPr marL="628650" lvl="1" indent="-285750">
              <a:lnSpc>
                <a:spcPct val="90000"/>
              </a:lnSpc>
            </a:pPr>
            <a:r>
              <a:rPr lang="en-GB" dirty="0"/>
              <a:t>Different levels of risk linked to different types/systems of self-declarations</a:t>
            </a:r>
          </a:p>
          <a:p>
            <a:pPr marL="628650" lvl="1" indent="-285750">
              <a:lnSpc>
                <a:spcPct val="90000"/>
              </a:lnSpc>
            </a:pPr>
            <a:r>
              <a:rPr lang="en-GB" dirty="0"/>
              <a:t>Availability of alternative supporting evidence (</a:t>
            </a:r>
            <a:r>
              <a:rPr lang="en-US" dirty="0"/>
              <a:t>accounts of the beneficiary, public registers, internal databases, Arachne…)</a:t>
            </a:r>
          </a:p>
          <a:p>
            <a:pPr marL="628650" lvl="1" indent="-285750">
              <a:lnSpc>
                <a:spcPct val="90000"/>
              </a:lnSpc>
            </a:pPr>
            <a:r>
              <a:rPr lang="en-US" dirty="0"/>
              <a:t>difficulties to access personal data from public registers outside the management and control system (for ex. social security body)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IE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888062-46F1-7320-3135-A57CCCEAA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8650" y="6131287"/>
            <a:ext cx="2057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F46C79FD-C571-418B-AB0F-5EE936C85276}" type="slidenum">
              <a:rPr lang="en-GB" smtClean="0"/>
              <a:pPr>
                <a:spcAft>
                  <a:spcPts val="600"/>
                </a:spcAft>
              </a:pPr>
              <a:t>5</a:t>
            </a:fld>
            <a:endParaRPr lang="en-GB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4ADBB9F-3C27-7B94-7470-977739FD9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042" y="482861"/>
            <a:ext cx="7886700" cy="782357"/>
          </a:xfrm>
        </p:spPr>
        <p:txBody>
          <a:bodyPr anchor="b">
            <a:normAutofit/>
          </a:bodyPr>
          <a:lstStyle/>
          <a:p>
            <a:r>
              <a:rPr lang="en-GB" dirty="0"/>
              <a:t>Self-declaration vs. verification?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2751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28649" y="1825626"/>
            <a:ext cx="3190876" cy="3763134"/>
          </a:xfrm>
        </p:spPr>
        <p:txBody>
          <a:bodyPr/>
          <a:lstStyle/>
          <a:p>
            <a:pPr marL="28575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dirty="0"/>
              <a:t>GBER </a:t>
            </a:r>
            <a:r>
              <a:rPr lang="en-GB" dirty="0"/>
              <a:t>(art.6):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“Aid shall be considered to have an incentive effect if the beneficiary has submitted a written application for the aid to the Member State concerned before work on the project or activity starts”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4"/>
          </p:nvPr>
        </p:nvSpPr>
        <p:spPr>
          <a:xfrm>
            <a:off x="1962022" y="4387590"/>
            <a:ext cx="2518867" cy="1987549"/>
          </a:xfrm>
        </p:spPr>
        <p:txBody>
          <a:bodyPr/>
          <a:lstStyle/>
          <a:p>
            <a:r>
              <a:rPr lang="en-GB" dirty="0"/>
              <a:t>What is the application date for the aid?</a:t>
            </a:r>
          </a:p>
          <a:p>
            <a:r>
              <a:rPr lang="en-GB" dirty="0"/>
              <a:t>What is the start of the project?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State aid: incentive effect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6</a:t>
            </a:fld>
            <a:endParaRPr lang="en-GB"/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8E7D2EB8-7E36-9E72-DF4A-F7E10CA7D5D1}"/>
              </a:ext>
            </a:extLst>
          </p:cNvPr>
          <p:cNvSpPr/>
          <p:nvPr/>
        </p:nvSpPr>
        <p:spPr>
          <a:xfrm>
            <a:off x="728042" y="4638675"/>
            <a:ext cx="847725" cy="1085850"/>
          </a:xfrm>
          <a:prstGeom prst="lightningBolt">
            <a:avLst/>
          </a:prstGeom>
          <a:solidFill>
            <a:srgbClr val="0356B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4" name="Picture 13" descr="A person on the starting line">
            <a:extLst>
              <a:ext uri="{FF2B5EF4-FFF2-40B4-BE49-F238E27FC236}">
                <a16:creationId xmlns:a16="http://schemas.microsoft.com/office/drawing/2014/main" id="{05A1D71F-4858-7012-EEB0-077E6E8653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155" y="2232654"/>
            <a:ext cx="2948738" cy="196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3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554831" y="2705229"/>
            <a:ext cx="3761839" cy="366991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GB" b="1" dirty="0"/>
              <a:t>Single undertaking</a:t>
            </a:r>
            <a:r>
              <a:rPr lang="en-GB" dirty="0"/>
              <a:t>: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3E6FD2"/>
              </a:buClr>
              <a:buFont typeface="Wingdings" panose="05000000000000000000" pitchFamily="2" charset="2"/>
              <a:buChar char="ü"/>
            </a:pPr>
            <a:r>
              <a:rPr lang="en-US" altLang="en-US" sz="2000" i="0" dirty="0"/>
              <a:t>Legal entity of the beneficiary as well as: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rgbClr val="3E6FD2"/>
              </a:buClr>
              <a:buFont typeface="Wingdings" panose="05000000000000000000" pitchFamily="2" charset="2"/>
              <a:buChar char="ü"/>
            </a:pPr>
            <a:r>
              <a:rPr lang="en-US" altLang="en-US" sz="1800" b="0" dirty="0"/>
              <a:t>Direct partners and enterprises linked to these partners 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rgbClr val="3E6FD2"/>
              </a:buClr>
              <a:buFont typeface="Wingdings" panose="05000000000000000000" pitchFamily="2" charset="2"/>
              <a:buChar char="ü"/>
            </a:pPr>
            <a:r>
              <a:rPr lang="en-US" altLang="en-US" sz="1800" b="0" dirty="0"/>
              <a:t>Linked enterprises and their direct partners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3E6FD2"/>
              </a:buClr>
              <a:buFont typeface="Wingdings" panose="05000000000000000000" pitchFamily="2" charset="2"/>
              <a:buChar char="ü"/>
            </a:pPr>
            <a:r>
              <a:rPr lang="en-US" altLang="en-US" sz="2000" i="0" dirty="0"/>
              <a:t>Link can be through a </a:t>
            </a:r>
            <a:r>
              <a:rPr lang="en-US" altLang="en-US" sz="2000" b="1" i="0" dirty="0"/>
              <a:t>natural person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State aid: SME status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3A64F-FD08-9B7F-B15A-2756791F8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7</a:t>
            </a:fld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740918F-DF2B-4140-2D54-ED3974680CA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191125" y="2705229"/>
            <a:ext cx="3423618" cy="3763134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b="1" dirty="0"/>
              <a:t>Headcount</a:t>
            </a:r>
            <a:r>
              <a:rPr lang="en-US" dirty="0"/>
              <a:t>: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sz="2000" dirty="0"/>
              <a:t>include owner-managers and partners engaged in a regular activity in the enterprise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sz="2000" dirty="0"/>
              <a:t>GBER: persons who have worked part-time or not the full year are counted as fractions of Annual Work Units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C49FDE-A904-F394-B180-E7F463F1A1DA}"/>
              </a:ext>
            </a:extLst>
          </p:cNvPr>
          <p:cNvSpPr txBox="1"/>
          <p:nvPr/>
        </p:nvSpPr>
        <p:spPr>
          <a:xfrm>
            <a:off x="628650" y="1504960"/>
            <a:ext cx="59721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=&gt; note &amp; presentation on assessment of the SME status in the </a:t>
            </a:r>
            <a:r>
              <a:rPr lang="en-US" b="1" dirty="0">
                <a:solidFill>
                  <a:srgbClr val="0356B1"/>
                </a:solidFill>
              </a:rPr>
              <a:t>Technical Meeting of 6 December 2019 </a:t>
            </a:r>
            <a:r>
              <a:rPr lang="en-US" dirty="0"/>
              <a:t>(CIRCABC), </a:t>
            </a:r>
            <a:r>
              <a:rPr lang="en-US" dirty="0">
                <a:hlinkClick r:id="rId2"/>
              </a:rPr>
              <a:t>EC User Guide to the SME definition</a:t>
            </a:r>
            <a:endParaRPr lang="en-IE" dirty="0"/>
          </a:p>
        </p:txBody>
      </p:sp>
      <p:pic>
        <p:nvPicPr>
          <p:cNvPr id="11" name="Picture 10" descr="A person standing in front of a crowd&#10;&#10;Description automatically generated">
            <a:extLst>
              <a:ext uri="{FF2B5EF4-FFF2-40B4-BE49-F238E27FC236}">
                <a16:creationId xmlns:a16="http://schemas.microsoft.com/office/drawing/2014/main" id="{347303EF-C9A3-0946-50E9-DF73524E0C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0" r="26456" b="-2"/>
          <a:stretch/>
        </p:blipFill>
        <p:spPr>
          <a:xfrm>
            <a:off x="7229475" y="1013304"/>
            <a:ext cx="1285875" cy="194384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</p:pic>
    </p:spTree>
    <p:extLst>
      <p:ext uri="{BB962C8B-B14F-4D97-AF65-F5344CB8AC3E}">
        <p14:creationId xmlns:p14="http://schemas.microsoft.com/office/powerpoint/2010/main" val="702714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FFDB4F40-3029-AA7A-6B0A-12069EC0CFA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98970679"/>
              </p:ext>
            </p:extLst>
          </p:nvPr>
        </p:nvGraphicFramePr>
        <p:xfrm>
          <a:off x="661367" y="1635375"/>
          <a:ext cx="6067425" cy="466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DCC2C-C8A3-EFDF-68C4-901484572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8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FD83D3F-FFAD-39CE-9892-7E767D5A0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042" y="263951"/>
            <a:ext cx="7886700" cy="1001267"/>
          </a:xfrm>
        </p:spPr>
        <p:txBody>
          <a:bodyPr/>
          <a:lstStyle/>
          <a:p>
            <a:pPr algn="just"/>
            <a:r>
              <a:rPr lang="en-US" sz="2400" dirty="0"/>
              <a:t>Expenditure not linked to the project/ audit trail issues</a:t>
            </a:r>
            <a:endParaRPr lang="en-IE" sz="2400" dirty="0"/>
          </a:p>
        </p:txBody>
      </p:sp>
      <p:pic>
        <p:nvPicPr>
          <p:cNvPr id="16" name="Graphic 15" descr="Link outline">
            <a:extLst>
              <a:ext uri="{FF2B5EF4-FFF2-40B4-BE49-F238E27FC236}">
                <a16:creationId xmlns:a16="http://schemas.microsoft.com/office/drawing/2014/main" id="{C33587B0-94DA-9DA9-0C9A-79FD65ED7F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47260" y="1862138"/>
            <a:ext cx="914400" cy="914400"/>
          </a:xfrm>
          <a:prstGeom prst="rect">
            <a:avLst/>
          </a:prstGeom>
        </p:spPr>
      </p:pic>
      <p:pic>
        <p:nvPicPr>
          <p:cNvPr id="4" name="Graphic 3" descr="Blockchain with solid fill">
            <a:extLst>
              <a:ext uri="{FF2B5EF4-FFF2-40B4-BE49-F238E27FC236}">
                <a16:creationId xmlns:a16="http://schemas.microsoft.com/office/drawing/2014/main" id="{6EEEEE02-D7AB-677C-A35B-7876F4C0DD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47260" y="361657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32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FFDB4F40-3029-AA7A-6B0A-12069EC0CFA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45073048"/>
              </p:ext>
            </p:extLst>
          </p:nvPr>
        </p:nvGraphicFramePr>
        <p:xfrm>
          <a:off x="661367" y="1635375"/>
          <a:ext cx="6067425" cy="4365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DCC2C-C8A3-EFDF-68C4-901484572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9</a:t>
            </a:fld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FD83D3F-FFAD-39CE-9892-7E767D5A0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042" y="263951"/>
            <a:ext cx="7886700" cy="1001267"/>
          </a:xfrm>
        </p:spPr>
        <p:txBody>
          <a:bodyPr/>
          <a:lstStyle/>
          <a:p>
            <a:pPr algn="just"/>
            <a:r>
              <a:rPr lang="en-US" sz="2400" dirty="0"/>
              <a:t>Expenditure not paid by the beneficiary/ not in line with contract/ project not in line with the call for proposals</a:t>
            </a:r>
            <a:endParaRPr lang="en-IE" sz="2400" dirty="0"/>
          </a:p>
        </p:txBody>
      </p:sp>
      <p:pic>
        <p:nvPicPr>
          <p:cNvPr id="3" name="Graphic 2" descr="Books on shelf outline">
            <a:extLst>
              <a:ext uri="{FF2B5EF4-FFF2-40B4-BE49-F238E27FC236}">
                <a16:creationId xmlns:a16="http://schemas.microsoft.com/office/drawing/2014/main" id="{B4455C71-FF47-01EB-4C28-CC75B20A4C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27028" y="1911600"/>
            <a:ext cx="834015" cy="8340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BA5308-E9FE-F8C9-9B44-24729B0FCF4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030" y="3298893"/>
            <a:ext cx="834014" cy="914400"/>
          </a:xfrm>
          <a:prstGeom prst="rect">
            <a:avLst/>
          </a:prstGeom>
        </p:spPr>
      </p:pic>
      <p:pic>
        <p:nvPicPr>
          <p:cNvPr id="9" name="Graphic 8" descr="Cycle with people outline">
            <a:extLst>
              <a:ext uri="{FF2B5EF4-FFF2-40B4-BE49-F238E27FC236}">
                <a16:creationId xmlns:a16="http://schemas.microsoft.com/office/drawing/2014/main" id="{9C00A088-FBA3-0914-D9D7-7F86A65E4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27029" y="4599319"/>
            <a:ext cx="1001267" cy="100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489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C colour scheme">
      <a:dk1>
        <a:srgbClr val="4D4D4D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563C1"/>
      </a:hlink>
      <a:folHlink>
        <a:srgbClr val="24337E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C_Presentation.pptx" id="{DF0E4C23-23CF-4CA0-B78D-4EE4E4812529}" vid="{A275074F-6DFA-4FBF-AA5C-38C3649C393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C Document" ma:contentTypeID="0x010100258AA79CEB83498886A3A0868112325000BE6ABFDC0BD53341B5E0C44955A2A799" ma:contentTypeVersion="2" ma:contentTypeDescription="Create a new document in this library." ma:contentTypeScope="" ma:versionID="7dc70888bf6fb913781fe4ed5c35430c">
  <xsd:schema xmlns:xsd="http://www.w3.org/2001/XMLSchema" xmlns:xs="http://www.w3.org/2001/XMLSchema" xmlns:p="http://schemas.microsoft.com/office/2006/metadata/properties" xmlns:ns2="http://schemas.microsoft.com/sharepoint/v3/fields" xmlns:ns3="dde93f67-7286-476d-8608-94bf7414439d" xmlns:ns4="05f829ce-f5fd-4042-be85-53a50257cf0b" targetNamespace="http://schemas.microsoft.com/office/2006/metadata/properties" ma:root="true" ma:fieldsID="665a5af126e1c16c22f2bd6f364d9f8a" ns2:_="" ns3:_="" ns4:_="">
    <xsd:import namespace="http://schemas.microsoft.com/sharepoint/v3/fields"/>
    <xsd:import namespace="dde93f67-7286-476d-8608-94bf7414439d"/>
    <xsd:import namespace="05f829ce-f5fd-4042-be85-53a50257cf0b"/>
    <xsd:element name="properties">
      <xsd:complexType>
        <xsd:sequence>
          <xsd:element name="documentManagement">
            <xsd:complexType>
              <xsd:all>
                <xsd:element ref="ns3:EC_Collab_Reference" minOccurs="0"/>
                <xsd:element ref="ns2:_Status" minOccurs="0"/>
                <xsd:element ref="ns3:EC_Collab_DocumentLanguage"/>
                <xsd:element ref="ns3:EC_Collab_Status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3" nillable="true" ma:displayName="Status" ma:default="Not Started" ma:hidden="true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93f67-7286-476d-8608-94bf7414439d" elementFormDefault="qualified">
    <xsd:import namespace="http://schemas.microsoft.com/office/2006/documentManagement/types"/>
    <xsd:import namespace="http://schemas.microsoft.com/office/infopath/2007/PartnerControls"/>
    <xsd:element name="EC_Collab_Reference" ma:index="12" nillable="true" ma:displayName="Reference" ma:internalName="EC_Collab_Reference">
      <xsd:simpleType>
        <xsd:restriction base="dms:Text"/>
      </xsd:simpleType>
    </xsd:element>
    <xsd:element name="EC_Collab_DocumentLanguage" ma:index="14" ma:displayName="Language" ma:default="EN" ma:internalName="EC_Collab_DocumentLanguage">
      <xsd:simpleType>
        <xsd:restriction base="dms:Choice">
          <xsd:enumeration value="BG"/>
          <xsd:enumeration value="ES"/>
          <xsd:enumeration value="CS"/>
          <xsd:enumeration value="DA"/>
          <xsd:enumeration value="DE"/>
          <xsd:enumeration value="ET"/>
          <xsd:enumeration value="EL"/>
          <xsd:enumeration value="EN"/>
          <xsd:enumeration value="FR"/>
          <xsd:enumeration value="GA"/>
          <xsd:enumeration value="IT"/>
          <xsd:enumeration value="LT"/>
          <xsd:enumeration value="LV"/>
          <xsd:enumeration value="HU"/>
          <xsd:enumeration value="MT"/>
          <xsd:enumeration value="NL"/>
          <xsd:enumeration value="PL"/>
          <xsd:enumeration value="PT"/>
          <xsd:enumeration value="RO"/>
          <xsd:enumeration value="SK"/>
          <xsd:enumeration value="SL"/>
          <xsd:enumeration value="FI"/>
          <xsd:enumeration value="SV"/>
          <xsd:enumeration value="HR"/>
          <xsd:enumeration value="MK"/>
          <xsd:enumeration value="TR"/>
          <xsd:enumeration value="EU"/>
          <xsd:enumeration value="CA"/>
          <xsd:enumeration value="GL"/>
          <xsd:enumeration value="AB"/>
          <xsd:enumeration value="AA"/>
          <xsd:enumeration value="AF"/>
          <xsd:enumeration value="AK"/>
          <xsd:enumeration value="SQ"/>
          <xsd:enumeration value="AM"/>
          <xsd:enumeration value="AR"/>
          <xsd:enumeration value="AN"/>
          <xsd:enumeration value="HY"/>
          <xsd:enumeration value="AS"/>
          <xsd:enumeration value="AV"/>
          <xsd:enumeration value="AE"/>
          <xsd:enumeration value="AY"/>
          <xsd:enumeration value="AZ"/>
          <xsd:enumeration value="BM"/>
          <xsd:enumeration value="BA"/>
          <xsd:enumeration value="BE"/>
          <xsd:enumeration value="BN"/>
          <xsd:enumeration value="BH"/>
          <xsd:enumeration value="BI"/>
          <xsd:enumeration value="NB"/>
          <xsd:enumeration value="BS"/>
          <xsd:enumeration value="BR"/>
          <xsd:enumeration value="MY"/>
          <xsd:enumeration value="KM"/>
          <xsd:enumeration value="CH"/>
          <xsd:enumeration value="CE"/>
          <xsd:enumeration value="NY"/>
          <xsd:enumeration value="ZH"/>
          <xsd:enumeration value="CU"/>
          <xsd:enumeration value="CV"/>
          <xsd:enumeration value="KW"/>
          <xsd:enumeration value="CO"/>
          <xsd:enumeration value="CR"/>
          <xsd:enumeration value="DV"/>
          <xsd:enumeration value="DZ"/>
          <xsd:enumeration value="EO"/>
          <xsd:enumeration value="EE"/>
          <xsd:enumeration value="FO"/>
          <xsd:enumeration value="FJ"/>
          <xsd:enumeration value="FF"/>
          <xsd:enumeration value="GD"/>
          <xsd:enumeration value="LG"/>
          <xsd:enumeration value="KA"/>
          <xsd:enumeration value="GN"/>
          <xsd:enumeration value="GU"/>
          <xsd:enumeration value="HT"/>
          <xsd:enumeration value="HA"/>
          <xsd:enumeration value="HE"/>
          <xsd:enumeration value="HZ"/>
          <xsd:enumeration value="HI"/>
          <xsd:enumeration value="HO"/>
          <xsd:enumeration value="IS"/>
          <xsd:enumeration value="IO"/>
          <xsd:enumeration value="IG"/>
          <xsd:enumeration value="ID"/>
          <xsd:enumeration value="IA"/>
          <xsd:enumeration value="IE"/>
          <xsd:enumeration value="IU"/>
          <xsd:enumeration value="IK"/>
          <xsd:enumeration value="JA"/>
          <xsd:enumeration value="JV"/>
          <xsd:enumeration value="KL"/>
          <xsd:enumeration value="KN"/>
          <xsd:enumeration value="KR"/>
          <xsd:enumeration value="KS"/>
          <xsd:enumeration value="KK"/>
          <xsd:enumeration value="KI"/>
          <xsd:enumeration value="RW"/>
          <xsd:enumeration value="KY"/>
          <xsd:enumeration value="KV"/>
          <xsd:enumeration value="KG"/>
          <xsd:enumeration value="KO"/>
          <xsd:enumeration value="KJ"/>
          <xsd:enumeration value="KU"/>
          <xsd:enumeration value="LO"/>
          <xsd:enumeration value="LA"/>
          <xsd:enumeration value="LI"/>
          <xsd:enumeration value="LN"/>
          <xsd:enumeration value="LU"/>
          <xsd:enumeration value="LB"/>
          <xsd:enumeration value="MG"/>
          <xsd:enumeration value="MS"/>
          <xsd:enumeration value="ML"/>
          <xsd:enumeration value="GV"/>
          <xsd:enumeration value="MI"/>
          <xsd:enumeration value="MR"/>
          <xsd:enumeration value="MH"/>
          <xsd:enumeration value="MN"/>
          <xsd:enumeration value="NA"/>
          <xsd:enumeration value="NV"/>
          <xsd:enumeration value="ND"/>
          <xsd:enumeration value="NR"/>
          <xsd:enumeration value="NG"/>
          <xsd:enumeration value="NE"/>
          <xsd:enumeration value="SE"/>
          <xsd:enumeration value="NO"/>
          <xsd:enumeration value="NN"/>
          <xsd:enumeration value="OC"/>
          <xsd:enumeration value="OJ"/>
          <xsd:enumeration value="OR"/>
          <xsd:enumeration value="OM"/>
          <xsd:enumeration value="OS"/>
          <xsd:enumeration value="PI"/>
          <xsd:enumeration value="PA"/>
          <xsd:enumeration value="FA"/>
          <xsd:enumeration value="PS"/>
          <xsd:enumeration value="QU"/>
          <xsd:enumeration value="RM"/>
          <xsd:enumeration value="RN"/>
          <xsd:enumeration value="RU"/>
          <xsd:enumeration value="SM"/>
          <xsd:enumeration value="SG"/>
          <xsd:enumeration value="SA"/>
          <xsd:enumeration value="SC"/>
          <xsd:enumeration value="SR"/>
          <xsd:enumeration value="SN"/>
          <xsd:enumeration value="II"/>
          <xsd:enumeration value="SD"/>
          <xsd:enumeration value="SI"/>
          <xsd:enumeration value="SO"/>
          <xsd:enumeration value="ST"/>
          <xsd:enumeration value="SU"/>
          <xsd:enumeration value="SW"/>
          <xsd:enumeration value="SS"/>
          <xsd:enumeration value="TL"/>
          <xsd:enumeration value="TY"/>
          <xsd:enumeration value="TG"/>
          <xsd:enumeration value="TA"/>
          <xsd:enumeration value="TT"/>
          <xsd:enumeration value="TE"/>
          <xsd:enumeration value="TH"/>
          <xsd:enumeration value="BO"/>
          <xsd:enumeration value="TI"/>
          <xsd:enumeration value="TO"/>
          <xsd:enumeration value="TS"/>
          <xsd:enumeration value="TN"/>
          <xsd:enumeration value="TK"/>
          <xsd:enumeration value="TW"/>
          <xsd:enumeration value="UG"/>
          <xsd:enumeration value="UK"/>
          <xsd:enumeration value="UR"/>
          <xsd:enumeration value="UZ"/>
          <xsd:enumeration value="VE"/>
          <xsd:enumeration value="VI"/>
          <xsd:enumeration value="VO"/>
          <xsd:enumeration value="WA"/>
          <xsd:enumeration value="CY"/>
          <xsd:enumeration value="FY"/>
          <xsd:enumeration value="WO"/>
          <xsd:enumeration value="XH"/>
          <xsd:enumeration value="YI"/>
          <xsd:enumeration value="YO"/>
          <xsd:enumeration value="ZA"/>
          <xsd:enumeration value="ZU"/>
        </xsd:restriction>
      </xsd:simpleType>
    </xsd:element>
    <xsd:element name="EC_Collab_Status" ma:index="15" ma:displayName="EC Status" ma:default="Not Started" ma:internalName="EC_Collab_Status">
      <xsd:simpleType>
        <xsd:restriction base="dms:Choice">
          <xsd:enumeration value="Not Started"/>
          <xsd:enumeration value="Draft"/>
          <xsd:enumeration value="Reviewed"/>
          <xsd:enumeration value="Scheduled"/>
          <xsd:enumeration value="Published"/>
          <xsd:enumeration value="Final"/>
          <xsd:enumeration value="Expir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f829ce-f5fd-4042-be85-53a50257c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 ma:index="8" ma:displayName="Subject"/>
        <xsd:element ref="dc:description" minOccurs="0" maxOccurs="1" ma:index="11" ma:displayName="Comments"/>
        <xsd:element name="keywords" minOccurs="0" maxOccurs="1" type="xsd:string" ma:index="1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Status xmlns="http://schemas.microsoft.com/sharepoint/v3/fields">Not Started</_Status>
    <EC_Collab_DocumentLanguage xmlns="dde93f67-7286-476d-8608-94bf7414439d">EN</EC_Collab_DocumentLanguage>
    <EC_Collab_Reference xmlns="dde93f67-7286-476d-8608-94bf7414439d" xsi:nil="true"/>
    <EC_Collab_Status xmlns="dde93f67-7286-476d-8608-94bf7414439d">Reviewed</EC_Collab_Status>
  </documentManagement>
</p:properties>
</file>

<file path=customXml/itemProps1.xml><?xml version="1.0" encoding="utf-8"?>
<ds:datastoreItem xmlns:ds="http://schemas.openxmlformats.org/officeDocument/2006/customXml" ds:itemID="{D2B63638-CD06-413A-A114-F9E8275C35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dde93f67-7286-476d-8608-94bf7414439d"/>
    <ds:schemaRef ds:uri="05f829ce-f5fd-4042-be85-53a50257cf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B1CAF70-02D1-4551-A536-63581F6A809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F87431-2774-4E17-BE38-8A579357848D}">
  <ds:schemaRefs>
    <ds:schemaRef ds:uri="http://www.w3.org/XML/1998/namespace"/>
    <ds:schemaRef ds:uri="dde93f67-7286-476d-8608-94bf7414439d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05f829ce-f5fd-4042-be85-53a50257cf0b"/>
    <ds:schemaRef ds:uri="http://schemas.microsoft.com/sharepoint/v3/field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6543</TotalTime>
  <Words>1129</Words>
  <Application>Microsoft Office PowerPoint</Application>
  <PresentationFormat>On-screen Show (4:3)</PresentationFormat>
  <Paragraphs>112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Wingdings</vt:lpstr>
      <vt:lpstr>Office Theme</vt:lpstr>
      <vt:lpstr>Custom Design</vt:lpstr>
      <vt:lpstr>Workshop 2 – Enhanced detection capacity for audit authorities</vt:lpstr>
      <vt:lpstr>Enhanced detection capacity – why? how?</vt:lpstr>
      <vt:lpstr>Public procurement - Unjustified use of exceptions for direct award</vt:lpstr>
      <vt:lpstr>Self-declaration vs. verification?</vt:lpstr>
      <vt:lpstr>Self-declaration vs. verification?</vt:lpstr>
      <vt:lpstr>State aid: incentive effect</vt:lpstr>
      <vt:lpstr>State aid: SME status</vt:lpstr>
      <vt:lpstr>Expenditure not linked to the project/ audit trail issues</vt:lpstr>
      <vt:lpstr>Expenditure not paid by the beneficiary/ not in line with contract/ project not in line with the call for proposals</vt:lpstr>
      <vt:lpstr>Specific conditions of the operation not respected/ missing supporting information/ operation completed before application for funding</vt:lpstr>
      <vt:lpstr>Double funding</vt:lpstr>
      <vt:lpstr>Possible root causes of non-detection</vt:lpstr>
      <vt:lpstr>Improving detection</vt:lpstr>
      <vt:lpstr>PowerPoint Presentation</vt:lpstr>
      <vt:lpstr>Thank you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Workshop 2 - AA detection capacity</dc:subject>
  <dc:creator>JORDAN Olivia (REGIO-EMPL.DAC)</dc:creator>
  <cp:keywords/>
  <dc:description/>
  <cp:lastModifiedBy>JORDAN Olivia (REGIO+EMPL-DAC)</cp:lastModifiedBy>
  <cp:revision>130</cp:revision>
  <dcterms:created xsi:type="dcterms:W3CDTF">2019-08-09T12:06:42Z</dcterms:created>
  <dcterms:modified xsi:type="dcterms:W3CDTF">2023-09-21T14:08:08Z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0x010100258AA79CEB83498886A3A0868112325000BE6ABFDC0BD53341B5E0C44955A2A799</vt:lpwstr>
  </property>
  <property fmtid="{D5CDD505-2E9C-101B-9397-08002B2CF9AE}" pid="3" name="MSIP_Label_6bd9ddd1-4d20-43f6-abfa-fc3c07406f94_Enabled">
    <vt:lpwstr>true</vt:lpwstr>
  </property>
  <property fmtid="{D5CDD505-2E9C-101B-9397-08002B2CF9AE}" pid="4" name="MSIP_Label_6bd9ddd1-4d20-43f6-abfa-fc3c07406f94_SetDate">
    <vt:lpwstr>2023-06-28T13:37:52Z</vt:lpwstr>
  </property>
  <property fmtid="{D5CDD505-2E9C-101B-9397-08002B2CF9AE}" pid="5" name="MSIP_Label_6bd9ddd1-4d20-43f6-abfa-fc3c07406f94_Method">
    <vt:lpwstr>Standard</vt:lpwstr>
  </property>
  <property fmtid="{D5CDD505-2E9C-101B-9397-08002B2CF9AE}" pid="6" name="MSIP_Label_6bd9ddd1-4d20-43f6-abfa-fc3c07406f94_Name">
    <vt:lpwstr>Commission Use</vt:lpwstr>
  </property>
  <property fmtid="{D5CDD505-2E9C-101B-9397-08002B2CF9AE}" pid="7" name="MSIP_Label_6bd9ddd1-4d20-43f6-abfa-fc3c07406f94_SiteId">
    <vt:lpwstr>b24c8b06-522c-46fe-9080-70926f8dddb1</vt:lpwstr>
  </property>
  <property fmtid="{D5CDD505-2E9C-101B-9397-08002B2CF9AE}" pid="8" name="MSIP_Label_6bd9ddd1-4d20-43f6-abfa-fc3c07406f94_ActionId">
    <vt:lpwstr>9484d77e-901d-423d-b67e-68c3b91004b7</vt:lpwstr>
  </property>
  <property fmtid="{D5CDD505-2E9C-101B-9397-08002B2CF9AE}" pid="9" name="MSIP_Label_6bd9ddd1-4d20-43f6-abfa-fc3c07406f94_ContentBits">
    <vt:lpwstr>0</vt:lpwstr>
  </property>
</Properties>
</file>