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671" r:id="rId5"/>
  </p:sldMasterIdLst>
  <p:notesMasterIdLst>
    <p:notesMasterId r:id="rId22"/>
  </p:notesMasterIdLst>
  <p:handoutMasterIdLst>
    <p:handoutMasterId r:id="rId23"/>
  </p:handoutMasterIdLst>
  <p:sldIdLst>
    <p:sldId id="258" r:id="rId6"/>
    <p:sldId id="276" r:id="rId7"/>
    <p:sldId id="286" r:id="rId8"/>
    <p:sldId id="289" r:id="rId9"/>
    <p:sldId id="298" r:id="rId10"/>
    <p:sldId id="292" r:id="rId11"/>
    <p:sldId id="293" r:id="rId12"/>
    <p:sldId id="294" r:id="rId13"/>
    <p:sldId id="271" r:id="rId14"/>
    <p:sldId id="299" r:id="rId15"/>
    <p:sldId id="302" r:id="rId16"/>
    <p:sldId id="301" r:id="rId17"/>
    <p:sldId id="303" r:id="rId18"/>
    <p:sldId id="305" r:id="rId19"/>
    <p:sldId id="287" r:id="rId20"/>
    <p:sldId id="284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56B1"/>
    <a:srgbClr val="024EA2"/>
    <a:srgbClr val="024B9C"/>
    <a:srgbClr val="035DC1"/>
    <a:srgbClr val="0044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9" autoAdjust="0"/>
    <p:restoredTop sz="94660"/>
  </p:normalViewPr>
  <p:slideViewPr>
    <p:cSldViewPr snapToGrid="0">
      <p:cViewPr varScale="1">
        <p:scale>
          <a:sx n="62" d="100"/>
          <a:sy n="62" d="100"/>
        </p:scale>
        <p:origin x="1424" y="56"/>
      </p:cViewPr>
      <p:guideLst>
        <p:guide orient="horz" pos="2092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cardo Jorge Reis" userId="8c54aa37-76f7-4eb0-93d3-de4dba45ecdb" providerId="ADAL" clId="{0CD53995-C129-4E02-B7DC-2425F3AA4691}"/>
    <pc:docChg chg="undo custSel addSld delSld">
      <pc:chgData name="Ricardo Jorge Reis" userId="8c54aa37-76f7-4eb0-93d3-de4dba45ecdb" providerId="ADAL" clId="{0CD53995-C129-4E02-B7DC-2425F3AA4691}" dt="2023-09-20T14:29:57.675" v="1" actId="47"/>
      <pc:docMkLst>
        <pc:docMk/>
      </pc:docMkLst>
      <pc:sldChg chg="add del">
        <pc:chgData name="Ricardo Jorge Reis" userId="8c54aa37-76f7-4eb0-93d3-de4dba45ecdb" providerId="ADAL" clId="{0CD53995-C129-4E02-B7DC-2425F3AA4691}" dt="2023-09-20T14:29:57.675" v="1" actId="47"/>
        <pc:sldMkLst>
          <pc:docMk/>
          <pc:sldMk cId="3804659911" sldId="291"/>
        </pc:sldMkLst>
      </pc:sldChg>
    </pc:docChg>
  </pc:docChgLst>
  <pc:docChgLst>
    <pc:chgData name="Ricardo Jorge Reis" userId="8c54aa37-76f7-4eb0-93d3-de4dba45ecdb" providerId="ADAL" clId="{93A2582B-EC53-4454-9F53-026548AF1ACE}"/>
    <pc:docChg chg="undo redo custSel addSld delSld modSld sldOrd">
      <pc:chgData name="Ricardo Jorge Reis" userId="8c54aa37-76f7-4eb0-93d3-de4dba45ecdb" providerId="ADAL" clId="{93A2582B-EC53-4454-9F53-026548AF1ACE}" dt="2023-09-21T11:08:13.821" v="951" actId="47"/>
      <pc:docMkLst>
        <pc:docMk/>
      </pc:docMkLst>
      <pc:sldChg chg="modSp add mod">
        <pc:chgData name="Ricardo Jorge Reis" userId="8c54aa37-76f7-4eb0-93d3-de4dba45ecdb" providerId="ADAL" clId="{93A2582B-EC53-4454-9F53-026548AF1ACE}" dt="2023-09-21T10:51:51.997" v="436"/>
        <pc:sldMkLst>
          <pc:docMk/>
          <pc:sldMk cId="1016867570" sldId="271"/>
        </pc:sldMkLst>
        <pc:spChg chg="mod">
          <ac:chgData name="Ricardo Jorge Reis" userId="8c54aa37-76f7-4eb0-93d3-de4dba45ecdb" providerId="ADAL" clId="{93A2582B-EC53-4454-9F53-026548AF1ACE}" dt="2023-09-21T10:29:43.615" v="86" actId="404"/>
          <ac:spMkLst>
            <pc:docMk/>
            <pc:sldMk cId="1016867570" sldId="271"/>
            <ac:spMk id="4" creationId="{00000000-0000-0000-0000-000000000000}"/>
          </ac:spMkLst>
        </pc:spChg>
        <pc:spChg chg="mod">
          <ac:chgData name="Ricardo Jorge Reis" userId="8c54aa37-76f7-4eb0-93d3-de4dba45ecdb" providerId="ADAL" clId="{93A2582B-EC53-4454-9F53-026548AF1ACE}" dt="2023-09-21T10:36:58.139" v="212" actId="14100"/>
          <ac:spMkLst>
            <pc:docMk/>
            <pc:sldMk cId="1016867570" sldId="271"/>
            <ac:spMk id="5" creationId="{00000000-0000-0000-0000-000000000000}"/>
          </ac:spMkLst>
        </pc:spChg>
        <pc:spChg chg="mod">
          <ac:chgData name="Ricardo Jorge Reis" userId="8c54aa37-76f7-4eb0-93d3-de4dba45ecdb" providerId="ADAL" clId="{93A2582B-EC53-4454-9F53-026548AF1ACE}" dt="2023-09-21T10:36:04.466" v="206" actId="1076"/>
          <ac:spMkLst>
            <pc:docMk/>
            <pc:sldMk cId="1016867570" sldId="271"/>
            <ac:spMk id="6" creationId="{00000000-0000-0000-0000-000000000000}"/>
          </ac:spMkLst>
        </pc:spChg>
        <pc:spChg chg="mod">
          <ac:chgData name="Ricardo Jorge Reis" userId="8c54aa37-76f7-4eb0-93d3-de4dba45ecdb" providerId="ADAL" clId="{93A2582B-EC53-4454-9F53-026548AF1ACE}" dt="2023-09-21T10:36:30.040" v="209" actId="1076"/>
          <ac:spMkLst>
            <pc:docMk/>
            <pc:sldMk cId="1016867570" sldId="271"/>
            <ac:spMk id="7" creationId="{00000000-0000-0000-0000-000000000000}"/>
          </ac:spMkLst>
        </pc:spChg>
        <pc:spChg chg="mod">
          <ac:chgData name="Ricardo Jorge Reis" userId="8c54aa37-76f7-4eb0-93d3-de4dba45ecdb" providerId="ADAL" clId="{93A2582B-EC53-4454-9F53-026548AF1ACE}" dt="2023-09-21T10:38:30.371" v="231" actId="20577"/>
          <ac:spMkLst>
            <pc:docMk/>
            <pc:sldMk cId="1016867570" sldId="271"/>
            <ac:spMk id="8" creationId="{00000000-0000-0000-0000-000000000000}"/>
          </ac:spMkLst>
        </pc:spChg>
        <pc:spChg chg="mod">
          <ac:chgData name="Ricardo Jorge Reis" userId="8c54aa37-76f7-4eb0-93d3-de4dba45ecdb" providerId="ADAL" clId="{93A2582B-EC53-4454-9F53-026548AF1ACE}" dt="2023-09-21T10:43:37.743" v="293" actId="6549"/>
          <ac:spMkLst>
            <pc:docMk/>
            <pc:sldMk cId="1016867570" sldId="271"/>
            <ac:spMk id="9" creationId="{00000000-0000-0000-0000-000000000000}"/>
          </ac:spMkLst>
        </pc:spChg>
        <pc:spChg chg="mod">
          <ac:chgData name="Ricardo Jorge Reis" userId="8c54aa37-76f7-4eb0-93d3-de4dba45ecdb" providerId="ADAL" clId="{93A2582B-EC53-4454-9F53-026548AF1ACE}" dt="2023-09-21T10:51:51.997" v="436"/>
          <ac:spMkLst>
            <pc:docMk/>
            <pc:sldMk cId="1016867570" sldId="271"/>
            <ac:spMk id="10" creationId="{00000000-0000-0000-0000-000000000000}"/>
          </ac:spMkLst>
        </pc:spChg>
      </pc:sldChg>
      <pc:sldChg chg="modSp mod">
        <pc:chgData name="Ricardo Jorge Reis" userId="8c54aa37-76f7-4eb0-93d3-de4dba45ecdb" providerId="ADAL" clId="{93A2582B-EC53-4454-9F53-026548AF1ACE}" dt="2023-09-21T10:23:40.986" v="70" actId="6549"/>
        <pc:sldMkLst>
          <pc:docMk/>
          <pc:sldMk cId="868745741" sldId="276"/>
        </pc:sldMkLst>
        <pc:spChg chg="mod">
          <ac:chgData name="Ricardo Jorge Reis" userId="8c54aa37-76f7-4eb0-93d3-de4dba45ecdb" providerId="ADAL" clId="{93A2582B-EC53-4454-9F53-026548AF1ACE}" dt="2023-09-21T10:23:40.986" v="70" actId="6549"/>
          <ac:spMkLst>
            <pc:docMk/>
            <pc:sldMk cId="868745741" sldId="276"/>
            <ac:spMk id="4" creationId="{6835A756-CBEC-7BC0-D536-5CF273B2DE96}"/>
          </ac:spMkLst>
        </pc:spChg>
      </pc:sldChg>
      <pc:sldChg chg="modSp mod">
        <pc:chgData name="Ricardo Jorge Reis" userId="8c54aa37-76f7-4eb0-93d3-de4dba45ecdb" providerId="ADAL" clId="{93A2582B-EC53-4454-9F53-026548AF1ACE}" dt="2023-09-21T10:07:17.935" v="62" actId="123"/>
        <pc:sldMkLst>
          <pc:docMk/>
          <pc:sldMk cId="3840156049" sldId="286"/>
        </pc:sldMkLst>
        <pc:spChg chg="mod">
          <ac:chgData name="Ricardo Jorge Reis" userId="8c54aa37-76f7-4eb0-93d3-de4dba45ecdb" providerId="ADAL" clId="{93A2582B-EC53-4454-9F53-026548AF1ACE}" dt="2023-09-21T10:07:17.935" v="62" actId="123"/>
          <ac:spMkLst>
            <pc:docMk/>
            <pc:sldMk cId="3840156049" sldId="286"/>
            <ac:spMk id="4" creationId="{6835A756-CBEC-7BC0-D536-5CF273B2DE96}"/>
          </ac:spMkLst>
        </pc:spChg>
      </pc:sldChg>
      <pc:sldChg chg="del">
        <pc:chgData name="Ricardo Jorge Reis" userId="8c54aa37-76f7-4eb0-93d3-de4dba45ecdb" providerId="ADAL" clId="{93A2582B-EC53-4454-9F53-026548AF1ACE}" dt="2023-09-20T15:02:57.808" v="0" actId="47"/>
        <pc:sldMkLst>
          <pc:docMk/>
          <pc:sldMk cId="3804659911" sldId="291"/>
        </pc:sldMkLst>
      </pc:sldChg>
      <pc:sldChg chg="ord">
        <pc:chgData name="Ricardo Jorge Reis" userId="8c54aa37-76f7-4eb0-93d3-de4dba45ecdb" providerId="ADAL" clId="{93A2582B-EC53-4454-9F53-026548AF1ACE}" dt="2023-09-21T10:23:26.621" v="66"/>
        <pc:sldMkLst>
          <pc:docMk/>
          <pc:sldMk cId="2174464376" sldId="293"/>
        </pc:sldMkLst>
      </pc:sldChg>
      <pc:sldChg chg="modSp mod">
        <pc:chgData name="Ricardo Jorge Reis" userId="8c54aa37-76f7-4eb0-93d3-de4dba45ecdb" providerId="ADAL" clId="{93A2582B-EC53-4454-9F53-026548AF1ACE}" dt="2023-09-21T10:27:21.200" v="80" actId="20577"/>
        <pc:sldMkLst>
          <pc:docMk/>
          <pc:sldMk cId="606687055" sldId="294"/>
        </pc:sldMkLst>
        <pc:spChg chg="mod">
          <ac:chgData name="Ricardo Jorge Reis" userId="8c54aa37-76f7-4eb0-93d3-de4dba45ecdb" providerId="ADAL" clId="{93A2582B-EC53-4454-9F53-026548AF1ACE}" dt="2023-09-21T10:27:21.200" v="80" actId="20577"/>
          <ac:spMkLst>
            <pc:docMk/>
            <pc:sldMk cId="606687055" sldId="294"/>
            <ac:spMk id="4" creationId="{3FB5122D-12EB-B0FF-001C-7FC04CD61DB8}"/>
          </ac:spMkLst>
        </pc:spChg>
      </pc:sldChg>
      <pc:sldChg chg="del">
        <pc:chgData name="Ricardo Jorge Reis" userId="8c54aa37-76f7-4eb0-93d3-de4dba45ecdb" providerId="ADAL" clId="{93A2582B-EC53-4454-9F53-026548AF1ACE}" dt="2023-09-21T10:24:35.859" v="71" actId="47"/>
        <pc:sldMkLst>
          <pc:docMk/>
          <pc:sldMk cId="3003563422" sldId="295"/>
        </pc:sldMkLst>
      </pc:sldChg>
      <pc:sldChg chg="del">
        <pc:chgData name="Ricardo Jorge Reis" userId="8c54aa37-76f7-4eb0-93d3-de4dba45ecdb" providerId="ADAL" clId="{93A2582B-EC53-4454-9F53-026548AF1ACE}" dt="2023-09-21T10:51:26.438" v="433" actId="47"/>
        <pc:sldMkLst>
          <pc:docMk/>
          <pc:sldMk cId="3605485971" sldId="296"/>
        </pc:sldMkLst>
      </pc:sldChg>
      <pc:sldChg chg="del">
        <pc:chgData name="Ricardo Jorge Reis" userId="8c54aa37-76f7-4eb0-93d3-de4dba45ecdb" providerId="ADAL" clId="{93A2582B-EC53-4454-9F53-026548AF1ACE}" dt="2023-09-21T10:51:31.526" v="434" actId="47"/>
        <pc:sldMkLst>
          <pc:docMk/>
          <pc:sldMk cId="206784994" sldId="297"/>
        </pc:sldMkLst>
      </pc:sldChg>
      <pc:sldChg chg="modSp mod">
        <pc:chgData name="Ricardo Jorge Reis" userId="8c54aa37-76f7-4eb0-93d3-de4dba45ecdb" providerId="ADAL" clId="{93A2582B-EC53-4454-9F53-026548AF1ACE}" dt="2023-09-20T15:03:38.400" v="5" actId="6549"/>
        <pc:sldMkLst>
          <pc:docMk/>
          <pc:sldMk cId="673485098" sldId="298"/>
        </pc:sldMkLst>
        <pc:spChg chg="mod">
          <ac:chgData name="Ricardo Jorge Reis" userId="8c54aa37-76f7-4eb0-93d3-de4dba45ecdb" providerId="ADAL" clId="{93A2582B-EC53-4454-9F53-026548AF1ACE}" dt="2023-09-20T15:03:38.400" v="5" actId="6549"/>
          <ac:spMkLst>
            <pc:docMk/>
            <pc:sldMk cId="673485098" sldId="298"/>
            <ac:spMk id="4" creationId="{60BBF9D6-E09F-0B58-A2AC-C0A4103A9A8B}"/>
          </ac:spMkLst>
        </pc:spChg>
      </pc:sldChg>
      <pc:sldChg chg="modSp mod">
        <pc:chgData name="Ricardo Jorge Reis" userId="8c54aa37-76f7-4eb0-93d3-de4dba45ecdb" providerId="ADAL" clId="{93A2582B-EC53-4454-9F53-026548AF1ACE}" dt="2023-09-21T11:02:18.024" v="904" actId="313"/>
        <pc:sldMkLst>
          <pc:docMk/>
          <pc:sldMk cId="3562712610" sldId="299"/>
        </pc:sldMkLst>
        <pc:spChg chg="mod">
          <ac:chgData name="Ricardo Jorge Reis" userId="8c54aa37-76f7-4eb0-93d3-de4dba45ecdb" providerId="ADAL" clId="{93A2582B-EC53-4454-9F53-026548AF1ACE}" dt="2023-09-21T11:02:18.024" v="904" actId="313"/>
          <ac:spMkLst>
            <pc:docMk/>
            <pc:sldMk cId="3562712610" sldId="299"/>
            <ac:spMk id="4" creationId="{6A4B179E-9C96-1370-EC3A-EDBA846488E4}"/>
          </ac:spMkLst>
        </pc:spChg>
      </pc:sldChg>
      <pc:sldChg chg="del">
        <pc:chgData name="Ricardo Jorge Reis" userId="8c54aa37-76f7-4eb0-93d3-de4dba45ecdb" providerId="ADAL" clId="{93A2582B-EC53-4454-9F53-026548AF1ACE}" dt="2023-09-21T10:53:12.979" v="439" actId="47"/>
        <pc:sldMkLst>
          <pc:docMk/>
          <pc:sldMk cId="2250716147" sldId="300"/>
        </pc:sldMkLst>
      </pc:sldChg>
      <pc:sldChg chg="modSp mod">
        <pc:chgData name="Ricardo Jorge Reis" userId="8c54aa37-76f7-4eb0-93d3-de4dba45ecdb" providerId="ADAL" clId="{93A2582B-EC53-4454-9F53-026548AF1ACE}" dt="2023-09-21T11:08:08.329" v="950"/>
        <pc:sldMkLst>
          <pc:docMk/>
          <pc:sldMk cId="2011235885" sldId="303"/>
        </pc:sldMkLst>
        <pc:spChg chg="mod">
          <ac:chgData name="Ricardo Jorge Reis" userId="8c54aa37-76f7-4eb0-93d3-de4dba45ecdb" providerId="ADAL" clId="{93A2582B-EC53-4454-9F53-026548AF1ACE}" dt="2023-09-21T11:08:08.329" v="950"/>
          <ac:spMkLst>
            <pc:docMk/>
            <pc:sldMk cId="2011235885" sldId="303"/>
            <ac:spMk id="4" creationId="{CCB73E12-B574-445B-F997-605602FE4DF9}"/>
          </ac:spMkLst>
        </pc:spChg>
      </pc:sldChg>
      <pc:sldChg chg="modSp del mod">
        <pc:chgData name="Ricardo Jorge Reis" userId="8c54aa37-76f7-4eb0-93d3-de4dba45ecdb" providerId="ADAL" clId="{93A2582B-EC53-4454-9F53-026548AF1ACE}" dt="2023-09-21T11:08:13.821" v="951" actId="47"/>
        <pc:sldMkLst>
          <pc:docMk/>
          <pc:sldMk cId="2573611272" sldId="304"/>
        </pc:sldMkLst>
        <pc:spChg chg="mod">
          <ac:chgData name="Ricardo Jorge Reis" userId="8c54aa37-76f7-4eb0-93d3-de4dba45ecdb" providerId="ADAL" clId="{93A2582B-EC53-4454-9F53-026548AF1ACE}" dt="2023-09-21T11:04:29.761" v="906" actId="21"/>
          <ac:spMkLst>
            <pc:docMk/>
            <pc:sldMk cId="2573611272" sldId="304"/>
            <ac:spMk id="4" creationId="{CCB73E12-B574-445B-F997-605602FE4DF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939EFE-0303-44F6-9A16-FD3B5E015DB1}" type="datetimeFigureOut">
              <a:rPr lang="en-GB" smtClean="0"/>
              <a:t>24/09/2023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F04766-77AF-4EBE-9704-229FD5F6AD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89881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B926D1-0013-4A80-B64E-9D824EE65210}" type="datetimeFigureOut">
              <a:rPr lang="en-GB" smtClean="0"/>
              <a:t>24/09/2023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CF2995-AB43-4B7C-B8CD-9DC7C3692A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078466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myintracomm.ec.europa.eu/corp/intellectual-property/Documents/2019_Reuse-guidelines%28CC-BY%29.pdf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/>
              <a:t>Update/add/delete parts of the</a:t>
            </a:r>
            <a:r>
              <a:rPr lang="en-IE" baseline="0" dirty="0"/>
              <a:t> copy right notice where appropriate.</a:t>
            </a:r>
          </a:p>
          <a:p>
            <a:r>
              <a:rPr lang="en-IE" baseline="0" dirty="0"/>
              <a:t>More information: </a:t>
            </a:r>
            <a:r>
              <a:rPr lang="en-GB" dirty="0">
                <a:hlinkClick r:id="rId3"/>
              </a:rPr>
              <a:t>https://myintracomm.ec.europa.eu/corp/intellectual-property/Documents/2019_Reuse-guidelines%28CC-BY%29.pdf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7519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0" y="1"/>
            <a:ext cx="9144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5" name="Rectangle 4"/>
          <p:cNvSpPr/>
          <p:nvPr userDrawn="1"/>
        </p:nvSpPr>
        <p:spPr>
          <a:xfrm>
            <a:off x="0" y="1078173"/>
            <a:ext cx="9144000" cy="5779827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>
              <a:solidFill>
                <a:schemeClr val="accent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9591" y="250669"/>
            <a:ext cx="1244845" cy="115246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803513" y="1992573"/>
            <a:ext cx="7548918" cy="2149523"/>
          </a:xfrm>
        </p:spPr>
        <p:txBody>
          <a:bodyPr wrap="none" anchor="t">
            <a:noAutofit/>
          </a:bodyPr>
          <a:lstStyle>
            <a:lvl1pPr algn="l">
              <a:defRPr sz="45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28650" y="1978926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4305869" y="6619164"/>
            <a:ext cx="530557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803513" y="4418049"/>
            <a:ext cx="7548918" cy="897754"/>
          </a:xfrm>
        </p:spPr>
        <p:txBody>
          <a:bodyPr>
            <a:noAutofit/>
          </a:bodyPr>
          <a:lstStyle>
            <a:lvl1pPr marL="0" indent="0" algn="l">
              <a:buNone/>
              <a:defRPr sz="2100" i="0">
                <a:solidFill>
                  <a:schemeClr val="accent5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4572000" y="5557903"/>
            <a:ext cx="3780235" cy="528998"/>
          </a:xfrm>
        </p:spPr>
        <p:txBody>
          <a:bodyPr>
            <a:noAutofit/>
          </a:bodyPr>
          <a:lstStyle>
            <a:lvl1pPr marL="0" indent="0" algn="r">
              <a:buFontTx/>
              <a:buNone/>
              <a:defRPr sz="165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DB8618F-DA3A-4B30-AAAD-98A48FA35E6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89564" y="366096"/>
            <a:ext cx="1816765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18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49" y="1825626"/>
            <a:ext cx="3996000" cy="3906435"/>
          </a:xfrm>
        </p:spPr>
        <p:txBody>
          <a:bodyPr>
            <a:noAutofit/>
          </a:bodyPr>
          <a:lstStyle>
            <a:lvl3pPr>
              <a:spcBef>
                <a:spcPts val="0"/>
              </a:spcBef>
              <a:defRPr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1688" y="1825626"/>
            <a:ext cx="3996000" cy="3906435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10" name="Straight Connector 9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6774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49" y="1825626"/>
            <a:ext cx="2518867" cy="3763134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3453735" y="1825625"/>
            <a:ext cx="2518867" cy="3763134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6278821" y="1825625"/>
            <a:ext cx="2518867" cy="3763134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71010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wrap="square" anchor="b">
            <a:noAutofit/>
          </a:bodyPr>
          <a:lstStyle>
            <a:lvl1pPr marL="0" indent="0">
              <a:buNone/>
              <a:defRPr sz="2100" b="1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6"/>
            <a:ext cx="3868340" cy="3097331"/>
          </a:xfrm>
        </p:spPr>
        <p:txBody>
          <a:bodyPr wrap="square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noFill/>
        </p:spPr>
        <p:txBody>
          <a:bodyPr wrap="square" anchor="b">
            <a:noAutofit/>
          </a:bodyPr>
          <a:lstStyle>
            <a:lvl1pPr marL="0" indent="0">
              <a:buNone/>
              <a:defRPr sz="2100" b="1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6"/>
            <a:ext cx="3887391" cy="3097331"/>
          </a:xfrm>
        </p:spPr>
        <p:txBody>
          <a:bodyPr wrap="square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26941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43015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-44726" y="-59635"/>
            <a:ext cx="4616726" cy="6983896"/>
          </a:xfrm>
          <a:solidFill>
            <a:schemeClr val="bg2"/>
          </a:solidFill>
          <a:ln w="28575">
            <a:solidFill>
              <a:schemeClr val="accent5"/>
            </a:solidFill>
          </a:ln>
        </p:spPr>
        <p:txBody>
          <a:bodyPr/>
          <a:lstStyle/>
          <a:p>
            <a:endParaRPr lang="en-GB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2410536" y="1992574"/>
            <a:ext cx="6412742" cy="3616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4586" y="743803"/>
            <a:ext cx="408692" cy="54492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53748" y="1992573"/>
            <a:ext cx="6169530" cy="3616657"/>
          </a:xfrm>
          <a:solidFill>
            <a:schemeClr val="bg1"/>
          </a:solidFill>
        </p:spPr>
        <p:txBody>
          <a:bodyPr lIns="360000" tIns="360000" rIns="360000" bIns="360000" anchor="ctr" anchorCtr="0">
            <a:noAutofit/>
          </a:bodyPr>
          <a:lstStyle>
            <a:lvl1pPr marL="0" indent="0">
              <a:buFontTx/>
              <a:buNone/>
              <a:defRPr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40629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Content (half p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2792" y="1825626"/>
            <a:ext cx="3695131" cy="3769957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5112792" y="482861"/>
            <a:ext cx="350195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-34787" y="-46383"/>
            <a:ext cx="4606787" cy="6964017"/>
          </a:xfrm>
          <a:solidFill>
            <a:schemeClr val="bg2"/>
          </a:solidFill>
          <a:ln w="28575">
            <a:solidFill>
              <a:schemeClr val="accent5"/>
            </a:solidFill>
          </a:ln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20344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728042" y="2284668"/>
            <a:ext cx="2356247" cy="2090737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5926089" y="2284669"/>
            <a:ext cx="2356247" cy="2090737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3327065" y="2284668"/>
            <a:ext cx="2356247" cy="2090737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905080" y="4038685"/>
            <a:ext cx="2002169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3504104" y="4041945"/>
            <a:ext cx="2002169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6103127" y="4037438"/>
            <a:ext cx="2002169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01072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2785402" y="2159957"/>
            <a:ext cx="1846193" cy="1638158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2785402" y="3968881"/>
            <a:ext cx="1846193" cy="1638158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743411" y="2159957"/>
            <a:ext cx="1846195" cy="1638159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6701420" y="3968880"/>
            <a:ext cx="1890000" cy="1638158"/>
          </a:xfrm>
          <a:noFill/>
        </p:spPr>
        <p:txBody>
          <a:bodyPr tIns="90000"/>
          <a:lstStyle>
            <a:lvl1pPr marL="0" indent="0" algn="l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775213" y="2159958"/>
            <a:ext cx="1890000" cy="1638159"/>
          </a:xfrm>
          <a:noFill/>
        </p:spPr>
        <p:txBody>
          <a:bodyPr tIns="90000"/>
          <a:lstStyle>
            <a:lvl1pPr marL="0" indent="0" algn="r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4743412" y="3968880"/>
            <a:ext cx="1846193" cy="1638158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20"/>
          </p:nvPr>
        </p:nvSpPr>
        <p:spPr>
          <a:xfrm>
            <a:off x="775213" y="3968881"/>
            <a:ext cx="1890000" cy="1638158"/>
          </a:xfrm>
          <a:noFill/>
        </p:spPr>
        <p:txBody>
          <a:bodyPr tIns="90000"/>
          <a:lstStyle>
            <a:lvl1pPr marL="0" indent="0" algn="r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21"/>
          </p:nvPr>
        </p:nvSpPr>
        <p:spPr>
          <a:xfrm>
            <a:off x="6724742" y="2159957"/>
            <a:ext cx="1890000" cy="1638159"/>
          </a:xfrm>
          <a:noFill/>
        </p:spPr>
        <p:txBody>
          <a:bodyPr tIns="90000"/>
          <a:lstStyle>
            <a:lvl1pPr marL="0" indent="0" algn="l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85566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3429000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646644"/>
            <a:ext cx="7886700" cy="782357"/>
          </a:xfrm>
          <a:solidFill>
            <a:schemeClr val="bg1"/>
          </a:solidFill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28650" y="3630614"/>
            <a:ext cx="7886700" cy="203517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67746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4118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50289"/>
            <a:ext cx="9144000" cy="501834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0" y="1"/>
            <a:ext cx="9144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5" name="Rectangle 4"/>
          <p:cNvSpPr/>
          <p:nvPr userDrawn="1"/>
        </p:nvSpPr>
        <p:spPr>
          <a:xfrm>
            <a:off x="0" y="1078174"/>
            <a:ext cx="9144000" cy="2890800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>
              <a:solidFill>
                <a:schemeClr val="accent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1700" y="258042"/>
            <a:ext cx="1244845" cy="115246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803513" y="1992573"/>
            <a:ext cx="7548918" cy="872647"/>
          </a:xfrm>
        </p:spPr>
        <p:txBody>
          <a:bodyPr anchor="t">
            <a:normAutofit/>
          </a:bodyPr>
          <a:lstStyle>
            <a:lvl1pPr algn="l">
              <a:defRPr sz="45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28650" y="1978926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4305869" y="6619164"/>
            <a:ext cx="530557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803513" y="3067468"/>
            <a:ext cx="7548918" cy="897754"/>
          </a:xfrm>
        </p:spPr>
        <p:txBody>
          <a:bodyPr>
            <a:noAutofit/>
          </a:bodyPr>
          <a:lstStyle>
            <a:lvl1pPr marL="0" indent="0" algn="l">
              <a:buNone/>
              <a:defRPr sz="2100" i="0">
                <a:solidFill>
                  <a:schemeClr val="accent5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4572000" y="5783535"/>
            <a:ext cx="3780235" cy="528998"/>
          </a:xfrm>
        </p:spPr>
        <p:txBody>
          <a:bodyPr anchor="b" anchorCtr="0">
            <a:noAutofit/>
          </a:bodyPr>
          <a:lstStyle>
            <a:lvl1pPr marL="0" indent="0" algn="r">
              <a:buFontTx/>
              <a:buNone/>
              <a:defRPr sz="165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99858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1_Title and Conten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3"/>
          <p:cNvSpPr txBox="1">
            <a:spLocks noGrp="1"/>
          </p:cNvSpPr>
          <p:nvPr>
            <p:ph type="sldNum" idx="12"/>
          </p:nvPr>
        </p:nvSpPr>
        <p:spPr>
          <a:xfrm>
            <a:off x="523143" y="6131287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5" name="Google Shape;25;p23"/>
          <p:cNvSpPr txBox="1"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3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8179274" cy="38819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342900" lvl="0" indent="-2857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/>
            </a:lvl1pPr>
            <a:lvl2pPr marL="685800" lvl="1" indent="-266700" algn="l">
              <a:lnSpc>
                <a:spcPct val="100000"/>
              </a:lnSpc>
              <a:spcBef>
                <a:spcPts val="1350"/>
              </a:spcBef>
              <a:spcAft>
                <a:spcPts val="0"/>
              </a:spcAft>
              <a:buSzPts val="2000"/>
              <a:buChar char="•"/>
              <a:defRPr/>
            </a:lvl2pPr>
            <a:lvl3pPr marL="1028700" lvl="2" indent="-257175" algn="l">
              <a:lnSpc>
                <a:spcPct val="100000"/>
              </a:lnSpc>
              <a:spcBef>
                <a:spcPts val="1350"/>
              </a:spcBef>
              <a:spcAft>
                <a:spcPts val="0"/>
              </a:spcAft>
              <a:buSzPts val="1800"/>
              <a:buChar char="•"/>
              <a:defRPr/>
            </a:lvl3pPr>
            <a:lvl4pPr marL="1371600" lvl="3" indent="-247650" algn="l">
              <a:lnSpc>
                <a:spcPct val="100000"/>
              </a:lnSpc>
              <a:spcBef>
                <a:spcPts val="1350"/>
              </a:spcBef>
              <a:spcAft>
                <a:spcPts val="0"/>
              </a:spcAft>
              <a:buSzPts val="1600"/>
              <a:buChar char="•"/>
              <a:defRPr/>
            </a:lvl4pPr>
            <a:lvl5pPr marL="1714500" lvl="4" indent="-247650" algn="l">
              <a:lnSpc>
                <a:spcPct val="100000"/>
              </a:lnSpc>
              <a:spcBef>
                <a:spcPts val="1350"/>
              </a:spcBef>
              <a:spcAft>
                <a:spcPts val="0"/>
              </a:spcAft>
              <a:buSzPts val="16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13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27" name="Google Shape;27;p23"/>
          <p:cNvCxnSpPr/>
          <p:nvPr/>
        </p:nvCxnSpPr>
        <p:spPr>
          <a:xfrm flipH="1">
            <a:off x="628650" y="1"/>
            <a:ext cx="1" cy="1276357"/>
          </a:xfrm>
          <a:prstGeom prst="straightConnector1">
            <a:avLst/>
          </a:prstGeom>
          <a:noFill/>
          <a:ln w="2857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19856984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BB33D7-966B-F319-4AA1-002F891E00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FCC6B2-A5E7-D741-8169-CF5CAB4E04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661DCD-912E-E76C-1FCF-6CC916DD5E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24/09/2023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4B1F48-EB32-84AA-FBB5-B1B9F1A02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25F9C3-F47A-DB9E-2B4C-B23E311CE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211298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02D365-D45E-BAFA-9881-F02CD2F2D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FDF02D-3C10-9CAF-0817-8E521D8B8E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9741F6-301A-6919-E270-EBF6B8A88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24/09/2023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956F6F-113B-24F2-9650-9426E0C77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4A1BDD-F1C8-A9D0-3305-44388FBA7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263248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222BE6-33F1-75B8-48D1-C76B81B1D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D31C63-1416-6DEC-B10B-0469012E9A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11D8E6-AC66-7C14-E721-68BC5BF2F3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24/09/2023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4A0A1C-EEBC-7DFB-E8EA-1F0707F6E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95DFCE-1776-9E97-0CEE-1C33F9D2A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192595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328B26-7913-807C-CF02-1DCD7965E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889714-16C1-9DCD-ADE0-B13BC4C08F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C2CB85-323B-C507-4B28-C0BEEA1D41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2C5B80-E144-137B-2B63-784CD380C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24/09/2023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809F13-05DC-F201-99C3-7047C9C3AB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9A09BF-F224-C159-7DA0-78792EF70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853018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9AE4BA-7840-B04E-9694-40DA7FDCED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3C7E70-8788-31AB-DC72-8F68756E56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1A54B0-D191-7506-A771-F51A562842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B119AA-E27E-1932-9CC1-1D71D14127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EDA93F2-A8DD-C165-35FA-E77DB36E3D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BA1EC5-C847-E98E-168C-3155DE215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24/09/2023</a:t>
            </a:fld>
            <a:endParaRPr lang="en-I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C1DC1-91A3-1BBD-CF1E-C7FAF05003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79EB759-7FD8-4873-6C41-8FD83D4B9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252505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C05EA9-5B31-2406-1397-DE646CADCD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F9052B-CF65-649D-B13A-BBBF025BE4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24/09/2023</a:t>
            </a:fld>
            <a:endParaRPr lang="en-I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F01243-7A67-C0D8-AE3E-52A3FCD734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D29522-1BAA-F38A-3CB7-D76645903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123918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6ADEB27-6ABD-0DDD-1950-A09AB1F3B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24/09/2023</a:t>
            </a:fld>
            <a:endParaRPr lang="en-I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D0358B0-E456-0AFF-4E05-41A5D1761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3414C-C728-A7AE-115E-421C193E0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946801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C3E3F-4B15-459F-F381-A2F35AD53B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3D2AE3-2B7F-E8E9-6823-5DB2CDFEA9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AA78F-20B2-2F69-DDBF-3281B44387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18E170-5C99-E45C-AA31-D229D7B5B8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24/09/2023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A9AD4F-816E-7C48-22E7-CE6A811F8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0F9A83-6BA7-E573-1834-F9CFDE58A4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4865450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95C97-F8A7-5D45-51AB-8F811B22F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046B15-34D4-3ACF-527F-C0C12052CC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B11134-4871-00D8-7222-2335B0802A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63CA1A-3EA1-9DAA-B570-C4DBAA0B6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24/09/2023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E2886-DD41-D162-A969-2137F6602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A96A2A-38CD-01F8-79F7-2137AFF3A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403769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02219"/>
            <a:ext cx="9144000" cy="6059194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3967" y="1078174"/>
            <a:ext cx="9148010" cy="5783239"/>
          </a:xfrm>
          <a:prstGeom prst="rect">
            <a:avLst/>
          </a:prstGeom>
          <a:solidFill>
            <a:srgbClr val="024EA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>
              <a:solidFill>
                <a:schemeClr val="accent4"/>
              </a:solidFill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0" y="1"/>
            <a:ext cx="9144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803513" y="1992573"/>
            <a:ext cx="7548918" cy="2149523"/>
          </a:xfrm>
        </p:spPr>
        <p:txBody>
          <a:bodyPr wrap="none" anchor="t">
            <a:noAutofit/>
          </a:bodyPr>
          <a:lstStyle>
            <a:lvl1pPr algn="l">
              <a:defRPr sz="45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28650" y="1978926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4305869" y="6619164"/>
            <a:ext cx="530557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803513" y="4418049"/>
            <a:ext cx="7548918" cy="897754"/>
          </a:xfrm>
        </p:spPr>
        <p:txBody>
          <a:bodyPr wrap="none">
            <a:noAutofit/>
          </a:bodyPr>
          <a:lstStyle>
            <a:lvl1pPr marL="0" indent="0" algn="l">
              <a:buNone/>
              <a:defRPr sz="2100" i="0">
                <a:solidFill>
                  <a:schemeClr val="accent5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1700" y="258042"/>
            <a:ext cx="1244845" cy="1152460"/>
          </a:xfrm>
          <a:prstGeom prst="rect">
            <a:avLst/>
          </a:prstGeom>
        </p:spPr>
      </p:pic>
      <p:sp>
        <p:nvSpPr>
          <p:cNvPr id="16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4572000" y="5557903"/>
            <a:ext cx="3780235" cy="528998"/>
          </a:xfrm>
        </p:spPr>
        <p:txBody>
          <a:bodyPr wrap="none">
            <a:noAutofit/>
          </a:bodyPr>
          <a:lstStyle>
            <a:lvl1pPr marL="0" indent="0" algn="r">
              <a:buFontTx/>
              <a:buNone/>
              <a:defRPr sz="165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244287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18F32-D080-BDD0-CAAD-09144AAEE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F3D173-C77A-702F-4D50-0E716D3311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AFEA6E-355E-7A74-0391-29992010E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24/09/2023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4D8337-3E66-E935-56E5-FB0C6E20A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F25A67-798D-0873-3DD2-ACF9DAF8C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0665413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B4450A-1598-0575-18AC-6E787513CB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9F3120-BF7D-6805-5429-B122B5C626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D3E5EB-056D-44CF-EBF2-D42218C9F6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24/09/2023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E3F4C7-A88C-D944-E709-4694BBDA0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7576A5-DF21-EBC0-37F0-3BF678EF1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732905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642" y="1122363"/>
            <a:ext cx="8007029" cy="2387600"/>
          </a:xfrm>
        </p:spPr>
        <p:txBody>
          <a:bodyPr anchor="b">
            <a:noAutofit/>
          </a:bodyPr>
          <a:lstStyle>
            <a:lvl1pPr algn="l">
              <a:defRPr sz="450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642" y="3602038"/>
            <a:ext cx="8007029" cy="1655762"/>
          </a:xfrm>
        </p:spPr>
        <p:txBody>
          <a:bodyPr>
            <a:no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28650" y="0"/>
            <a:ext cx="0" cy="3295934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0786" y="6045258"/>
            <a:ext cx="1288884" cy="451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699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5389" y="6045865"/>
            <a:ext cx="1287150" cy="450546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807760" y="1122363"/>
            <a:ext cx="7617223" cy="2387600"/>
          </a:xfrm>
        </p:spPr>
        <p:txBody>
          <a:bodyPr anchor="b">
            <a:noAutofit/>
          </a:bodyPr>
          <a:lstStyle>
            <a:lvl1pPr algn="l">
              <a:defRPr sz="45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628650" y="0"/>
            <a:ext cx="0" cy="3295934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802642" y="3602038"/>
            <a:ext cx="7617223" cy="1655762"/>
          </a:xfrm>
        </p:spPr>
        <p:txBody>
          <a:bodyPr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2509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 (option 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2"/>
            <a:ext cx="9144000" cy="342899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807760" y="1122363"/>
            <a:ext cx="7617223" cy="1240348"/>
          </a:xfrm>
        </p:spPr>
        <p:txBody>
          <a:bodyPr anchor="b">
            <a:noAutofit/>
          </a:bodyPr>
          <a:lstStyle>
            <a:lvl1pPr algn="l">
              <a:defRPr sz="45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628650" y="1"/>
            <a:ext cx="0" cy="2362711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628651" y="4160827"/>
            <a:ext cx="8167079" cy="1620145"/>
          </a:xfrm>
        </p:spPr>
        <p:txBody>
          <a:bodyPr>
            <a:noAutofit/>
          </a:bodyPr>
          <a:lstStyle>
            <a:lvl1pPr marL="0" indent="0" algn="l">
              <a:buNone/>
              <a:defRPr sz="105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86048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 (option 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2"/>
            <a:ext cx="9144000" cy="342899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807760" y="1122363"/>
            <a:ext cx="7617223" cy="1240348"/>
          </a:xfrm>
        </p:spPr>
        <p:txBody>
          <a:bodyPr anchor="b">
            <a:noAutofit/>
          </a:bodyPr>
          <a:lstStyle>
            <a:lvl1pPr algn="l">
              <a:defRPr sz="450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628650" y="1"/>
            <a:ext cx="0" cy="2362711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628651" y="4160827"/>
            <a:ext cx="8167079" cy="1620145"/>
          </a:xfrm>
        </p:spPr>
        <p:txBody>
          <a:bodyPr>
            <a:noAutofit/>
          </a:bodyPr>
          <a:lstStyle>
            <a:lvl1pPr marL="0" indent="0" algn="l">
              <a:buNone/>
              <a:defRPr sz="105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83397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8179274" cy="388190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350"/>
              </a:spcAft>
              <a:defRPr/>
            </a:lvl1pPr>
            <a:lvl2pPr>
              <a:lnSpc>
                <a:spcPct val="100000"/>
              </a:lnSpc>
              <a:spcAft>
                <a:spcPts val="1350"/>
              </a:spcAft>
              <a:defRPr/>
            </a:lvl2pPr>
            <a:lvl3pPr>
              <a:lnSpc>
                <a:spcPct val="100000"/>
              </a:lnSpc>
              <a:spcAft>
                <a:spcPts val="1350"/>
              </a:spcAft>
              <a:defRPr/>
            </a:lvl3pPr>
            <a:lvl4pPr>
              <a:lnSpc>
                <a:spcPct val="100000"/>
              </a:lnSpc>
              <a:spcAft>
                <a:spcPts val="1350"/>
              </a:spcAft>
              <a:defRPr/>
            </a:lvl4pPr>
            <a:lvl5pPr>
              <a:lnSpc>
                <a:spcPct val="100000"/>
              </a:lnSpc>
              <a:spcAft>
                <a:spcPts val="1350"/>
              </a:spcAft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2341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49" y="1825626"/>
            <a:ext cx="3996000" cy="3906435"/>
          </a:xfrm>
        </p:spPr>
        <p:txBody>
          <a:bodyPr>
            <a:noAutofit/>
          </a:bodyPr>
          <a:lstStyle>
            <a:lvl1pPr>
              <a:spcAft>
                <a:spcPts val="1350"/>
              </a:spcAft>
              <a:defRPr/>
            </a:lvl1pPr>
            <a:lvl2pPr>
              <a:spcAft>
                <a:spcPts val="1350"/>
              </a:spcAft>
              <a:defRPr/>
            </a:lvl2pPr>
            <a:lvl3pPr>
              <a:spcAft>
                <a:spcPts val="1350"/>
              </a:spcAft>
              <a:defRPr/>
            </a:lvl3pPr>
            <a:lvl4pPr>
              <a:spcAft>
                <a:spcPts val="1350"/>
              </a:spcAft>
              <a:defRPr/>
            </a:lvl4pPr>
            <a:lvl5pPr>
              <a:spcAft>
                <a:spcPts val="1350"/>
              </a:spcAft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1688" y="1825626"/>
            <a:ext cx="3996000" cy="3906435"/>
          </a:xfrm>
          <a:noFill/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3839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3881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13128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5389" y="6045989"/>
            <a:ext cx="1286800" cy="45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720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62" r:id="rId2"/>
    <p:sldLayoutId id="2147483657" r:id="rId3"/>
    <p:sldLayoutId id="2147483649" r:id="rId4"/>
    <p:sldLayoutId id="2147483651" r:id="rId5"/>
    <p:sldLayoutId id="2147483669" r:id="rId6"/>
    <p:sldLayoutId id="2147483670" r:id="rId7"/>
    <p:sldLayoutId id="2147483650" r:id="rId8"/>
    <p:sldLayoutId id="2147483660" r:id="rId9"/>
    <p:sldLayoutId id="2147483652" r:id="rId10"/>
    <p:sldLayoutId id="2147483661" r:id="rId11"/>
    <p:sldLayoutId id="2147483653" r:id="rId12"/>
    <p:sldLayoutId id="2147483654" r:id="rId13"/>
    <p:sldLayoutId id="2147483659" r:id="rId14"/>
    <p:sldLayoutId id="2147483658" r:id="rId15"/>
    <p:sldLayoutId id="2147483666" r:id="rId16"/>
    <p:sldLayoutId id="2147483667" r:id="rId17"/>
    <p:sldLayoutId id="2147483668" r:id="rId18"/>
    <p:sldLayoutId id="2147483655" r:id="rId19"/>
    <p:sldLayoutId id="2147483683" r:id="rId20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00000"/>
        </a:lnSpc>
        <a:spcBef>
          <a:spcPts val="0"/>
        </a:spcBef>
        <a:spcAft>
          <a:spcPts val="135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1350"/>
        </a:spcAft>
        <a:buClr>
          <a:schemeClr val="tx2"/>
        </a:buClr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1350"/>
        </a:spcAft>
        <a:buClr>
          <a:schemeClr val="tx2"/>
        </a:buClr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1350"/>
        </a:spcAft>
        <a:buClr>
          <a:schemeClr val="tx2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1350"/>
        </a:spcAft>
        <a:buClr>
          <a:schemeClr val="tx2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0668C5F-3522-771F-7881-F6997751A2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09CB9-E108-7E24-382A-9232FE0C7B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9CC9EF-B990-5209-7A78-2CA6C7336A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9D361B-6D67-4898-8388-C81DD7298433}" type="datetimeFigureOut">
              <a:rPr lang="en-IE" smtClean="0"/>
              <a:t>24/09/2023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ED8212-6F76-977D-A665-D0A0D10968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C8EBC7-0085-CE55-CC58-030426D605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04230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4.0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CDE196-9C7B-DEE7-E767-19C445F0E8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wrap="square" anchor="ctr" anchorCtr="0">
            <a:noAutofit/>
          </a:bodyPr>
          <a:lstStyle/>
          <a:p>
            <a:pPr algn="ctr"/>
            <a:r>
              <a:rPr lang="en-US" dirty="0"/>
              <a:t>Enhanced detection capacity for audit authorities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6BCD6D-B235-0D59-39EC-B0F8CC1E81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IE" dirty="0"/>
              <a:t>General Inspectorate of Finance</a:t>
            </a:r>
          </a:p>
          <a:p>
            <a:pPr algn="ctr"/>
            <a:r>
              <a:rPr lang="en-IE" dirty="0"/>
              <a:t>Portuguese Audit Authority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D95C7A-10D1-6FFD-0C44-A39D43EF79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72120" y="5672203"/>
            <a:ext cx="4380311" cy="528998"/>
          </a:xfrm>
        </p:spPr>
        <p:txBody>
          <a:bodyPr/>
          <a:lstStyle/>
          <a:p>
            <a:r>
              <a:rPr lang="pt-PT" sz="1400" b="0" i="0" u="none" strike="noStrike" baseline="0" dirty="0">
                <a:latin typeface="Montserrat-Regular"/>
              </a:rPr>
              <a:t>30</a:t>
            </a:r>
            <a:r>
              <a:rPr lang="pt-PT" sz="1400" b="0" i="0" u="none" strike="noStrike" baseline="30000" dirty="0">
                <a:latin typeface="Montserrat-Regular"/>
              </a:rPr>
              <a:t>th</a:t>
            </a:r>
            <a:r>
              <a:rPr lang="pt-PT" sz="1400" b="0" i="0" u="none" strike="noStrike" baseline="0" dirty="0">
                <a:latin typeface="Montserrat-Regular"/>
              </a:rPr>
              <a:t> Homologues Meeting, Prague</a:t>
            </a:r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1213718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7FBE644-789B-DC26-9DDE-5A2EF90024E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GB" smtClean="0"/>
              <a:pPr/>
              <a:t>10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532489C-610E-A6CD-2736-F71CFA3FDE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z="2400" dirty="0"/>
              <a:t>Supervision of the quality of the audits on operations</a:t>
            </a:r>
            <a:endParaRPr lang="pt-PT" sz="24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4B179E-9C96-1370-EC3A-EDBA846488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en-US" dirty="0"/>
              <a:t>As a result of the quality control procedures:</a:t>
            </a:r>
          </a:p>
          <a:p>
            <a:pPr lvl="1" algn="just"/>
            <a:r>
              <a:rPr lang="en-US" sz="1800" dirty="0"/>
              <a:t>All deviations found are discussed with the Audit Unit and are also basis for detailed recommendations related with:</a:t>
            </a:r>
          </a:p>
          <a:p>
            <a:pPr lvl="2" algn="just"/>
            <a:r>
              <a:rPr lang="en-US" sz="1650" dirty="0"/>
              <a:t>Independence and resources (</a:t>
            </a:r>
            <a:r>
              <a:rPr lang="en-US" sz="1650" i="1" dirty="0"/>
              <a:t>e.g.</a:t>
            </a:r>
            <a:r>
              <a:rPr lang="en-US" sz="1650" dirty="0"/>
              <a:t> changes on reporting line, trainings)</a:t>
            </a:r>
          </a:p>
          <a:p>
            <a:pPr lvl="2" algn="just"/>
            <a:r>
              <a:rPr lang="en-US" sz="1650" dirty="0"/>
              <a:t>Review of the methodologies (</a:t>
            </a:r>
            <a:r>
              <a:rPr lang="en-US" sz="1650" i="1" dirty="0"/>
              <a:t>e.g. additional verifications on specific requirements/risky areas) </a:t>
            </a:r>
          </a:p>
          <a:p>
            <a:pPr lvl="2" algn="just"/>
            <a:r>
              <a:rPr lang="en-US" sz="1650" dirty="0"/>
              <a:t>The audit process and evidence (</a:t>
            </a:r>
            <a:r>
              <a:rPr lang="en-US" sz="1650" i="1" dirty="0"/>
              <a:t>e.g</a:t>
            </a:r>
            <a:r>
              <a:rPr lang="en-US" sz="1650" dirty="0"/>
              <a:t>. request of additional evidence, verifications on-the-spot and/or suppliers)</a:t>
            </a:r>
          </a:p>
          <a:p>
            <a:pPr lvl="1" algn="just"/>
            <a:r>
              <a:rPr lang="en-US" sz="1800" dirty="0"/>
              <a:t>If additional errors found, the supervision and quality control procedures are extended (could be in the reperformance sample or in a specific issue)</a:t>
            </a:r>
          </a:p>
          <a:p>
            <a:pPr algn="just"/>
            <a:endParaRPr lang="en-US" dirty="0"/>
          </a:p>
          <a:p>
            <a:pPr algn="just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5627126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01C1E24-4D3C-6A7C-D3A2-BF219290C4E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GB" smtClean="0"/>
              <a:pPr/>
              <a:t>11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3D623C-BFE6-D723-E2B8-3BA27843E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z="2400" dirty="0"/>
              <a:t>Summary of the support for the annual opinion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0B3EC132-F2CB-9CE0-6B27-0E64818647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2973" y="1353132"/>
            <a:ext cx="4298053" cy="4151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0014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6E8927D-0BBD-6E2C-10AA-0ED82E71310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GB" smtClean="0"/>
              <a:pPr/>
              <a:t>12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B8340FF-0BEC-5FAB-9A99-495F676CB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z="2800" dirty="0"/>
              <a:t>Other procedures to mitigate the detection risk</a:t>
            </a:r>
            <a:endParaRPr lang="pt-PT" sz="28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B73E12-B574-445B-F997-605602FE4D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audit procedures should be always adjusted to the object, scope and context of each audit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Auditors should look to other procedures and innovative methodologies that provide and be able to:</a:t>
            </a:r>
          </a:p>
          <a:p>
            <a:pPr marL="571500" lvl="1" indent="-228600" algn="just">
              <a:spcBef>
                <a:spcPts val="1000"/>
              </a:spcBef>
            </a:pPr>
            <a:r>
              <a:rPr lang="en-US" sz="1800" dirty="0"/>
              <a:t>Reduce significantly the human effort on audits, </a:t>
            </a:r>
            <a:r>
              <a:rPr lang="en-US" sz="1800" b="1" dirty="0"/>
              <a:t>increasing the reliability of the conclusions</a:t>
            </a:r>
            <a:endParaRPr lang="en-US" sz="1800" dirty="0"/>
          </a:p>
          <a:p>
            <a:pPr marL="571500" lvl="1" indent="-228600" algn="just">
              <a:spcBef>
                <a:spcPts val="1000"/>
              </a:spcBef>
            </a:pPr>
            <a:r>
              <a:rPr lang="en-US" sz="1800" b="1" dirty="0"/>
              <a:t>Increase the assurance of the audit work</a:t>
            </a:r>
            <a:endParaRPr lang="en-US" b="1" dirty="0"/>
          </a:p>
          <a:p>
            <a:endParaRPr lang="en-US" dirty="0"/>
          </a:p>
          <a:p>
            <a:pPr marL="57150" indent="0">
              <a:buNone/>
            </a:pPr>
            <a:endParaRPr lang="pt-PT" dirty="0"/>
          </a:p>
        </p:txBody>
      </p:sp>
      <p:sp>
        <p:nvSpPr>
          <p:cNvPr id="5" name="Arrow: Down 4">
            <a:extLst>
              <a:ext uri="{FF2B5EF4-FFF2-40B4-BE49-F238E27FC236}">
                <a16:creationId xmlns:a16="http://schemas.microsoft.com/office/drawing/2014/main" id="{0F25F4B6-D31F-E05D-2882-CAC3B9B5B13A}"/>
              </a:ext>
            </a:extLst>
          </p:cNvPr>
          <p:cNvSpPr/>
          <p:nvPr/>
        </p:nvSpPr>
        <p:spPr>
          <a:xfrm>
            <a:off x="3654425" y="2736850"/>
            <a:ext cx="1835150" cy="692150"/>
          </a:xfrm>
          <a:prstGeom prst="downArrow">
            <a:avLst>
              <a:gd name="adj1" fmla="val 50000"/>
              <a:gd name="adj2" fmla="val 51852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This means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9612704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6E8927D-0BBD-6E2C-10AA-0ED82E71310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GB" smtClean="0"/>
              <a:pPr/>
              <a:t>13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B8340FF-0BEC-5FAB-9A99-495F676CB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z="2800" dirty="0"/>
              <a:t>Other procedures to mitigate the detection risk</a:t>
            </a:r>
            <a:endParaRPr lang="pt-PT" sz="28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B73E12-B574-445B-F997-605602FE4D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Mitigate the detection risk imposes to think “out of the box”</a:t>
            </a:r>
          </a:p>
          <a:p>
            <a:endParaRPr lang="en-US" dirty="0"/>
          </a:p>
          <a:p>
            <a:r>
              <a:rPr lang="en-US" dirty="0"/>
              <a:t>When possible, IGF is making use of automatized tests involving all transactions, not only a sample</a:t>
            </a:r>
          </a:p>
          <a:p>
            <a:endParaRPr lang="en-US" dirty="0"/>
          </a:p>
          <a:p>
            <a:pPr marL="57150" indent="0" algn="ctr">
              <a:buNone/>
            </a:pPr>
            <a:r>
              <a:rPr lang="en-US" dirty="0"/>
              <a:t>This is being done by using audit software already available </a:t>
            </a:r>
          </a:p>
          <a:p>
            <a:endParaRPr lang="en-US" dirty="0"/>
          </a:p>
          <a:p>
            <a:r>
              <a:rPr lang="en-US" dirty="0"/>
              <a:t>As previously shared during our last year meeting in Cyprus, IGF is working on innovative methodologies based on the use of artificial intelligence, with the aim of substitute and/or complement traditional the statistical approach and:</a:t>
            </a:r>
          </a:p>
          <a:p>
            <a:pPr marL="714375" lvl="1" indent="-285750">
              <a:spcBef>
                <a:spcPts val="0"/>
              </a:spcBef>
              <a:buSzPts val="2400"/>
            </a:pPr>
            <a:r>
              <a:rPr lang="en-US" sz="1800" dirty="0"/>
              <a:t>Increase the capacity to predict and prevent irregularities</a:t>
            </a:r>
          </a:p>
          <a:p>
            <a:pPr marL="714375" lvl="1" indent="-285750">
              <a:spcBef>
                <a:spcPts val="0"/>
              </a:spcBef>
              <a:buSzPts val="2400"/>
            </a:pPr>
            <a:endParaRPr lang="en-US" sz="1800" dirty="0"/>
          </a:p>
          <a:p>
            <a:pPr marL="714375" lvl="1" indent="-285750">
              <a:spcBef>
                <a:spcPts val="0"/>
              </a:spcBef>
              <a:buSzPts val="2400"/>
            </a:pPr>
            <a:r>
              <a:rPr lang="en-US" sz="1800" dirty="0"/>
              <a:t>Strengthen the possibility to take corrective actions in a due time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5715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0112358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6E8927D-0BBD-6E2C-10AA-0ED82E71310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GB" smtClean="0"/>
              <a:pPr/>
              <a:t>14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B8340FF-0BEC-5FAB-9A99-495F676CB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z="2800" dirty="0"/>
              <a:t>Other procedures to mitigate the detection risk</a:t>
            </a:r>
            <a:endParaRPr lang="pt-PT" sz="28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B73E12-B574-445B-F997-605602FE4D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8179274" cy="441325"/>
          </a:xfrm>
        </p:spPr>
        <p:txBody>
          <a:bodyPr/>
          <a:lstStyle/>
          <a:p>
            <a:pPr marL="228600" indent="-228600" algn="just">
              <a:spcBef>
                <a:spcPts val="1000"/>
              </a:spcBef>
            </a:pPr>
            <a:r>
              <a:rPr lang="en-US" sz="1800" b="1" dirty="0"/>
              <a:t>In summary:</a:t>
            </a:r>
          </a:p>
          <a:p>
            <a:pPr marL="57150" indent="0">
              <a:buNone/>
            </a:pPr>
            <a:endParaRPr lang="pt-PT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A6159FE-B11B-7898-AAD7-FE8EFC30B488}"/>
              </a:ext>
            </a:extLst>
          </p:cNvPr>
          <p:cNvGrpSpPr/>
          <p:nvPr/>
        </p:nvGrpSpPr>
        <p:grpSpPr>
          <a:xfrm>
            <a:off x="282352" y="2607582"/>
            <a:ext cx="8579296" cy="3160756"/>
            <a:chOff x="457200" y="2166257"/>
            <a:chExt cx="8579296" cy="3160756"/>
          </a:xfrm>
        </p:grpSpPr>
        <p:pic>
          <p:nvPicPr>
            <p:cNvPr id="6" name="Picture 16">
              <a:extLst>
                <a:ext uri="{FF2B5EF4-FFF2-40B4-BE49-F238E27FC236}">
                  <a16:creationId xmlns:a16="http://schemas.microsoft.com/office/drawing/2014/main" id="{FDCD60E2-0224-E493-ADB2-A816107DEA2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2166257"/>
              <a:ext cx="5818298" cy="3160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2E63DD6-3C7C-EA2A-AD91-FFA826079F70}"/>
                </a:ext>
              </a:extLst>
            </p:cNvPr>
            <p:cNvSpPr txBox="1"/>
            <p:nvPr/>
          </p:nvSpPr>
          <p:spPr>
            <a:xfrm>
              <a:off x="6477791" y="3195669"/>
              <a:ext cx="5551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x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4C0059B-C575-AB9B-E93F-1B334EEB3BA1}"/>
                </a:ext>
              </a:extLst>
            </p:cNvPr>
            <p:cNvSpPr/>
            <p:nvPr/>
          </p:nvSpPr>
          <p:spPr>
            <a:xfrm>
              <a:off x="7032963" y="3089807"/>
              <a:ext cx="1736244" cy="64514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>
                  <a:solidFill>
                    <a:schemeClr val="tx1"/>
                  </a:solidFill>
                </a:rPr>
                <a:t>Predictive risk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256E519-159B-47A3-F4AA-8D57BB651D1E}"/>
                </a:ext>
              </a:extLst>
            </p:cNvPr>
            <p:cNvSpPr/>
            <p:nvPr/>
          </p:nvSpPr>
          <p:spPr>
            <a:xfrm>
              <a:off x="6635608" y="4052928"/>
              <a:ext cx="2400888" cy="127408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b="1" dirty="0">
                  <a:solidFill>
                    <a:schemeClr val="tx1"/>
                  </a:solidFill>
                </a:rPr>
                <a:t>Analytical /predictive models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sz="1400" dirty="0">
                  <a:solidFill>
                    <a:schemeClr val="tx1"/>
                  </a:solidFill>
                </a:rPr>
                <a:t>Regression based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sz="1400" dirty="0">
                  <a:solidFill>
                    <a:schemeClr val="tx1"/>
                  </a:solidFill>
                </a:rPr>
                <a:t>Machine learning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sz="1400" dirty="0">
                  <a:solidFill>
                    <a:schemeClr val="tx1"/>
                  </a:solidFill>
                </a:rPr>
                <a:t>Use of auxiliar data</a:t>
              </a:r>
            </a:p>
            <a:p>
              <a:endParaRPr lang="en-GB" sz="14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05941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01C1E24-4D3C-6A7C-D3A2-BF219290C4E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GB" smtClean="0"/>
              <a:pPr/>
              <a:t>15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3D623C-BFE6-D723-E2B8-3BA27843E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z="3200" dirty="0"/>
              <a:t>Other procedures to mitigate the detection risk</a:t>
            </a:r>
            <a:endParaRPr lang="en-IE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35A756-CBEC-7BC0-D536-5CF273B2DE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8179274" cy="3881904"/>
          </a:xfrm>
        </p:spPr>
        <p:txBody>
          <a:bodyPr/>
          <a:lstStyle/>
          <a:p>
            <a:pPr algn="just"/>
            <a:r>
              <a:rPr lang="en-US" dirty="0"/>
              <a:t>The preventive role of audit– communication</a:t>
            </a:r>
          </a:p>
          <a:p>
            <a:pPr algn="just"/>
            <a:endParaRPr lang="en-US" dirty="0"/>
          </a:p>
          <a:p>
            <a:pPr lvl="1" algn="just"/>
            <a:r>
              <a:rPr lang="en-US" sz="1800" dirty="0"/>
              <a:t>Regular meetings with ESIF national coordination body and certifying authorities:</a:t>
            </a:r>
          </a:p>
          <a:p>
            <a:pPr lvl="2" algn="just"/>
            <a:r>
              <a:rPr lang="en-US" sz="1800" dirty="0"/>
              <a:t>Capacity building for auditors and auditees and dissemination of identified good practices between </a:t>
            </a:r>
            <a:r>
              <a:rPr lang="en-US" sz="1800" dirty="0" err="1"/>
              <a:t>programme</a:t>
            </a:r>
            <a:r>
              <a:rPr lang="en-US" sz="1800" dirty="0"/>
              <a:t> authorities </a:t>
            </a:r>
          </a:p>
          <a:p>
            <a:pPr lvl="2" algn="just"/>
            <a:r>
              <a:rPr lang="en-US" sz="1800" dirty="0"/>
              <a:t>State of play of the audits – planning issues and reported error rates</a:t>
            </a:r>
          </a:p>
          <a:p>
            <a:pPr lvl="2" algn="just"/>
            <a:r>
              <a:rPr lang="en-US" sz="1800" dirty="0"/>
              <a:t>Share the most relevant risk areas – understand the possible measures to improve the management and systems</a:t>
            </a:r>
          </a:p>
          <a:p>
            <a:pPr lvl="2" algn="just"/>
            <a:r>
              <a:rPr lang="en-US" sz="1800" dirty="0"/>
              <a:t>Previous audit findings/system deviations – understanding root causes, state of play and follow-up</a:t>
            </a:r>
          </a:p>
          <a:p>
            <a:pPr lvl="2" algn="just"/>
            <a:r>
              <a:rPr lang="en-US" sz="1800" dirty="0"/>
              <a:t>Common understanding of errors to be avoided</a:t>
            </a:r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5966426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E" dirty="0"/>
              <a:t>Thank you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69681" y="4342077"/>
            <a:ext cx="6705762" cy="1390139"/>
          </a:xfrm>
        </p:spPr>
        <p:txBody>
          <a:bodyPr wrap="square" anchor="b" anchorCtr="0"/>
          <a:lstStyle/>
          <a:p>
            <a:r>
              <a:rPr lang="en-US" sz="788" b="1" dirty="0"/>
              <a:t>© European Union 2020</a:t>
            </a:r>
          </a:p>
          <a:p>
            <a:r>
              <a:rPr lang="en-US" sz="788" dirty="0"/>
              <a:t>Unless otherwise noted the reuse of this presentation is </a:t>
            </a:r>
            <a:r>
              <a:rPr lang="en-US" sz="788" dirty="0" err="1"/>
              <a:t>authorised</a:t>
            </a:r>
            <a:r>
              <a:rPr lang="en-US" sz="788" dirty="0"/>
              <a:t> under the </a:t>
            </a:r>
            <a:r>
              <a:rPr lang="en-US" sz="788" dirty="0">
                <a:hlinkClick r:id="rId3"/>
              </a:rPr>
              <a:t>CC BY 4.0 </a:t>
            </a:r>
            <a:r>
              <a:rPr lang="en-US" sz="788" dirty="0"/>
              <a:t>license. For any use or reproduction of elements that are not owned by the EU, permission may need to be sought directly from the respective right holders.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3" y="4500935"/>
            <a:ext cx="767622" cy="268573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2E456F-1B4E-9BC0-B9EE-D34335E5D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3619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01C1E24-4D3C-6A7C-D3A2-BF219290C4E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3D623C-BFE6-D723-E2B8-3BA27843E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Outline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35A756-CBEC-7BC0-D536-5CF273B2DE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/>
              <a:t>Brief reference to the International Audit Standards</a:t>
            </a:r>
          </a:p>
          <a:p>
            <a:endParaRPr lang="en-IE" dirty="0"/>
          </a:p>
          <a:p>
            <a:r>
              <a:rPr lang="en-US" dirty="0"/>
              <a:t>The context of the EU Funds Audits (challenges and risks)</a:t>
            </a:r>
          </a:p>
          <a:p>
            <a:endParaRPr lang="en-IE" dirty="0"/>
          </a:p>
          <a:p>
            <a:r>
              <a:rPr lang="en-US" dirty="0"/>
              <a:t>Human resources and capacity buildings actions</a:t>
            </a:r>
            <a:endParaRPr lang="en-IE" dirty="0"/>
          </a:p>
          <a:p>
            <a:endParaRPr lang="en-IE" dirty="0"/>
          </a:p>
          <a:p>
            <a:r>
              <a:rPr lang="en-IE" dirty="0"/>
              <a:t>The Portuguese EU Funds audit model</a:t>
            </a:r>
          </a:p>
          <a:p>
            <a:endParaRPr lang="en-US" sz="1800" kern="0" dirty="0">
              <a:effectLst/>
              <a:latin typeface="TimesNewRomanPSMT"/>
              <a:ea typeface="Calibri" panose="020F0502020204030204" pitchFamily="34" charset="0"/>
              <a:cs typeface="TimesNewRomanPSMT"/>
            </a:endParaRPr>
          </a:p>
          <a:p>
            <a:r>
              <a:rPr lang="en-IE" dirty="0"/>
              <a:t>Supervision and quality control of audits of operations</a:t>
            </a:r>
          </a:p>
          <a:p>
            <a:endParaRPr lang="en-IE" dirty="0"/>
          </a:p>
          <a:p>
            <a:r>
              <a:rPr lang="en-IE" dirty="0"/>
              <a:t>Other procedures to mitigate the detection risk</a:t>
            </a:r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8687457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01C1E24-4D3C-6A7C-D3A2-BF219290C4E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3D623C-BFE6-D723-E2B8-3BA27843E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International Audit Standards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35A756-CBEC-7BC0-D536-5CF273B2DE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en-US" dirty="0"/>
              <a:t>Detection risk relates to the </a:t>
            </a:r>
            <a:r>
              <a:rPr lang="en-US" b="1" dirty="0"/>
              <a:t>nature, timing and extent </a:t>
            </a:r>
            <a:r>
              <a:rPr lang="en-US" dirty="0"/>
              <a:t>of the auditor’s procedures that are determined by the auditor to </a:t>
            </a:r>
            <a:r>
              <a:rPr lang="en-US" b="1" dirty="0"/>
              <a:t>reduce audit risk to an acceptably low level</a:t>
            </a:r>
          </a:p>
          <a:p>
            <a:pPr algn="just"/>
            <a:endParaRPr lang="en-US" dirty="0"/>
          </a:p>
          <a:p>
            <a:pPr marL="361950" indent="0" algn="just">
              <a:buNone/>
            </a:pPr>
            <a:r>
              <a:rPr lang="en-US" dirty="0"/>
              <a:t>Main components/risks:</a:t>
            </a:r>
          </a:p>
          <a:p>
            <a:pPr marL="628650" algn="just"/>
            <a:endParaRPr lang="en-US" dirty="0"/>
          </a:p>
          <a:p>
            <a:pPr marL="628650" algn="just"/>
            <a:r>
              <a:rPr lang="en-US" dirty="0"/>
              <a:t>Select an inappropriate audit procedure</a:t>
            </a:r>
          </a:p>
          <a:p>
            <a:pPr marL="628650" algn="just"/>
            <a:endParaRPr lang="en-US" dirty="0"/>
          </a:p>
          <a:p>
            <a:pPr marL="628650" algn="just"/>
            <a:r>
              <a:rPr lang="en-US" dirty="0"/>
              <a:t>Misapply an appropriate audit procedure</a:t>
            </a:r>
          </a:p>
          <a:p>
            <a:pPr marL="628650" algn="just"/>
            <a:endParaRPr lang="en-US" dirty="0"/>
          </a:p>
          <a:p>
            <a:pPr marL="628650" algn="just"/>
            <a:r>
              <a:rPr lang="en-IE" dirty="0"/>
              <a:t>Misinterpret the audit results</a:t>
            </a:r>
          </a:p>
          <a:p>
            <a:pPr marL="628650" algn="just"/>
            <a:endParaRPr lang="en-IE" dirty="0">
              <a:solidFill>
                <a:schemeClr val="tx1">
                  <a:lumMod val="50000"/>
                </a:schemeClr>
              </a:solidFill>
            </a:endParaRPr>
          </a:p>
          <a:p>
            <a:pPr marL="628650" algn="just"/>
            <a:endParaRPr lang="en-IE" dirty="0"/>
          </a:p>
          <a:p>
            <a:pPr marL="0" indent="0">
              <a:buNone/>
            </a:pPr>
            <a:r>
              <a:rPr lang="pt-PT" sz="1200" b="0" i="0" dirty="0">
                <a:solidFill>
                  <a:srgbClr val="4A4A4A"/>
                </a:solidFill>
                <a:effectLst/>
                <a:latin typeface="arial" panose="020B0604020202020204" pitchFamily="34" charset="0"/>
              </a:rPr>
              <a:t>(§</a:t>
            </a:r>
            <a:r>
              <a:rPr lang="en-IE" sz="1200" dirty="0">
                <a:solidFill>
                  <a:srgbClr val="4A4A4A"/>
                </a:solidFill>
                <a:latin typeface="arial" panose="020B0604020202020204" pitchFamily="34" charset="0"/>
              </a:rPr>
              <a:t>48A – ISA 200)</a:t>
            </a:r>
            <a:endParaRPr lang="en-IE" sz="1200" dirty="0"/>
          </a:p>
        </p:txBody>
      </p:sp>
    </p:spTree>
    <p:extLst>
      <p:ext uri="{BB962C8B-B14F-4D97-AF65-F5344CB8AC3E}">
        <p14:creationId xmlns:p14="http://schemas.microsoft.com/office/powerpoint/2010/main" val="38401560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01C1E24-4D3C-6A7C-D3A2-BF219290C4E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13D623C-BFE6-D723-E2B8-3BA27843E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International Audit Standards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35A756-CBEC-7BC0-D536-5CF273B2DE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en-US" dirty="0"/>
              <a:t>Matters that enhance the effectiveness of an audit procedure and of its application:</a:t>
            </a:r>
          </a:p>
          <a:p>
            <a:pPr algn="just"/>
            <a:endParaRPr lang="en-US" dirty="0"/>
          </a:p>
          <a:p>
            <a:pPr marL="628650" indent="-304800" algn="just"/>
            <a:r>
              <a:rPr lang="en-US" b="1" dirty="0"/>
              <a:t>Adequate planning</a:t>
            </a:r>
          </a:p>
          <a:p>
            <a:pPr marL="628650" indent="-304800" algn="just"/>
            <a:endParaRPr lang="en-US" dirty="0"/>
          </a:p>
          <a:p>
            <a:pPr marL="628650" indent="-304800" algn="just"/>
            <a:r>
              <a:rPr lang="en-US" b="1" dirty="0"/>
              <a:t>Proper assignment of personnel to the audit team</a:t>
            </a:r>
          </a:p>
          <a:p>
            <a:pPr marL="628650" indent="-304800" algn="just"/>
            <a:endParaRPr lang="en-US" dirty="0"/>
          </a:p>
          <a:p>
            <a:pPr marL="628650" indent="-304800" algn="just"/>
            <a:r>
              <a:rPr lang="en-US" dirty="0"/>
              <a:t>The application of professional skepticism</a:t>
            </a:r>
          </a:p>
          <a:p>
            <a:pPr marL="628650" indent="-304800" algn="just"/>
            <a:endParaRPr lang="en-US" dirty="0"/>
          </a:p>
          <a:p>
            <a:pPr marL="628650" indent="-304800" algn="just"/>
            <a:r>
              <a:rPr lang="en-US" b="1" dirty="0"/>
              <a:t>Supervision and review </a:t>
            </a:r>
            <a:r>
              <a:rPr lang="en-US" dirty="0"/>
              <a:t>of the audit work performed</a:t>
            </a:r>
          </a:p>
          <a:p>
            <a:pPr marL="628650" algn="just"/>
            <a:endParaRPr lang="en-IE" dirty="0"/>
          </a:p>
          <a:p>
            <a:pPr indent="0" algn="ctr">
              <a:buNone/>
            </a:pPr>
            <a:endParaRPr lang="en-US" dirty="0"/>
          </a:p>
          <a:p>
            <a:pPr indent="0" algn="ctr">
              <a:buNone/>
            </a:pPr>
            <a:r>
              <a:rPr lang="en-US" b="1" dirty="0"/>
              <a:t>Detection risk can only be reduced not eliminated</a:t>
            </a:r>
          </a:p>
          <a:p>
            <a:pPr marL="0" indent="0">
              <a:buNone/>
            </a:pPr>
            <a:endParaRPr lang="pt-PT" sz="1200" b="0" i="0" dirty="0">
              <a:solidFill>
                <a:srgbClr val="4A4A4A"/>
              </a:solidFill>
              <a:effectLst/>
              <a:latin typeface="arial" panose="020B0604020202020204" pitchFamily="34" charset="0"/>
            </a:endParaRPr>
          </a:p>
          <a:p>
            <a:pPr marL="0" indent="0">
              <a:buNone/>
            </a:pPr>
            <a:endParaRPr lang="pt-PT" sz="1200" dirty="0">
              <a:solidFill>
                <a:srgbClr val="4A4A4A"/>
              </a:solidFill>
              <a:latin typeface="arial" panose="020B0604020202020204" pitchFamily="34" charset="0"/>
            </a:endParaRPr>
          </a:p>
          <a:p>
            <a:pPr marL="0" indent="0">
              <a:buNone/>
            </a:pPr>
            <a:endParaRPr lang="pt-PT" sz="1200" b="0" i="0" dirty="0">
              <a:solidFill>
                <a:srgbClr val="4A4A4A"/>
              </a:solidFill>
              <a:effectLst/>
              <a:latin typeface="arial" panose="020B0604020202020204" pitchFamily="34" charset="0"/>
            </a:endParaRPr>
          </a:p>
          <a:p>
            <a:pPr marL="0" indent="0">
              <a:buNone/>
            </a:pPr>
            <a:endParaRPr lang="pt-PT" sz="1200" dirty="0">
              <a:solidFill>
                <a:srgbClr val="4A4A4A"/>
              </a:solidFill>
              <a:latin typeface="arial" panose="020B0604020202020204" pitchFamily="34" charset="0"/>
            </a:endParaRPr>
          </a:p>
          <a:p>
            <a:pPr marL="0" indent="0">
              <a:buNone/>
            </a:pPr>
            <a:r>
              <a:rPr lang="pt-PT" sz="1200" b="0" i="0" dirty="0">
                <a:solidFill>
                  <a:srgbClr val="4A4A4A"/>
                </a:solidFill>
                <a:effectLst/>
                <a:latin typeface="arial" panose="020B0604020202020204" pitchFamily="34" charset="0"/>
              </a:rPr>
              <a:t>(§</a:t>
            </a:r>
            <a:r>
              <a:rPr lang="en-IE" sz="1200" dirty="0">
                <a:solidFill>
                  <a:srgbClr val="4A4A4A"/>
                </a:solidFill>
                <a:latin typeface="arial" panose="020B0604020202020204" pitchFamily="34" charset="0"/>
              </a:rPr>
              <a:t>48A – ISA 200)</a:t>
            </a:r>
            <a:endParaRPr lang="en-IE" sz="1200" dirty="0"/>
          </a:p>
        </p:txBody>
      </p:sp>
      <p:sp>
        <p:nvSpPr>
          <p:cNvPr id="5" name="Arrow: Down 4">
            <a:extLst>
              <a:ext uri="{FF2B5EF4-FFF2-40B4-BE49-F238E27FC236}">
                <a16:creationId xmlns:a16="http://schemas.microsoft.com/office/drawing/2014/main" id="{17FE7A1E-AC63-626D-9BF0-A6C22D47576B}"/>
              </a:ext>
            </a:extLst>
          </p:cNvPr>
          <p:cNvSpPr/>
          <p:nvPr/>
        </p:nvSpPr>
        <p:spPr>
          <a:xfrm>
            <a:off x="3708400" y="4686300"/>
            <a:ext cx="1155700" cy="425450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But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089530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EA6446A-8742-A45D-5F7F-A12D6017085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53E5B17-6D03-D50B-BDA5-CA2DB72C0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context of the EU Funds Audits</a:t>
            </a:r>
            <a:endParaRPr lang="pt-PT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BBF9D6-E09F-0B58-A2AC-C0A4103A9A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en-US" dirty="0"/>
              <a:t>Challenges/Risks</a:t>
            </a:r>
          </a:p>
          <a:p>
            <a:pPr algn="just"/>
            <a:endParaRPr lang="en-US" dirty="0"/>
          </a:p>
          <a:p>
            <a:pPr marL="628650" algn="just"/>
            <a:r>
              <a:rPr lang="en-US" dirty="0"/>
              <a:t>The protection of the EU financial interests is a key to ensure a sound and efficient execution the European Funds</a:t>
            </a:r>
          </a:p>
          <a:p>
            <a:pPr marL="628650" algn="just"/>
            <a:endParaRPr lang="en-US" dirty="0"/>
          </a:p>
          <a:p>
            <a:pPr marL="628650" algn="just"/>
            <a:r>
              <a:rPr lang="en-US" dirty="0"/>
              <a:t>Under the current digital transition, the expenditure declared for each operation involves thousands of documents, invoices, payments and contracts. On the other side we have new forms of EU contributions</a:t>
            </a:r>
          </a:p>
          <a:p>
            <a:pPr marL="628650" algn="just"/>
            <a:endParaRPr lang="en-US" dirty="0"/>
          </a:p>
          <a:p>
            <a:pPr marL="628650" algn="just"/>
            <a:r>
              <a:rPr lang="en-GB" sz="1800" dirty="0"/>
              <a:t>The </a:t>
            </a:r>
            <a:r>
              <a:rPr lang="en-GB" dirty="0"/>
              <a:t>audit work is highly time consuming, requires significant human resources and costs</a:t>
            </a:r>
            <a:endParaRPr lang="en-US" dirty="0"/>
          </a:p>
          <a:p>
            <a:pPr marL="628650" algn="just"/>
            <a:endParaRPr lang="en-US" dirty="0"/>
          </a:p>
          <a:p>
            <a:pPr marL="628650" algn="just"/>
            <a:r>
              <a:rPr lang="en-US" dirty="0"/>
              <a:t>The legal requirements are more complex (small changes in the regulations have a huge impact at the national level)</a:t>
            </a:r>
          </a:p>
          <a:p>
            <a:pPr marL="628650" algn="just"/>
            <a:endParaRPr lang="en-US" dirty="0"/>
          </a:p>
          <a:p>
            <a:pPr marL="628650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673485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EA6446A-8742-A45D-5F7F-A12D6017085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GB" smtClean="0"/>
              <a:pPr/>
              <a:t>6</a:t>
            </a:fld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53E5B17-6D03-D50B-BDA5-CA2DB72C0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context of the EU Funds Audits</a:t>
            </a:r>
            <a:endParaRPr lang="pt-PT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BBF9D6-E09F-0B58-A2AC-C0A4103A9A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en-US" dirty="0"/>
              <a:t>Challenges/Risks</a:t>
            </a:r>
          </a:p>
          <a:p>
            <a:pPr algn="just"/>
            <a:endParaRPr lang="pt-PT" dirty="0"/>
          </a:p>
          <a:p>
            <a:pPr marL="628650" algn="just"/>
            <a:r>
              <a:rPr lang="en-US" dirty="0"/>
              <a:t>The audit work is becoming more complex and demanding regarding levels of supervision, deadlines for reporting the results and opinions and overlapping of financing instruments (Closure, 21-27, RRF)</a:t>
            </a:r>
          </a:p>
          <a:p>
            <a:pPr marL="628650" algn="just"/>
            <a:endParaRPr lang="en-US" dirty="0"/>
          </a:p>
          <a:p>
            <a:pPr marL="628650" algn="just"/>
            <a:r>
              <a:rPr lang="en-US" dirty="0"/>
              <a:t>Time consuming and highly complex ECA audits, detail by detail, generates even more complex ongoing and </a:t>
            </a:r>
            <a:r>
              <a:rPr lang="en-US" i="1" dirty="0"/>
              <a:t>follow-up</a:t>
            </a:r>
            <a:r>
              <a:rPr lang="en-US" dirty="0"/>
              <a:t> process (also very difficult contradictory procedure, scope of the preliminary findings). Long cycle and different levels of detection risk</a:t>
            </a:r>
          </a:p>
          <a:p>
            <a:pPr marL="628650" algn="just"/>
            <a:endParaRPr lang="en-US" dirty="0"/>
          </a:p>
          <a:p>
            <a:pPr marL="628650" algn="just"/>
            <a:r>
              <a:rPr lang="en-US" dirty="0"/>
              <a:t>High demands from EC assurance package supervision (more and more deep supervision, desk and on the spot, detail by detail….)</a:t>
            </a:r>
          </a:p>
          <a:p>
            <a:pPr marL="628650" algn="just"/>
            <a:endParaRPr lang="en-US" dirty="0"/>
          </a:p>
          <a:p>
            <a:pPr marL="628650" algn="just"/>
            <a:r>
              <a:rPr lang="en-US" dirty="0"/>
              <a:t>Further robust the AA audit work and opinion</a:t>
            </a:r>
          </a:p>
        </p:txBody>
      </p:sp>
    </p:spTree>
    <p:extLst>
      <p:ext uri="{BB962C8B-B14F-4D97-AF65-F5344CB8AC3E}">
        <p14:creationId xmlns:p14="http://schemas.microsoft.com/office/powerpoint/2010/main" val="6509440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A14E9E-1669-9EFC-3E2F-4CDB0073D74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709A3A8-B0C6-4512-BF8F-F11A09C882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Human resources and capacity buildings actions</a:t>
            </a:r>
            <a:endParaRPr lang="pt-PT" sz="28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B5CC37-7F76-BCDD-F629-3E895E7465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en-US" dirty="0"/>
              <a:t>IGF is increasing its staff (around 100 new auditors in five years time until 2026), out if which 40 are already recruited (13 allocated to AA responsibilities)</a:t>
            </a:r>
          </a:p>
          <a:p>
            <a:pPr algn="just"/>
            <a:endParaRPr lang="en-US" dirty="0"/>
          </a:p>
          <a:p>
            <a:pPr algn="just"/>
            <a:r>
              <a:rPr lang="en-US" dirty="0"/>
              <a:t>Auditors' skills, competences and experience are a key priority for the Portuguese AA:</a:t>
            </a:r>
          </a:p>
          <a:p>
            <a:pPr marL="685800" lvl="3" indent="-285750" algn="just">
              <a:spcBef>
                <a:spcPts val="0"/>
              </a:spcBef>
              <a:buSzPts val="2400"/>
            </a:pPr>
            <a:r>
              <a:rPr lang="en-US" sz="1650" dirty="0"/>
              <a:t>Every new auditors has an initial training program covering all relevant areas</a:t>
            </a:r>
          </a:p>
          <a:p>
            <a:pPr marL="685800" lvl="3" indent="-285750" algn="just">
              <a:spcBef>
                <a:spcPts val="0"/>
              </a:spcBef>
              <a:buSzPts val="2400"/>
            </a:pPr>
            <a:r>
              <a:rPr lang="en-US" sz="1650" dirty="0"/>
              <a:t>AA auditors concluded a yearly post-graduation/master </a:t>
            </a:r>
            <a:r>
              <a:rPr lang="en-US" sz="1650" dirty="0" err="1"/>
              <a:t>programme</a:t>
            </a:r>
            <a:r>
              <a:rPr lang="en-US" sz="1650" dirty="0"/>
              <a:t> covering audit and financial management</a:t>
            </a:r>
          </a:p>
          <a:p>
            <a:pPr marL="685800" lvl="3" indent="-285750" algn="just">
              <a:spcBef>
                <a:spcPts val="0"/>
              </a:spcBef>
              <a:buSzPts val="2400"/>
            </a:pPr>
            <a:r>
              <a:rPr lang="en-US" sz="1650" dirty="0"/>
              <a:t>IGF signed protocols with high ranked Universities (Nova IMS, Faculty of Engineering - IT systems department) </a:t>
            </a:r>
          </a:p>
          <a:p>
            <a:pPr algn="just"/>
            <a:endParaRPr lang="en-US" dirty="0"/>
          </a:p>
          <a:p>
            <a:pPr algn="just"/>
            <a:r>
              <a:rPr lang="en-US" dirty="0"/>
              <a:t>The AA contributes to the capacity building and to develop the knowledge and competence of the other stakeholders:</a:t>
            </a:r>
          </a:p>
          <a:p>
            <a:pPr marL="685800" lvl="3" indent="-285750" algn="just">
              <a:spcBef>
                <a:spcPts val="0"/>
              </a:spcBef>
              <a:buSzPts val="2400"/>
            </a:pPr>
            <a:r>
              <a:rPr lang="en-US" sz="1650" dirty="0"/>
              <a:t>The post-graduation/master is open to the MA and CA bodies staff.</a:t>
            </a:r>
          </a:p>
          <a:p>
            <a:endParaRPr lang="pt-PT" dirty="0"/>
          </a:p>
        </p:txBody>
      </p:sp>
      <p:sp>
        <p:nvSpPr>
          <p:cNvPr id="5" name="Arrow: Down 4">
            <a:extLst>
              <a:ext uri="{FF2B5EF4-FFF2-40B4-BE49-F238E27FC236}">
                <a16:creationId xmlns:a16="http://schemas.microsoft.com/office/drawing/2014/main" id="{A75278D4-27A4-2E08-A83F-E79DCDE752BA}"/>
              </a:ext>
            </a:extLst>
          </p:cNvPr>
          <p:cNvSpPr/>
          <p:nvPr/>
        </p:nvSpPr>
        <p:spPr>
          <a:xfrm>
            <a:off x="4140437" y="2533110"/>
            <a:ext cx="1155700" cy="342900"/>
          </a:xfrm>
          <a:prstGeom prst="downArrow">
            <a:avLst>
              <a:gd name="adj1" fmla="val 50000"/>
              <a:gd name="adj2" fmla="val 51852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But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1744643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515A300-8117-E80E-1216-8B174FAE991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C9C85FF-B718-083A-68DE-408B8D9588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Portuguese audit model of the EU Funds</a:t>
            </a:r>
            <a:endParaRPr lang="pt-PT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B5122D-12EB-B0FF-001C-7FC04CD61D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IGF is the Audit Authority for all EU funds in Portugal</a:t>
            </a:r>
          </a:p>
          <a:p>
            <a:endParaRPr lang="en-US" dirty="0"/>
          </a:p>
          <a:p>
            <a:pPr algn="just"/>
            <a:r>
              <a:rPr lang="en-US" dirty="0"/>
              <a:t>Nevertheless, under the cohesion policy funds, audits of operations carried out by a Segregated Audit Unit of another national body, on behalf of IGF, according to the national legal framework</a:t>
            </a:r>
          </a:p>
          <a:p>
            <a:pPr marL="57150" indent="0" algn="just">
              <a:buNone/>
            </a:pPr>
            <a:endParaRPr lang="en-US" dirty="0"/>
          </a:p>
          <a:p>
            <a:pPr algn="just"/>
            <a:r>
              <a:rPr lang="en-US" dirty="0"/>
              <a:t>IGF must ensure that:</a:t>
            </a:r>
          </a:p>
          <a:p>
            <a:pPr lvl="1" algn="just"/>
            <a:r>
              <a:rPr lang="en-US" sz="1800" dirty="0"/>
              <a:t> This Audit Unit is functionally and technically independent</a:t>
            </a:r>
          </a:p>
          <a:p>
            <a:pPr lvl="1" algn="just"/>
            <a:r>
              <a:rPr lang="en-US" sz="1800" dirty="0"/>
              <a:t>The audit work takes account of internationally accepted audit standards</a:t>
            </a:r>
          </a:p>
          <a:p>
            <a:pPr marL="419100" lvl="1" indent="0" algn="just">
              <a:buNone/>
            </a:pPr>
            <a:endParaRPr lang="en-US" sz="1800" dirty="0"/>
          </a:p>
          <a:p>
            <a:pPr algn="just"/>
            <a:r>
              <a:rPr lang="en-US" dirty="0"/>
              <a:t>IGF is also responsible to provide/approve the methodological framework, and carry out </a:t>
            </a:r>
            <a:r>
              <a:rPr lang="en-US" b="1" i="1" dirty="0"/>
              <a:t>ex-ante, ongoing and ex-post supervision</a:t>
            </a:r>
            <a:r>
              <a:rPr lang="en-US" dirty="0"/>
              <a:t> to get assurance of the audit work, according to the international standards</a:t>
            </a:r>
            <a:endParaRPr lang="pt-PT" dirty="0"/>
          </a:p>
        </p:txBody>
      </p:sp>
      <p:sp>
        <p:nvSpPr>
          <p:cNvPr id="5" name="Arrow: Down 4">
            <a:extLst>
              <a:ext uri="{FF2B5EF4-FFF2-40B4-BE49-F238E27FC236}">
                <a16:creationId xmlns:a16="http://schemas.microsoft.com/office/drawing/2014/main" id="{5CC3A61C-1F86-4B7A-81FC-E14A4EB97633}"/>
              </a:ext>
            </a:extLst>
          </p:cNvPr>
          <p:cNvSpPr/>
          <p:nvPr/>
        </p:nvSpPr>
        <p:spPr>
          <a:xfrm>
            <a:off x="4093542" y="5038185"/>
            <a:ext cx="1155700" cy="342900"/>
          </a:xfrm>
          <a:prstGeom prst="downArrow">
            <a:avLst>
              <a:gd name="adj1" fmla="val 50000"/>
              <a:gd name="adj2" fmla="val 51852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So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6066870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628650" y="1866598"/>
            <a:ext cx="2716057" cy="534647"/>
          </a:xfrm>
        </p:spPr>
        <p:txBody>
          <a:bodyPr/>
          <a:lstStyle/>
          <a:p>
            <a:pPr marL="0" indent="0" algn="ctr">
              <a:buNone/>
            </a:pPr>
            <a:r>
              <a:rPr lang="en-US" b="1" i="1" dirty="0"/>
              <a:t>Ex-ante</a:t>
            </a:r>
            <a:endParaRPr lang="pt-PT" b="1" i="1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sz="2400" dirty="0"/>
              <a:t>Supervision of the quality of the audits on operations</a:t>
            </a:r>
            <a:endParaRPr lang="en-GB" sz="2400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6179052" y="1866599"/>
            <a:ext cx="2645241" cy="531386"/>
          </a:xfrm>
        </p:spPr>
        <p:txBody>
          <a:bodyPr/>
          <a:lstStyle/>
          <a:p>
            <a:pPr marL="0" indent="0" algn="ctr">
              <a:buNone/>
            </a:pPr>
            <a:r>
              <a:rPr lang="en-US" b="1" i="1" dirty="0"/>
              <a:t>Ex-post</a:t>
            </a:r>
            <a:endParaRPr lang="pt-PT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3418953" y="1866598"/>
            <a:ext cx="2642437" cy="531387"/>
          </a:xfrm>
        </p:spPr>
        <p:txBody>
          <a:bodyPr/>
          <a:lstStyle/>
          <a:p>
            <a:pPr marL="0" indent="0" algn="ctr">
              <a:buNone/>
            </a:pPr>
            <a:r>
              <a:rPr lang="en-US" b="1" i="1" dirty="0"/>
              <a:t>Ongoing</a:t>
            </a:r>
            <a:endParaRPr lang="pt-PT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628650" y="2397985"/>
            <a:ext cx="2672641" cy="3164936"/>
          </a:xfrm>
        </p:spPr>
        <p:txBody>
          <a:bodyPr/>
          <a:lstStyle/>
          <a:p>
            <a:r>
              <a:rPr lang="en-GB" dirty="0"/>
              <a:t>Assessment and approval of:</a:t>
            </a:r>
          </a:p>
          <a:p>
            <a:pPr marL="85725" indent="-85725" algn="just" defTabSz="266700">
              <a:buFont typeface="Arial" panose="020B0604020202020204" pitchFamily="34" charset="0"/>
              <a:buChar char="•"/>
            </a:pPr>
            <a:r>
              <a:rPr lang="en-US" dirty="0"/>
              <a:t>The effective functional independence of the Audit Unit </a:t>
            </a:r>
          </a:p>
          <a:p>
            <a:pPr marL="85725" indent="-85725" algn="just" defTabSz="266700">
              <a:buFont typeface="Arial" panose="020B0604020202020204" pitchFamily="34" charset="0"/>
              <a:buChar char="•"/>
            </a:pPr>
            <a:r>
              <a:rPr lang="en-US" dirty="0"/>
              <a:t>The sufficiency of resources allocated to the audits</a:t>
            </a:r>
          </a:p>
          <a:p>
            <a:pPr marL="85725" indent="-85725" algn="just" defTabSz="266700">
              <a:buFont typeface="Arial" panose="020B0604020202020204" pitchFamily="34" charset="0"/>
              <a:buChar char="•"/>
            </a:pPr>
            <a:r>
              <a:rPr lang="en-US" dirty="0"/>
              <a:t>The audit manual and other methodological tools </a:t>
            </a:r>
          </a:p>
          <a:p>
            <a:pPr marL="85725" indent="-85725" algn="just" defTabSz="266700">
              <a:buFont typeface="Arial" panose="020B0604020202020204" pitchFamily="34" charset="0"/>
              <a:buChar char="•"/>
            </a:pPr>
            <a:r>
              <a:rPr lang="en-US" dirty="0"/>
              <a:t>The execution of the overall audit plan, including the timetable of all audits</a:t>
            </a:r>
          </a:p>
          <a:p>
            <a:pPr marL="85725" indent="-85725" algn="just" defTabSz="266700">
              <a:buFont typeface="Arial" panose="020B0604020202020204" pitchFamily="34" charset="0"/>
              <a:buChar char="•"/>
            </a:pPr>
            <a:r>
              <a:rPr lang="en-US" dirty="0"/>
              <a:t>All the samples and subsamples </a:t>
            </a:r>
          </a:p>
          <a:p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3418953" y="2393479"/>
            <a:ext cx="2616665" cy="3168195"/>
          </a:xfrm>
        </p:spPr>
        <p:txBody>
          <a:bodyPr/>
          <a:lstStyle/>
          <a:p>
            <a:pPr marL="85725" indent="-85725" algn="just">
              <a:buFont typeface="Arial" panose="020B0604020202020204" pitchFamily="34" charset="0"/>
              <a:buChar char="•"/>
            </a:pPr>
            <a:r>
              <a:rPr lang="en-US" dirty="0"/>
              <a:t>The follow-up of all pending recommendations</a:t>
            </a:r>
          </a:p>
          <a:p>
            <a:pPr marL="85725" indent="-85725" algn="just">
              <a:buFont typeface="Arial" panose="020B0604020202020204" pitchFamily="34" charset="0"/>
              <a:buChar char="•"/>
            </a:pPr>
            <a:r>
              <a:rPr lang="en-US" dirty="0"/>
              <a:t>The reperformance of a sample of audits on operations </a:t>
            </a:r>
          </a:p>
          <a:p>
            <a:pPr marL="85725" indent="-85725" algn="just">
              <a:buFont typeface="Arial" panose="020B0604020202020204" pitchFamily="34" charset="0"/>
              <a:buChar char="•"/>
            </a:pPr>
            <a:r>
              <a:rPr lang="en-US" dirty="0"/>
              <a:t>The evaluation of the highest risky areas, most of them involving all the operations of the sample</a:t>
            </a:r>
          </a:p>
          <a:p>
            <a:pPr marL="85725" indent="-85725" algn="just">
              <a:buFont typeface="Arial" panose="020B0604020202020204" pitchFamily="34" charset="0"/>
              <a:buChar char="•"/>
            </a:pPr>
            <a:r>
              <a:rPr lang="en-US" dirty="0"/>
              <a:t>Regular meetings with the Audit Unit to follow-up the execution of the audit plan and the findings of the audits already concluded</a:t>
            </a:r>
          </a:p>
          <a:p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8"/>
          </p:nvPr>
        </p:nvSpPr>
        <p:spPr>
          <a:xfrm>
            <a:off x="6179052" y="2401246"/>
            <a:ext cx="2616665" cy="3160428"/>
          </a:xfrm>
        </p:spPr>
        <p:txBody>
          <a:bodyPr/>
          <a:lstStyle/>
          <a:p>
            <a:pPr marL="85725" indent="-85725" algn="just">
              <a:buFont typeface="Arial" panose="020B0604020202020204" pitchFamily="34" charset="0"/>
              <a:buChar char="•"/>
            </a:pPr>
            <a:r>
              <a:rPr lang="en-US" dirty="0"/>
              <a:t>Recalculation of the extrapolation of the errors </a:t>
            </a:r>
          </a:p>
          <a:p>
            <a:pPr marL="85725" indent="-85725" algn="just">
              <a:buFont typeface="Arial" panose="020B0604020202020204" pitchFamily="34" charset="0"/>
              <a:buChar char="•"/>
            </a:pPr>
            <a:r>
              <a:rPr lang="en-US" dirty="0"/>
              <a:t>Recalculation of the TER and calculation of RTER</a:t>
            </a:r>
          </a:p>
          <a:p>
            <a:pPr marL="85725" indent="-85725" algn="just">
              <a:buFont typeface="Arial" panose="020B0604020202020204" pitchFamily="34" charset="0"/>
              <a:buChar char="•"/>
            </a:pPr>
            <a:r>
              <a:rPr lang="en-US" dirty="0"/>
              <a:t>Evaluation of the findings and of the nature and root causes of the errors/irregularities reported</a:t>
            </a:r>
          </a:p>
          <a:p>
            <a:pPr marL="85725" indent="-85725" algn="just">
              <a:buFont typeface="Arial" panose="020B0604020202020204" pitchFamily="34" charset="0"/>
              <a:buChar char="•"/>
            </a:pPr>
            <a:r>
              <a:rPr lang="en-US" dirty="0"/>
              <a:t>Review of the reports issued by the Audit Unit</a:t>
            </a:r>
          </a:p>
          <a:p>
            <a:pPr marL="85725" indent="-85725" algn="just">
              <a:buFont typeface="Arial" panose="020B0604020202020204" pitchFamily="34" charset="0"/>
              <a:buChar char="•"/>
            </a:pPr>
            <a:endParaRPr lang="en-US" dirty="0"/>
          </a:p>
          <a:p>
            <a:pPr marL="85725" indent="-85725" algn="just">
              <a:buFont typeface="Arial" panose="020B0604020202020204" pitchFamily="34" charset="0"/>
              <a:buChar char="•"/>
            </a:pPr>
            <a:endParaRPr lang="en-US" dirty="0"/>
          </a:p>
          <a:p>
            <a:pPr marL="85725" indent="-85725" algn="just">
              <a:buFont typeface="Arial" panose="020B0604020202020204" pitchFamily="34" charset="0"/>
              <a:buChar char="•"/>
            </a:pPr>
            <a:endParaRPr lang="en-US" dirty="0"/>
          </a:p>
          <a:p>
            <a:pPr marL="85725" indent="-85725" algn="just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GB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E7002B8-4F01-4068-01A7-C42ADEC4D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68675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C colour scheme">
      <a:dk1>
        <a:srgbClr val="4D4D4D"/>
      </a:dk1>
      <a:lt1>
        <a:srgbClr val="FFFFFF"/>
      </a:lt1>
      <a:dk2>
        <a:srgbClr val="034EA2"/>
      </a:dk2>
      <a:lt2>
        <a:srgbClr val="D3E8F9"/>
      </a:lt2>
      <a:accent1>
        <a:srgbClr val="1E858B"/>
      </a:accent1>
      <a:accent2>
        <a:srgbClr val="4BC5DE"/>
      </a:accent2>
      <a:accent3>
        <a:srgbClr val="1EC08A"/>
      </a:accent3>
      <a:accent4>
        <a:srgbClr val="ED8D2F"/>
      </a:accent4>
      <a:accent5>
        <a:srgbClr val="FFC000"/>
      </a:accent5>
      <a:accent6>
        <a:srgbClr val="E76C53"/>
      </a:accent6>
      <a:hlink>
        <a:srgbClr val="0563C1"/>
      </a:hlink>
      <a:folHlink>
        <a:srgbClr val="24337E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C_Presentation.pptx" id="{DF0E4C23-23CF-4CA0-B78D-4EE4E4812529}" vid="{A275074F-6DFA-4FBF-AA5C-38C3649C393F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EC Document" ma:contentTypeID="0x010100258AA79CEB83498886A3A0868112325000BE6ABFDC0BD53341B5E0C44955A2A799" ma:contentTypeVersion="2" ma:contentTypeDescription="Create a new document in this library." ma:contentTypeScope="" ma:versionID="7dc70888bf6fb913781fe4ed5c35430c">
  <xsd:schema xmlns:xsd="http://www.w3.org/2001/XMLSchema" xmlns:xs="http://www.w3.org/2001/XMLSchema" xmlns:p="http://schemas.microsoft.com/office/2006/metadata/properties" xmlns:ns2="http://schemas.microsoft.com/sharepoint/v3/fields" xmlns:ns3="dde93f67-7286-476d-8608-94bf7414439d" xmlns:ns4="05f829ce-f5fd-4042-be85-53a50257cf0b" targetNamespace="http://schemas.microsoft.com/office/2006/metadata/properties" ma:root="true" ma:fieldsID="665a5af126e1c16c22f2bd6f364d9f8a" ns2:_="" ns3:_="" ns4:_="">
    <xsd:import namespace="http://schemas.microsoft.com/sharepoint/v3/fields"/>
    <xsd:import namespace="dde93f67-7286-476d-8608-94bf7414439d"/>
    <xsd:import namespace="05f829ce-f5fd-4042-be85-53a50257cf0b"/>
    <xsd:element name="properties">
      <xsd:complexType>
        <xsd:sequence>
          <xsd:element name="documentManagement">
            <xsd:complexType>
              <xsd:all>
                <xsd:element ref="ns3:EC_Collab_Reference" minOccurs="0"/>
                <xsd:element ref="ns2:_Status" minOccurs="0"/>
                <xsd:element ref="ns3:EC_Collab_DocumentLanguage"/>
                <xsd:element ref="ns3:EC_Collab_Status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13" nillable="true" ma:displayName="Status" ma:default="Not Started" ma:hidden="true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e93f67-7286-476d-8608-94bf7414439d" elementFormDefault="qualified">
    <xsd:import namespace="http://schemas.microsoft.com/office/2006/documentManagement/types"/>
    <xsd:import namespace="http://schemas.microsoft.com/office/infopath/2007/PartnerControls"/>
    <xsd:element name="EC_Collab_Reference" ma:index="12" nillable="true" ma:displayName="Reference" ma:internalName="EC_Collab_Reference">
      <xsd:simpleType>
        <xsd:restriction base="dms:Text"/>
      </xsd:simpleType>
    </xsd:element>
    <xsd:element name="EC_Collab_DocumentLanguage" ma:index="14" ma:displayName="Language" ma:default="EN" ma:internalName="EC_Collab_DocumentLanguage">
      <xsd:simpleType>
        <xsd:restriction base="dms:Choice">
          <xsd:enumeration value="BG"/>
          <xsd:enumeration value="ES"/>
          <xsd:enumeration value="CS"/>
          <xsd:enumeration value="DA"/>
          <xsd:enumeration value="DE"/>
          <xsd:enumeration value="ET"/>
          <xsd:enumeration value="EL"/>
          <xsd:enumeration value="EN"/>
          <xsd:enumeration value="FR"/>
          <xsd:enumeration value="GA"/>
          <xsd:enumeration value="IT"/>
          <xsd:enumeration value="LT"/>
          <xsd:enumeration value="LV"/>
          <xsd:enumeration value="HU"/>
          <xsd:enumeration value="MT"/>
          <xsd:enumeration value="NL"/>
          <xsd:enumeration value="PL"/>
          <xsd:enumeration value="PT"/>
          <xsd:enumeration value="RO"/>
          <xsd:enumeration value="SK"/>
          <xsd:enumeration value="SL"/>
          <xsd:enumeration value="FI"/>
          <xsd:enumeration value="SV"/>
          <xsd:enumeration value="HR"/>
          <xsd:enumeration value="MK"/>
          <xsd:enumeration value="TR"/>
          <xsd:enumeration value="EU"/>
          <xsd:enumeration value="CA"/>
          <xsd:enumeration value="GL"/>
          <xsd:enumeration value="AB"/>
          <xsd:enumeration value="AA"/>
          <xsd:enumeration value="AF"/>
          <xsd:enumeration value="AK"/>
          <xsd:enumeration value="SQ"/>
          <xsd:enumeration value="AM"/>
          <xsd:enumeration value="AR"/>
          <xsd:enumeration value="AN"/>
          <xsd:enumeration value="HY"/>
          <xsd:enumeration value="AS"/>
          <xsd:enumeration value="AV"/>
          <xsd:enumeration value="AE"/>
          <xsd:enumeration value="AY"/>
          <xsd:enumeration value="AZ"/>
          <xsd:enumeration value="BM"/>
          <xsd:enumeration value="BA"/>
          <xsd:enumeration value="BE"/>
          <xsd:enumeration value="BN"/>
          <xsd:enumeration value="BH"/>
          <xsd:enumeration value="BI"/>
          <xsd:enumeration value="NB"/>
          <xsd:enumeration value="BS"/>
          <xsd:enumeration value="BR"/>
          <xsd:enumeration value="MY"/>
          <xsd:enumeration value="KM"/>
          <xsd:enumeration value="CH"/>
          <xsd:enumeration value="CE"/>
          <xsd:enumeration value="NY"/>
          <xsd:enumeration value="ZH"/>
          <xsd:enumeration value="CU"/>
          <xsd:enumeration value="CV"/>
          <xsd:enumeration value="KW"/>
          <xsd:enumeration value="CO"/>
          <xsd:enumeration value="CR"/>
          <xsd:enumeration value="DV"/>
          <xsd:enumeration value="DZ"/>
          <xsd:enumeration value="EO"/>
          <xsd:enumeration value="EE"/>
          <xsd:enumeration value="FO"/>
          <xsd:enumeration value="FJ"/>
          <xsd:enumeration value="FF"/>
          <xsd:enumeration value="GD"/>
          <xsd:enumeration value="LG"/>
          <xsd:enumeration value="KA"/>
          <xsd:enumeration value="GN"/>
          <xsd:enumeration value="GU"/>
          <xsd:enumeration value="HT"/>
          <xsd:enumeration value="HA"/>
          <xsd:enumeration value="HE"/>
          <xsd:enumeration value="HZ"/>
          <xsd:enumeration value="HI"/>
          <xsd:enumeration value="HO"/>
          <xsd:enumeration value="IS"/>
          <xsd:enumeration value="IO"/>
          <xsd:enumeration value="IG"/>
          <xsd:enumeration value="ID"/>
          <xsd:enumeration value="IA"/>
          <xsd:enumeration value="IE"/>
          <xsd:enumeration value="IU"/>
          <xsd:enumeration value="IK"/>
          <xsd:enumeration value="JA"/>
          <xsd:enumeration value="JV"/>
          <xsd:enumeration value="KL"/>
          <xsd:enumeration value="KN"/>
          <xsd:enumeration value="KR"/>
          <xsd:enumeration value="KS"/>
          <xsd:enumeration value="KK"/>
          <xsd:enumeration value="KI"/>
          <xsd:enumeration value="RW"/>
          <xsd:enumeration value="KY"/>
          <xsd:enumeration value="KV"/>
          <xsd:enumeration value="KG"/>
          <xsd:enumeration value="KO"/>
          <xsd:enumeration value="KJ"/>
          <xsd:enumeration value="KU"/>
          <xsd:enumeration value="LO"/>
          <xsd:enumeration value="LA"/>
          <xsd:enumeration value="LI"/>
          <xsd:enumeration value="LN"/>
          <xsd:enumeration value="LU"/>
          <xsd:enumeration value="LB"/>
          <xsd:enumeration value="MG"/>
          <xsd:enumeration value="MS"/>
          <xsd:enumeration value="ML"/>
          <xsd:enumeration value="GV"/>
          <xsd:enumeration value="MI"/>
          <xsd:enumeration value="MR"/>
          <xsd:enumeration value="MH"/>
          <xsd:enumeration value="MN"/>
          <xsd:enumeration value="NA"/>
          <xsd:enumeration value="NV"/>
          <xsd:enumeration value="ND"/>
          <xsd:enumeration value="NR"/>
          <xsd:enumeration value="NG"/>
          <xsd:enumeration value="NE"/>
          <xsd:enumeration value="SE"/>
          <xsd:enumeration value="NO"/>
          <xsd:enumeration value="NN"/>
          <xsd:enumeration value="OC"/>
          <xsd:enumeration value="OJ"/>
          <xsd:enumeration value="OR"/>
          <xsd:enumeration value="OM"/>
          <xsd:enumeration value="OS"/>
          <xsd:enumeration value="PI"/>
          <xsd:enumeration value="PA"/>
          <xsd:enumeration value="FA"/>
          <xsd:enumeration value="PS"/>
          <xsd:enumeration value="QU"/>
          <xsd:enumeration value="RM"/>
          <xsd:enumeration value="RN"/>
          <xsd:enumeration value="RU"/>
          <xsd:enumeration value="SM"/>
          <xsd:enumeration value="SG"/>
          <xsd:enumeration value="SA"/>
          <xsd:enumeration value="SC"/>
          <xsd:enumeration value="SR"/>
          <xsd:enumeration value="SN"/>
          <xsd:enumeration value="II"/>
          <xsd:enumeration value="SD"/>
          <xsd:enumeration value="SI"/>
          <xsd:enumeration value="SO"/>
          <xsd:enumeration value="ST"/>
          <xsd:enumeration value="SU"/>
          <xsd:enumeration value="SW"/>
          <xsd:enumeration value="SS"/>
          <xsd:enumeration value="TL"/>
          <xsd:enumeration value="TY"/>
          <xsd:enumeration value="TG"/>
          <xsd:enumeration value="TA"/>
          <xsd:enumeration value="TT"/>
          <xsd:enumeration value="TE"/>
          <xsd:enumeration value="TH"/>
          <xsd:enumeration value="BO"/>
          <xsd:enumeration value="TI"/>
          <xsd:enumeration value="TO"/>
          <xsd:enumeration value="TS"/>
          <xsd:enumeration value="TN"/>
          <xsd:enumeration value="TK"/>
          <xsd:enumeration value="TW"/>
          <xsd:enumeration value="UG"/>
          <xsd:enumeration value="UK"/>
          <xsd:enumeration value="UR"/>
          <xsd:enumeration value="UZ"/>
          <xsd:enumeration value="VE"/>
          <xsd:enumeration value="VI"/>
          <xsd:enumeration value="VO"/>
          <xsd:enumeration value="WA"/>
          <xsd:enumeration value="CY"/>
          <xsd:enumeration value="FY"/>
          <xsd:enumeration value="WO"/>
          <xsd:enumeration value="XH"/>
          <xsd:enumeration value="YI"/>
          <xsd:enumeration value="YO"/>
          <xsd:enumeration value="ZA"/>
          <xsd:enumeration value="ZU"/>
        </xsd:restriction>
      </xsd:simpleType>
    </xsd:element>
    <xsd:element name="EC_Collab_Status" ma:index="15" ma:displayName="EC Status" ma:default="Not Started" ma:internalName="EC_Collab_Status">
      <xsd:simpleType>
        <xsd:restriction base="dms:Choice">
          <xsd:enumeration value="Not Started"/>
          <xsd:enumeration value="Draft"/>
          <xsd:enumeration value="Reviewed"/>
          <xsd:enumeration value="Scheduled"/>
          <xsd:enumeration value="Published"/>
          <xsd:enumeration value="Final"/>
          <xsd:enumeration value="Expir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f829ce-f5fd-4042-be85-53a50257cf0b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9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7" ma:displayName="Title"/>
        <xsd:element ref="dc:subject" minOccurs="0" maxOccurs="1" ma:index="8" ma:displayName="Subject"/>
        <xsd:element ref="dc:description" minOccurs="0" maxOccurs="1" ma:index="11" ma:displayName="Comments"/>
        <xsd:element name="keywords" minOccurs="0" maxOccurs="1" type="xsd:string" ma:index="10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Status xmlns="http://schemas.microsoft.com/sharepoint/v3/fields">Not Started</_Status>
    <EC_Collab_DocumentLanguage xmlns="dde93f67-7286-476d-8608-94bf7414439d">EN</EC_Collab_DocumentLanguage>
    <EC_Collab_Reference xmlns="dde93f67-7286-476d-8608-94bf7414439d" xsi:nil="true"/>
    <EC_Collab_Status xmlns="dde93f67-7286-476d-8608-94bf7414439d">Reviewed</EC_Collab_Statu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F1C3EBC-1046-42FE-B12A-45AFB7D622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dde93f67-7286-476d-8608-94bf7414439d"/>
    <ds:schemaRef ds:uri="05f829ce-f5fd-4042-be85-53a50257cf0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FF87431-2774-4E17-BE38-8A579357848D}">
  <ds:schemaRefs>
    <ds:schemaRef ds:uri="http://purl.org/dc/terms/"/>
    <ds:schemaRef ds:uri="http://schemas.microsoft.com/sharepoint/v3/fields"/>
    <ds:schemaRef ds:uri="http://purl.org/dc/elements/1.1/"/>
    <ds:schemaRef ds:uri="dde93f67-7286-476d-8608-94bf7414439d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05f829ce-f5fd-4042-be85-53a50257cf0b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B1CAF70-02D1-4551-A536-63581F6A809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3035</TotalTime>
  <Words>1314</Words>
  <Application>Microsoft Office PowerPoint</Application>
  <PresentationFormat>On-screen Show (4:3)</PresentationFormat>
  <Paragraphs>180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Arial</vt:lpstr>
      <vt:lpstr>Calibri</vt:lpstr>
      <vt:lpstr>Calibri Light</vt:lpstr>
      <vt:lpstr>Montserrat-Regular</vt:lpstr>
      <vt:lpstr>TimesNewRomanPSMT</vt:lpstr>
      <vt:lpstr>Office Theme</vt:lpstr>
      <vt:lpstr>Custom Design</vt:lpstr>
      <vt:lpstr>Enhanced detection capacity for audit authorities</vt:lpstr>
      <vt:lpstr>Outline</vt:lpstr>
      <vt:lpstr>International Audit Standards</vt:lpstr>
      <vt:lpstr>International Audit Standards</vt:lpstr>
      <vt:lpstr>The context of the EU Funds Audits</vt:lpstr>
      <vt:lpstr>The context of the EU Funds Audits</vt:lpstr>
      <vt:lpstr>Human resources and capacity buildings actions</vt:lpstr>
      <vt:lpstr>The Portuguese audit model of the EU Funds</vt:lpstr>
      <vt:lpstr>Supervision of the quality of the audits on operations</vt:lpstr>
      <vt:lpstr>Supervision of the quality of the audits on operations</vt:lpstr>
      <vt:lpstr>Summary of the support for the annual opinion</vt:lpstr>
      <vt:lpstr>Other procedures to mitigate the detection risk</vt:lpstr>
      <vt:lpstr>Other procedures to mitigate the detection risk</vt:lpstr>
      <vt:lpstr>Other procedures to mitigate the detection risk</vt:lpstr>
      <vt:lpstr>Other procedures to mitigate the detection risk</vt:lpstr>
      <vt:lpstr>Thank you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JOHN Yvonne (COMM)</dc:creator>
  <cp:keywords/>
  <dc:description/>
  <cp:lastModifiedBy>MANTOG Ioana (REGIO+EMPL-DAC)</cp:lastModifiedBy>
  <cp:revision>100</cp:revision>
  <dcterms:created xsi:type="dcterms:W3CDTF">2019-08-09T12:06:42Z</dcterms:created>
  <dcterms:modified xsi:type="dcterms:W3CDTF">2023-09-24T19:20:11Z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0x010100258AA79CEB83498886A3A0868112325000BE6ABFDC0BD53341B5E0C44955A2A799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2023-06-28T13:37:52Z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9484d77e-901d-423d-b67e-68c3b91004b7</vt:lpwstr>
  </property>
  <property fmtid="{D5CDD505-2E9C-101B-9397-08002B2CF9AE}" pid="9" name="MSIP_Label_6bd9ddd1-4d20-43f6-abfa-fc3c07406f94_ContentBits">
    <vt:lpwstr>0</vt:lpwstr>
  </property>
</Properties>
</file>