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71" r:id="rId6"/>
  </p:sldMasterIdLst>
  <p:notesMasterIdLst>
    <p:notesMasterId r:id="rId16"/>
  </p:notesMasterIdLst>
  <p:handoutMasterIdLst>
    <p:handoutMasterId r:id="rId17"/>
  </p:handoutMasterIdLst>
  <p:sldIdLst>
    <p:sldId id="256" r:id="rId7"/>
    <p:sldId id="454" r:id="rId8"/>
    <p:sldId id="458" r:id="rId9"/>
    <p:sldId id="459" r:id="rId10"/>
    <p:sldId id="306" r:id="rId11"/>
    <p:sldId id="303" r:id="rId12"/>
    <p:sldId id="350" r:id="rId13"/>
    <p:sldId id="455" r:id="rId14"/>
    <p:sldId id="457" r:id="rId15"/>
  </p:sldIdLst>
  <p:sldSz cx="12190413" cy="7021513"/>
  <p:notesSz cx="6797675" cy="9926638"/>
  <p:defaultTextStyle>
    <a:defPPr>
      <a:defRPr lang="cs-CZ"/>
    </a:defPPr>
    <a:lvl1pPr marL="0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751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502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4253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9004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3756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8507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3258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8009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7">
          <p15:clr>
            <a:srgbClr val="A4A3A4"/>
          </p15:clr>
        </p15:guide>
        <p15:guide id="2" pos="6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89B89B-6C60-36B8-2B8E-DCB1D8751F15}" name="Smejkalová Monika" initials="SM" userId="S::monika.smejkalova@mmr.cz::611af4c0-7d0a-43bf-ae11-a60d84a48e0c" providerId="AD"/>
  <p188:author id="{155CAAF2-4831-F1F7-49BC-6F8E417670B9}" name="Neveselá Kateřina" initials="NK" userId="S::katerina.nevesela@mmr.cz::b1f323c7-0c05-4579-841f-9f26a11dcc3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korňa David" initials="ŠD" lastIdx="17" clrIdx="0">
    <p:extLst>
      <p:ext uri="{19B8F6BF-5375-455C-9EA6-DF929625EA0E}">
        <p15:presenceInfo xmlns:p15="http://schemas.microsoft.com/office/powerpoint/2012/main" userId="S::david.skorna@mmr.cz::14af4992-b9ba-4f73-a583-3492502050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B4"/>
    <a:srgbClr val="A6D86E"/>
    <a:srgbClr val="7ABC32"/>
    <a:srgbClr val="FFFF00"/>
    <a:srgbClr val="034EA2"/>
    <a:srgbClr val="996633"/>
    <a:srgbClr val="FFFF2D"/>
    <a:srgbClr val="FF6600"/>
    <a:srgbClr val="0085B4"/>
    <a:srgbClr val="DA2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0C6AF1-7731-42CC-9694-48D6ECCFF986}" v="1510" dt="2023-09-22T15:00:55.540"/>
    <p1510:client id="{D8382AC8-22B5-4835-AE8E-D839192B0223}" v="1558" dt="2023-09-22T14:43:07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97" autoAdjust="0"/>
  </p:normalViewPr>
  <p:slideViewPr>
    <p:cSldViewPr snapToGrid="0">
      <p:cViewPr varScale="1">
        <p:scale>
          <a:sx n="67" d="100"/>
          <a:sy n="67" d="100"/>
        </p:scale>
        <p:origin x="1267" y="62"/>
      </p:cViewPr>
      <p:guideLst>
        <p:guide orient="horz" pos="1757"/>
        <p:guide pos="66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D4A88-BEB9-47EF-BF71-AD51FF9C51EA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9C18A-D021-4BF2-8A5D-BCCDF1FF3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465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36" y="0"/>
            <a:ext cx="2945659" cy="498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6DC61-3355-455A-AAD7-6FF26B325BFB}" type="datetimeFigureOut">
              <a:rPr lang="en-GB" smtClean="0"/>
              <a:t>22/09/2023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92125" y="1239838"/>
            <a:ext cx="5813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011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36" y="9428011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11D54-2553-4934-A3DB-F839223ED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7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91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371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 publikovala „</a:t>
            </a:r>
            <a:r>
              <a:rPr lang="cs-CZ" sz="1000" dirty="0" err="1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Simplification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handbook“ zahrnující 74 opatření, které byly zavedeny v CPR 2021-2027. Mezi tyto opatření s dopadem do auditní činnosti patří: </a:t>
            </a:r>
            <a:r>
              <a:rPr lang="cs-CZ" sz="1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Zvýšené využívání metod financování založených na výkonnosti (SCO a FNLC) namísto proplácení skutečných výdajů na základě faktur. </a:t>
            </a:r>
            <a:r>
              <a:rPr lang="cs-CZ" sz="1000" dirty="0" err="1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Rozšířuje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povinné využívání ZMV v případě malých projektů. Tento trend se dá očekávat i do budoucna. SCO přináší zjednodušení, a to i v oblasti kontrol a auditů. SCO nejen snižují byrokracii spojenou s ověřováním, ale také riziko chyb. AO hrají nově významnou roli při nastavování SCO a FNLC na vyšší úrovni, následně auditují správné používání metody SCO a FNLC.</a:t>
            </a:r>
            <a:endParaRPr lang="cs-CZ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000" dirty="0" err="1">
                <a:solidFill>
                  <a:srgbClr val="2021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Proporocionální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přístup k auditům - jednodušší požadavky na audit a menší zátěž pro programy s dobrými výsledky a řádným fungováním managementu a řídicích systémů. Výběr „nízkorizikových“ programů je založen na</a:t>
            </a:r>
            <a:r>
              <a:rPr lang="cs-CZ" sz="1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objektivních kritériích.</a:t>
            </a:r>
            <a:endParaRPr lang="cs-CZ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Počet auditů zahrnujících programy územní spolupráce je zásadně snížen zavedením společného auditního vzorku pro programy EÚS.</a:t>
            </a:r>
            <a:endParaRPr lang="cs-CZ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Zásada jednotného auditu -</a:t>
            </a:r>
            <a:r>
              <a:rPr lang="cs-CZ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Komise bude auditovat pouze činnost auditního orgánu tehdy, je-li jeho stanovisko spolehlivé a členský stát spolupracuje s Úřadem evropského veřejného žalobce. Projekty EFRR a Fondu soudržnosti se ZV pod 400 000 EUR a projekty ESF</a:t>
            </a:r>
            <a:r>
              <a:rPr lang="en-US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ZV pod 300 000 EUR budou auditovány pouze jednou před dokončením. Ostatní projekty pouze jednou za účetní rok.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cs-CZ" sz="1000" dirty="0">
              <a:solidFill>
                <a:srgbClr val="2021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00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CPR na druhou stranu zavedlo nové instituty, které jdou částečně proti zjednodušení a jejichž aplikace je složitá.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37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SCO přináší zjednodušení, nicméně dané naráží na jiná ustanovení CPR, která nejsou s principy zjednodušení úplně konzistentní nebo jejich aplikace je nejasná – jedná se např. o povinnost evidovat data k zakázkám i u SCO projektů, povinnost ŘO zveřejňovat údaje o operace, včetně údajů k zakázkám i u projektů s SCO.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K FNLC </a:t>
            </a:r>
            <a:r>
              <a:rPr lang="cs-CZ" dirty="0" err="1">
                <a:cs typeface="Calibri"/>
              </a:rPr>
              <a:t>udelal</a:t>
            </a:r>
            <a:r>
              <a:rPr lang="cs-CZ" dirty="0">
                <a:cs typeface="Calibri"/>
              </a:rPr>
              <a:t> DAC (audit EK) </a:t>
            </a:r>
            <a:r>
              <a:rPr lang="cs-CZ" dirty="0" err="1">
                <a:cs typeface="Calibri"/>
              </a:rPr>
              <a:t>explanotory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note</a:t>
            </a:r>
            <a:r>
              <a:rPr lang="cs-CZ" dirty="0">
                <a:cs typeface="Calibri"/>
              </a:rPr>
              <a:t>, kde jsou popsány postupy kontrol FNLC (a je to OK, do detailu se nejde), tedy by bylo fine, kdyby DAC udělal dtto pro SCO.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29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11D54-2553-4934-A3DB-F839223ED02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2295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412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Další otázkou je rozsah kontrol a auditů v případě ZMV na nižší úrovni – ŘO a příjemce, na které se vztahuje povinnost ŘO ověřit soulad operace s relevantními právními předpisy – není jasné, jak daný soulad ověřovat v případě ZMV, kdy platí princip, že se např. dokumentace k zakázkám nekontroluje. EK nedávno potvrdila, že soulad se sankčními nařízeními musí být ověřen i u ZMV projektů. Jak ověřovat něco, k čemu nemáme informace?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B1D6ED-DFD8-4E88-8BA3-F29283ACA8F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350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1/ </a:t>
            </a:r>
            <a:r>
              <a:rPr lang="cs-CZ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DNSH je horizontální zásada – EK vydala dne 27.9.2021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“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Commission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explanatory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„do no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significant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harm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principle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Cohesion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policy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(ERDF, ESF+, CF, JTF)“.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CP nutno sledovat u veškeré infrastruktury s očekávanou životností nad 5 let</a:t>
            </a:r>
            <a:endParaRPr lang="cs-CZ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upřesnění způsobu posouzení byly EK vydány Technické pokyny k prověřování infrastruktury z hlediska klimatického dopadu v období 2021 – 2027 ze dne 16. 9. 2021. Na rozdíl od technických pokynů pro Fond </a:t>
            </a:r>
            <a:r>
              <a:rPr lang="cs-CZ" sz="100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InvestEU</a:t>
            </a: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zde nebyla stanovena tzv. prahová hodnota (10 milionů EUR), kdy operace pod touto hranicí jsou vyňaty z povinnosti provedení prověření.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EK vznesen požadavek ke stanovení finančního limitu, pod kterým by se klimatické prověřování projektů neprovádělo. EK přislíbila, že se tím bude ještě zabývat.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 členskými státy je velká rozmanitost způsobů implementace DNSH, ale EK to akceptuje a doporučila, aby uvnitř členských států byla stanovena nějaká autorita, která bude pověřena koordinací a zodpovědností za DNSH vůči všem programům.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33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RRF představuje nový EU nástroj založený na dosažení výsledků (tj. není nutné řešit konkrétní výdaje, ale jen naplnění stanovených milníků a cílů). Tento přístup by měl vést ke zjednodušení rovněž v oblasti kontrol a auditů – není nutné ověřovat každý jednotlivý výdaj.</a:t>
            </a:r>
          </a:p>
          <a:p>
            <a:endParaRPr lang="cs-CZ" dirty="0"/>
          </a:p>
          <a:p>
            <a:r>
              <a:rPr lang="cs-CZ" dirty="0"/>
              <a:t>Nicméně financování musí být v souladu s EU a národní legislativou, což vede k otázkám, jak toto zajistit bez ověření konkrétních faktur, dodavatelů apod.</a:t>
            </a:r>
          </a:p>
          <a:p>
            <a:endParaRPr lang="cs-CZ" dirty="0"/>
          </a:p>
          <a:p>
            <a:r>
              <a:rPr lang="cs-CZ" dirty="0"/>
              <a:t>V kohezi existuje obdobný systém financování – </a:t>
            </a:r>
            <a:r>
              <a:rPr lang="cs-CZ" dirty="0" err="1"/>
              <a:t>financing</a:t>
            </a:r>
            <a:r>
              <a:rPr lang="cs-CZ" dirty="0"/>
              <a:t> not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costs</a:t>
            </a:r>
            <a:r>
              <a:rPr lang="cs-CZ" dirty="0"/>
              <a:t> – který ale zatím v praxi není využívaný a nejsou tak k dispozici zkušenosti s kontrolou výdajů realizovaných touto formou. </a:t>
            </a:r>
          </a:p>
          <a:p>
            <a:endParaRPr lang="cs-CZ" dirty="0"/>
          </a:p>
          <a:p>
            <a:r>
              <a:rPr lang="cs-CZ" dirty="0"/>
              <a:t>Jak budou auditoři přistupovat ke kontrole výsledkově orientovaných finančních toků tak, aby nedocházelo k popření zjednodušení které je s těmito metodami spojené? Jsou již zkušenosti s audity RRF? Lze přenést zkušenosti do koheze?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41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42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B11D54-2553-4934-A3DB-F839223ED02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8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u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490" y="-1"/>
            <a:ext cx="12480855" cy="7021513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00000" y="4734893"/>
            <a:ext cx="8533289" cy="504055"/>
          </a:xfrm>
        </p:spPr>
        <p:txBody>
          <a:bodyPr lIns="90000">
            <a:normAutofit/>
          </a:bodyPr>
          <a:lstStyle>
            <a:lvl1pPr marL="0" indent="0" algn="l">
              <a:buNone/>
              <a:defRPr sz="2800" baseline="0">
                <a:solidFill>
                  <a:srgbClr val="034EA2"/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Name</a:t>
            </a:r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900000" y="900000"/>
            <a:ext cx="4464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/>
              <a:t>MINISTRY OF REGIONAL DEVELOPMENT</a:t>
            </a:r>
            <a:br>
              <a:rPr lang="cs-CZ" b="1"/>
            </a:br>
            <a:r>
              <a:rPr lang="en-GB" sz="2000" b="1" noProof="0"/>
              <a:t>National Coordination Authority</a:t>
            </a:r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900000" y="2160000"/>
            <a:ext cx="10971372" cy="1170252"/>
          </a:xfrm>
        </p:spPr>
        <p:txBody>
          <a:bodyPr lIns="90000">
            <a:normAutofit/>
          </a:bodyPr>
          <a:lstStyle>
            <a:lvl1pPr algn="l">
              <a:defRPr sz="4000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Title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900000" y="5454650"/>
            <a:ext cx="4608512" cy="360363"/>
          </a:xfrm>
        </p:spPr>
        <p:txBody>
          <a:bodyPr lIns="90000" rIns="144000">
            <a:noAutofit/>
          </a:bodyPr>
          <a:lstStyle>
            <a:lvl1pPr>
              <a:buNone/>
              <a:defRPr sz="2000">
                <a:solidFill>
                  <a:srgbClr val="034EA2"/>
                </a:solidFill>
              </a:defRPr>
            </a:lvl1pPr>
          </a:lstStyle>
          <a:p>
            <a:pPr lvl="0"/>
            <a:r>
              <a:rPr lang="en-GB" noProof="0"/>
              <a:t>Date and place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8"/>
            <a:ext cx="10971372" cy="925313"/>
          </a:xfrm>
        </p:spPr>
        <p:txBody>
          <a:bodyPr>
            <a:normAutofit/>
          </a:bodyPr>
          <a:lstStyle>
            <a:lvl1pPr algn="l">
              <a:defRPr sz="3516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5" name="Zástupný symbol pro tabulku 14"/>
          <p:cNvSpPr>
            <a:spLocks noGrp="1"/>
          </p:cNvSpPr>
          <p:nvPr>
            <p:ph type="tbl" sz="quarter" idx="13" hasCustomPrompt="1"/>
          </p:nvPr>
        </p:nvSpPr>
        <p:spPr>
          <a:xfrm>
            <a:off x="622300" y="1638301"/>
            <a:ext cx="11017250" cy="4321175"/>
          </a:xfrm>
        </p:spPr>
        <p:txBody>
          <a:bodyPr/>
          <a:lstStyle/>
          <a:p>
            <a:r>
              <a:rPr lang="en-GB" noProof="0"/>
              <a:t>Click on icon to add table</a:t>
            </a:r>
            <a:r>
              <a:rPr lang="cs-CZ"/>
              <a:t>.</a:t>
            </a:r>
            <a:endParaRPr lang="en-US" noProof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7"/>
            <a:ext cx="12208532" cy="70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3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50590" y="2204112"/>
            <a:ext cx="10971372" cy="1170252"/>
          </a:xfrm>
        </p:spPr>
        <p:txBody>
          <a:bodyPr>
            <a:normAutofit/>
          </a:bodyPr>
          <a:lstStyle>
            <a:lvl1pPr>
              <a:defRPr sz="5859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Topic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3582765"/>
            <a:ext cx="8092440" cy="6858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7"/>
            <a:ext cx="12208532" cy="70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4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ew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490" y="0"/>
            <a:ext cx="12480855" cy="7021513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46735" y="4806900"/>
            <a:ext cx="8496944" cy="1008112"/>
          </a:xfrm>
        </p:spPr>
        <p:txBody>
          <a:bodyPr lIns="90000">
            <a:normAutofit/>
          </a:bodyPr>
          <a:lstStyle>
            <a:lvl1pPr marL="0" indent="0" algn="ctr">
              <a:buNone/>
              <a:defRPr sz="2735" baseline="0">
                <a:solidFill>
                  <a:srgbClr val="034EA2"/>
                </a:solidFill>
              </a:defRPr>
            </a:lvl1pPr>
            <a:lvl2pPr marL="600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0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01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02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02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02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Name of author and contact</a:t>
            </a:r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1054100" y="2789238"/>
            <a:ext cx="10081666" cy="1225574"/>
          </a:xfrm>
        </p:spPr>
        <p:txBody>
          <a:bodyPr lIns="90000">
            <a:normAutofit/>
          </a:bodyPr>
          <a:lstStyle>
            <a:lvl1pPr algn="ctr">
              <a:defRPr sz="5273" b="0" baseline="0">
                <a:solidFill>
                  <a:srgbClr val="034EA2"/>
                </a:solidFill>
              </a:defRPr>
            </a:lvl1pPr>
          </a:lstStyle>
          <a:p>
            <a:br>
              <a:rPr lang="cs-CZ">
                <a:effectLst/>
              </a:rPr>
            </a:br>
            <a:r>
              <a:rPr lang="en-GB" noProof="0">
                <a:effectLst/>
              </a:rPr>
              <a:t>Farewell</a:t>
            </a:r>
            <a:br>
              <a:rPr lang="cs-CZ">
                <a:effectLst/>
              </a:rPr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98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00000" y="4734893"/>
            <a:ext cx="8533289" cy="504055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l">
              <a:buNone/>
              <a:defRPr sz="2800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Jméno autora/autorů</a:t>
            </a:r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900000" y="900000"/>
            <a:ext cx="4464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/>
              <a:t>MINISTERSTVO PRO MÍSTNÍ ROZVOJ </a:t>
            </a:r>
            <a:br>
              <a:rPr lang="cs-CZ" b="1"/>
            </a:br>
            <a:r>
              <a:rPr lang="cs-CZ" sz="2000" b="1"/>
              <a:t>Národní orgán pro koordinaci</a:t>
            </a:r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900000" y="2160000"/>
            <a:ext cx="10971372" cy="1170252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l">
              <a:defRPr sz="54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900000" y="5454650"/>
            <a:ext cx="4608512" cy="360363"/>
          </a:xfrm>
          <a:prstGeom prst="rect">
            <a:avLst/>
          </a:prstGeom>
        </p:spPr>
        <p:txBody>
          <a:bodyPr lIns="90000" rIns="144000">
            <a:noAutofit/>
          </a:bodyPr>
          <a:lstStyle>
            <a:lvl1pPr>
              <a:buNone/>
              <a:defRPr sz="20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Datum a místo</a:t>
            </a:r>
          </a:p>
        </p:txBody>
      </p:sp>
      <p:pic>
        <p:nvPicPr>
          <p:cNvPr id="10" name="Obrázek 9" descr="roh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9538" y="0"/>
            <a:ext cx="4590876" cy="4590876"/>
          </a:xfrm>
          <a:prstGeom prst="rect">
            <a:avLst/>
          </a:prstGeom>
        </p:spPr>
      </p:pic>
      <p:pic>
        <p:nvPicPr>
          <p:cNvPr id="13" name="Obrázek 12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62958" y="5959028"/>
            <a:ext cx="4464496" cy="770414"/>
          </a:xfrm>
          <a:prstGeom prst="rect">
            <a:avLst/>
          </a:prstGeom>
        </p:spPr>
      </p:pic>
      <p:sp>
        <p:nvSpPr>
          <p:cNvPr id="9" name="Zástupný symbol pro datum 14"/>
          <p:cNvSpPr>
            <a:spLocks noGrp="1"/>
          </p:cNvSpPr>
          <p:nvPr>
            <p:ph type="dt" sz="half" idx="14"/>
          </p:nvPr>
        </p:nvSpPr>
        <p:spPr>
          <a:xfrm>
            <a:off x="609521" y="6507904"/>
            <a:ext cx="2844430" cy="37383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8D8D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669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PTP_CZ_RO_B_C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21" y="1638353"/>
            <a:ext cx="10971372" cy="4633874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Arial" pitchFamily="34" charset="0"/>
              <a:buChar char="»"/>
              <a:defRPr sz="32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Arial" pitchFamily="34" charset="0"/>
              <a:buChar char="»"/>
              <a:defRPr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Arial" pitchFamily="34" charset="0"/>
              <a:buChar char="•"/>
              <a:defRPr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pic>
        <p:nvPicPr>
          <p:cNvPr id="8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67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50590" y="2204112"/>
            <a:ext cx="10971372" cy="11702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Název tématu/předělu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3582764"/>
            <a:ext cx="8092440" cy="68580"/>
          </a:xfrm>
          <a:prstGeom prst="rect">
            <a:avLst/>
          </a:prstGeom>
        </p:spPr>
      </p:pic>
      <p:pic>
        <p:nvPicPr>
          <p:cNvPr id="9" name="Obrázek 8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pic>
        <p:nvPicPr>
          <p:cNvPr id="10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51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622300" y="1566863"/>
            <a:ext cx="10945813" cy="439261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na ikonu přidáte graf.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1" name="Obrázek 10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pic>
        <p:nvPicPr>
          <p:cNvPr id="12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108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5" name="Zástupný symbol pro tabulku 14"/>
          <p:cNvSpPr>
            <a:spLocks noGrp="1"/>
          </p:cNvSpPr>
          <p:nvPr>
            <p:ph type="tbl" sz="quarter" idx="13"/>
          </p:nvPr>
        </p:nvSpPr>
        <p:spPr>
          <a:xfrm>
            <a:off x="622300" y="1638300"/>
            <a:ext cx="11017250" cy="432117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na ikonu přidáte tabulku.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2" name="Obrázek 11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pic>
        <p:nvPicPr>
          <p:cNvPr id="13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33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roh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9538" y="0"/>
            <a:ext cx="4590876" cy="4590876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46735" y="4806900"/>
            <a:ext cx="8496944" cy="1008112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ctr">
              <a:buNone/>
              <a:defRPr sz="2800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Jméno autora/autorů a kontakt</a:t>
            </a:r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1054100" y="2789238"/>
            <a:ext cx="10081666" cy="1225574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ctr">
              <a:defRPr sz="54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Rozloučení</a:t>
            </a:r>
          </a:p>
        </p:txBody>
      </p:sp>
      <p:pic>
        <p:nvPicPr>
          <p:cNvPr id="10" name="Obrázek 9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62958" y="5959028"/>
            <a:ext cx="4464496" cy="77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02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Důležité informace_mod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D82AE69A-AD61-4B37-BBE1-A656742BC968}"/>
              </a:ext>
            </a:extLst>
          </p:cNvPr>
          <p:cNvSpPr/>
          <p:nvPr userDrawn="1"/>
        </p:nvSpPr>
        <p:spPr>
          <a:xfrm>
            <a:off x="4159979" y="0"/>
            <a:ext cx="3870456" cy="7021513"/>
          </a:xfrm>
          <a:prstGeom prst="rect">
            <a:avLst/>
          </a:prstGeom>
          <a:solidFill>
            <a:srgbClr val="028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4" name="Zástupný symbol obrázku 6">
            <a:extLst>
              <a:ext uri="{FF2B5EF4-FFF2-40B4-BE49-F238E27FC236}">
                <a16:creationId xmlns:a16="http://schemas.microsoft.com/office/drawing/2014/main" id="{661FC6DB-B792-49CC-A27C-A14537B693B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15979" y="1298886"/>
            <a:ext cx="1799766" cy="1842917"/>
          </a:xfrm>
          <a:gradFill>
            <a:gsLst>
              <a:gs pos="100000">
                <a:schemeClr val="tx2"/>
              </a:gs>
              <a:gs pos="50000">
                <a:srgbClr val="7095BB"/>
              </a:gs>
              <a:gs pos="0">
                <a:schemeClr val="bg1"/>
              </a:gs>
            </a:gsLst>
            <a:lin ang="5400000" scaled="1"/>
          </a:gradFill>
        </p:spPr>
        <p:txBody>
          <a:bodyPr bIns="1260000" anchor="ctr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25" name="Zástupný symbol obrázku 6">
            <a:extLst>
              <a:ext uri="{FF2B5EF4-FFF2-40B4-BE49-F238E27FC236}">
                <a16:creationId xmlns:a16="http://schemas.microsoft.com/office/drawing/2014/main" id="{4E75A696-F14A-409F-BF94-6058B932088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95324" y="1298655"/>
            <a:ext cx="1799766" cy="1842917"/>
          </a:xfrm>
          <a:gradFill>
            <a:gsLst>
              <a:gs pos="100000">
                <a:schemeClr val="tx2"/>
              </a:gs>
              <a:gs pos="50000">
                <a:srgbClr val="7095BB"/>
              </a:gs>
              <a:gs pos="0">
                <a:schemeClr val="bg1"/>
              </a:gs>
            </a:gsLst>
            <a:lin ang="5400000" scaled="1"/>
          </a:gradFill>
        </p:spPr>
        <p:txBody>
          <a:bodyPr bIns="1260000" anchor="ctr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26" name="Zástupný symbol obrázku 6">
            <a:extLst>
              <a:ext uri="{FF2B5EF4-FFF2-40B4-BE49-F238E27FC236}">
                <a16:creationId xmlns:a16="http://schemas.microsoft.com/office/drawing/2014/main" id="{2879E112-33E7-4A33-8A50-BDA188A4409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43194" y="1298886"/>
            <a:ext cx="1799766" cy="1842917"/>
          </a:xfrm>
          <a:gradFill>
            <a:gsLst>
              <a:gs pos="100000">
                <a:schemeClr val="tx2"/>
              </a:gs>
              <a:gs pos="50000">
                <a:srgbClr val="7095BB"/>
              </a:gs>
              <a:gs pos="0">
                <a:schemeClr val="bg1"/>
              </a:gs>
            </a:gsLst>
            <a:lin ang="5400000" scaled="1"/>
          </a:gradFill>
        </p:spPr>
        <p:txBody>
          <a:bodyPr bIns="1260000" anchor="ctr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27" name="Zástupný text 39">
            <a:extLst>
              <a:ext uri="{FF2B5EF4-FFF2-40B4-BE49-F238E27FC236}">
                <a16:creationId xmlns:a16="http://schemas.microsoft.com/office/drawing/2014/main" id="{31B2ACD0-3A5E-4A89-A6D3-36E0030549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599" y="3527252"/>
            <a:ext cx="2880937" cy="1105238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cs-CZ"/>
              <a:t>Název položky</a:t>
            </a:r>
          </a:p>
        </p:txBody>
      </p:sp>
      <p:sp>
        <p:nvSpPr>
          <p:cNvPr id="28" name="Zástupný text 39">
            <a:extLst>
              <a:ext uri="{FF2B5EF4-FFF2-40B4-BE49-F238E27FC236}">
                <a16:creationId xmlns:a16="http://schemas.microsoft.com/office/drawing/2014/main" id="{359A26E0-2BBF-4599-8827-03EAB80788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54342" y="3527252"/>
            <a:ext cx="2880937" cy="1105238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cs-CZ"/>
              <a:t>Název položky</a:t>
            </a:r>
          </a:p>
        </p:txBody>
      </p:sp>
      <p:sp>
        <p:nvSpPr>
          <p:cNvPr id="29" name="Zástupný text 39">
            <a:extLst>
              <a:ext uri="{FF2B5EF4-FFF2-40B4-BE49-F238E27FC236}">
                <a16:creationId xmlns:a16="http://schemas.microsoft.com/office/drawing/2014/main" id="{D9C1CA1A-31E3-4254-BEC3-973581BC05D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34084" y="3527252"/>
            <a:ext cx="2880937" cy="1105238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cs-CZ"/>
              <a:t>Název položky</a:t>
            </a:r>
          </a:p>
        </p:txBody>
      </p:sp>
      <p:sp>
        <p:nvSpPr>
          <p:cNvPr id="30" name="Zástupný text 39">
            <a:extLst>
              <a:ext uri="{FF2B5EF4-FFF2-40B4-BE49-F238E27FC236}">
                <a16:creationId xmlns:a16="http://schemas.microsoft.com/office/drawing/2014/main" id="{AC5F7BD7-B3FD-43EA-8AA3-805D52F163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1064" y="4804937"/>
            <a:ext cx="2880937" cy="1105238"/>
          </a:xfr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Název položky</a:t>
            </a:r>
          </a:p>
        </p:txBody>
      </p:sp>
      <p:sp>
        <p:nvSpPr>
          <p:cNvPr id="31" name="Zástupný text 39">
            <a:extLst>
              <a:ext uri="{FF2B5EF4-FFF2-40B4-BE49-F238E27FC236}">
                <a16:creationId xmlns:a16="http://schemas.microsoft.com/office/drawing/2014/main" id="{182F816D-A998-42F7-A3C6-FFBE5DE4F47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52573" y="4804937"/>
            <a:ext cx="2880937" cy="1105238"/>
          </a:xfr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cs-CZ"/>
              <a:t>Název položky</a:t>
            </a:r>
          </a:p>
        </p:txBody>
      </p:sp>
      <p:sp>
        <p:nvSpPr>
          <p:cNvPr id="32" name="Zástupný text 39">
            <a:extLst>
              <a:ext uri="{FF2B5EF4-FFF2-40B4-BE49-F238E27FC236}">
                <a16:creationId xmlns:a16="http://schemas.microsoft.com/office/drawing/2014/main" id="{5A814A6B-1424-4855-BE73-4145FD1DF9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34084" y="4804937"/>
            <a:ext cx="2880937" cy="1105238"/>
          </a:xfr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Název položky</a:t>
            </a:r>
          </a:p>
        </p:txBody>
      </p:sp>
    </p:spTree>
    <p:extLst>
      <p:ext uri="{BB962C8B-B14F-4D97-AF65-F5344CB8AC3E}">
        <p14:creationId xmlns:p14="http://schemas.microsoft.com/office/powerpoint/2010/main" val="5530447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rtl="0">
              <a:defRPr sz="4000"/>
            </a:lvl1pPr>
            <a:lvl2pPr>
              <a:buFont typeface="Arial" pitchFamily="34" charset="0"/>
              <a:buChar char="»"/>
              <a:defRPr sz="3600" baseline="0"/>
            </a:lvl2pPr>
            <a:lvl3pPr>
              <a:defRPr/>
            </a:lvl3pPr>
            <a:lvl4pPr>
              <a:buFont typeface="Arial" pitchFamily="34" charset="0"/>
              <a:buChar char="»"/>
              <a:defRPr baseline="0"/>
            </a:lvl4pPr>
            <a:lvl5pPr>
              <a:buFont typeface="Arial" pitchFamily="34" charset="0"/>
              <a:buChar char="•"/>
              <a:defRPr baseline="0"/>
            </a:lvl5pPr>
          </a:lstStyle>
          <a:p>
            <a:r>
              <a:rPr lang="en-GB" noProof="0">
                <a:effectLst/>
              </a:rPr>
              <a:t>Click</a:t>
            </a:r>
            <a:r>
              <a:rPr lang="cs-CZ">
                <a:effectLst/>
              </a:rPr>
              <a:t> </a:t>
            </a:r>
            <a:r>
              <a:rPr lang="en-GB" noProof="0">
                <a:effectLst/>
              </a:rPr>
              <a:t>here</a:t>
            </a:r>
            <a:r>
              <a:rPr lang="en-US">
                <a:effectLst/>
              </a:rPr>
              <a:t> </a:t>
            </a:r>
            <a:r>
              <a:rPr lang="en-GB" noProof="0">
                <a:effectLst/>
              </a:rPr>
              <a:t>to edit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6"/>
            <a:ext cx="12208532" cy="7019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 hasCustomPrompt="1"/>
          </p:nvPr>
        </p:nvSpPr>
        <p:spPr>
          <a:xfrm>
            <a:off x="622300" y="1566863"/>
            <a:ext cx="10945813" cy="4392612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on icon to add chart.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6"/>
            <a:ext cx="12208532" cy="7019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5" name="Zástupný symbol pro tabulku 14"/>
          <p:cNvSpPr>
            <a:spLocks noGrp="1"/>
          </p:cNvSpPr>
          <p:nvPr>
            <p:ph type="tbl" sz="quarter" idx="13" hasCustomPrompt="1"/>
          </p:nvPr>
        </p:nvSpPr>
        <p:spPr>
          <a:xfrm>
            <a:off x="622300" y="1638300"/>
            <a:ext cx="11017250" cy="4321175"/>
          </a:xfrm>
        </p:spPr>
        <p:txBody>
          <a:bodyPr/>
          <a:lstStyle/>
          <a:p>
            <a:r>
              <a:rPr lang="en-GB" noProof="0"/>
              <a:t>Click on icon to add table</a:t>
            </a:r>
            <a:r>
              <a:rPr lang="cs-CZ"/>
              <a:t>.</a:t>
            </a:r>
            <a:endParaRPr lang="en-US" noProof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6"/>
            <a:ext cx="12208532" cy="7019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50590" y="2204112"/>
            <a:ext cx="10971372" cy="1170252"/>
          </a:xfrm>
        </p:spPr>
        <p:txBody>
          <a:bodyPr>
            <a:normAutofit/>
          </a:bodyPr>
          <a:lstStyle>
            <a:lvl1pPr>
              <a:defRPr sz="6000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Topic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3582764"/>
            <a:ext cx="8092440" cy="6858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6"/>
            <a:ext cx="12208532" cy="7019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ew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490" y="-1"/>
            <a:ext cx="12480855" cy="7021513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46735" y="4806900"/>
            <a:ext cx="8496944" cy="1008112"/>
          </a:xfrm>
        </p:spPr>
        <p:txBody>
          <a:bodyPr lIns="90000">
            <a:normAutofit/>
          </a:bodyPr>
          <a:lstStyle>
            <a:lvl1pPr marL="0" indent="0" algn="ctr">
              <a:buNone/>
              <a:defRPr sz="2800" baseline="0">
                <a:solidFill>
                  <a:srgbClr val="034EA2"/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Name of author and contact</a:t>
            </a:r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1054100" y="2789238"/>
            <a:ext cx="10081666" cy="1225574"/>
          </a:xfrm>
        </p:spPr>
        <p:txBody>
          <a:bodyPr lIns="90000">
            <a:normAutofit/>
          </a:bodyPr>
          <a:lstStyle>
            <a:lvl1pPr algn="ctr">
              <a:defRPr sz="5400" b="0" baseline="0">
                <a:solidFill>
                  <a:srgbClr val="034EA2"/>
                </a:solidFill>
              </a:defRPr>
            </a:lvl1pPr>
          </a:lstStyle>
          <a:p>
            <a:br>
              <a:rPr lang="cs-CZ">
                <a:effectLst/>
              </a:rPr>
            </a:br>
            <a:r>
              <a:rPr lang="en-GB" noProof="0">
                <a:effectLst/>
              </a:rPr>
              <a:t>Farewell</a:t>
            </a:r>
            <a:br>
              <a:rPr lang="cs-CZ">
                <a:effectLst/>
              </a:rPr>
            </a:b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u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490" y="0"/>
            <a:ext cx="12480855" cy="7021513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00001" y="4734894"/>
            <a:ext cx="8533289" cy="504055"/>
          </a:xfrm>
        </p:spPr>
        <p:txBody>
          <a:bodyPr lIns="90000">
            <a:normAutofit/>
          </a:bodyPr>
          <a:lstStyle>
            <a:lvl1pPr marL="0" indent="0" algn="l">
              <a:buNone/>
              <a:defRPr sz="2735" baseline="0">
                <a:solidFill>
                  <a:srgbClr val="034EA2"/>
                </a:solidFill>
              </a:defRPr>
            </a:lvl1pPr>
            <a:lvl2pPr marL="600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0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1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01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02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02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02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Name</a:t>
            </a:r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900000" y="900001"/>
            <a:ext cx="4464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67" b="1"/>
              <a:t>MINISTRY OF REGIONAL DEVELOPMENT</a:t>
            </a:r>
            <a:br>
              <a:rPr lang="cs-CZ" sz="1758" b="1"/>
            </a:br>
            <a:r>
              <a:rPr lang="en-GB" sz="1953" b="1" noProof="0"/>
              <a:t>National Coordination Authority</a:t>
            </a:r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900000" y="2160000"/>
            <a:ext cx="10971372" cy="1170252"/>
          </a:xfrm>
        </p:spPr>
        <p:txBody>
          <a:bodyPr lIns="90000">
            <a:normAutofit/>
          </a:bodyPr>
          <a:lstStyle>
            <a:lvl1pPr algn="l">
              <a:defRPr sz="3907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Title</a:t>
            </a:r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900000" y="5454651"/>
            <a:ext cx="4608512" cy="360363"/>
          </a:xfrm>
        </p:spPr>
        <p:txBody>
          <a:bodyPr lIns="90000" rIns="144000">
            <a:noAutofit/>
          </a:bodyPr>
          <a:lstStyle>
            <a:lvl1pPr>
              <a:buNone/>
              <a:defRPr sz="1953">
                <a:solidFill>
                  <a:srgbClr val="034EA2"/>
                </a:solidFill>
              </a:defRPr>
            </a:lvl1pPr>
          </a:lstStyle>
          <a:p>
            <a:pPr lvl="0"/>
            <a:r>
              <a:rPr lang="en-GB" noProof="0"/>
              <a:t>Date and place</a:t>
            </a:r>
          </a:p>
        </p:txBody>
      </p:sp>
    </p:spTree>
    <p:extLst>
      <p:ext uri="{BB962C8B-B14F-4D97-AF65-F5344CB8AC3E}">
        <p14:creationId xmlns:p14="http://schemas.microsoft.com/office/powerpoint/2010/main" val="335091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8"/>
            <a:ext cx="10971372" cy="925313"/>
          </a:xfrm>
        </p:spPr>
        <p:txBody>
          <a:bodyPr>
            <a:normAutofit/>
          </a:bodyPr>
          <a:lstStyle>
            <a:lvl1pPr algn="l">
              <a:defRPr sz="3516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rtl="0">
              <a:defRPr sz="3907"/>
            </a:lvl1pPr>
            <a:lvl2pPr>
              <a:buFont typeface="Arial" pitchFamily="34" charset="0"/>
              <a:buChar char="»"/>
              <a:defRPr sz="3516" baseline="0"/>
            </a:lvl2pPr>
            <a:lvl3pPr>
              <a:defRPr/>
            </a:lvl3pPr>
            <a:lvl4pPr>
              <a:buFont typeface="Arial" pitchFamily="34" charset="0"/>
              <a:buChar char="»"/>
              <a:defRPr baseline="0"/>
            </a:lvl4pPr>
            <a:lvl5pPr>
              <a:buFont typeface="Arial" pitchFamily="34" charset="0"/>
              <a:buChar char="•"/>
              <a:defRPr baseline="0"/>
            </a:lvl5pPr>
          </a:lstStyle>
          <a:p>
            <a:r>
              <a:rPr lang="en-GB" noProof="0">
                <a:effectLst/>
              </a:rPr>
              <a:t>Click</a:t>
            </a:r>
            <a:r>
              <a:rPr lang="cs-CZ">
                <a:effectLst/>
              </a:rPr>
              <a:t> </a:t>
            </a:r>
            <a:r>
              <a:rPr lang="en-GB" noProof="0">
                <a:effectLst/>
              </a:rPr>
              <a:t>here</a:t>
            </a:r>
            <a:r>
              <a:rPr lang="en-US">
                <a:effectLst/>
              </a:rPr>
              <a:t> </a:t>
            </a:r>
            <a:r>
              <a:rPr lang="en-GB" noProof="0">
                <a:effectLst/>
              </a:rPr>
              <a:t>to edit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7"/>
            <a:ext cx="12208532" cy="70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8"/>
            <a:ext cx="10971372" cy="925313"/>
          </a:xfrm>
        </p:spPr>
        <p:txBody>
          <a:bodyPr>
            <a:normAutofit/>
          </a:bodyPr>
          <a:lstStyle>
            <a:lvl1pPr algn="l">
              <a:defRPr sz="3516" b="1" baseline="0">
                <a:solidFill>
                  <a:srgbClr val="034EA2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 hasCustomPrompt="1"/>
          </p:nvPr>
        </p:nvSpPr>
        <p:spPr>
          <a:xfrm>
            <a:off x="622301" y="1566864"/>
            <a:ext cx="10945813" cy="4392612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on icon to add chart.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" y="6319607"/>
            <a:ext cx="12208532" cy="70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73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81187"/>
            <a:ext cx="10971372" cy="1170252"/>
          </a:xfrm>
          <a:prstGeom prst="rect">
            <a:avLst/>
          </a:prstGeom>
        </p:spPr>
        <p:txBody>
          <a:bodyPr vert="horz" lIns="122950" tIns="61475" rIns="122950" bIns="61475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38353"/>
            <a:ext cx="10971372" cy="4633874"/>
          </a:xfrm>
          <a:prstGeom prst="rect">
            <a:avLst/>
          </a:prstGeom>
        </p:spPr>
        <p:txBody>
          <a:bodyPr vert="horz" lIns="122950" tIns="61475" rIns="122950" bIns="6147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507904"/>
            <a:ext cx="2844430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507904"/>
            <a:ext cx="3860297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507904"/>
            <a:ext cx="2844430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63" r:id="rId4"/>
    <p:sldLayoutId id="2147483660" r:id="rId5"/>
    <p:sldLayoutId id="2147483649" r:id="rId6"/>
  </p:sldLayoutIdLst>
  <p:txStyles>
    <p:titleStyle>
      <a:lvl1pPr algn="ctr" defTabSz="1229502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1063" indent="-461063" algn="l" defTabSz="1229502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971" indent="-384219" algn="l" defTabSz="1229502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878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1629" indent="-307376" algn="l" defTabSz="1229502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6380" indent="-307376" algn="l" defTabSz="1229502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81131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882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633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5385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51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502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253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9004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756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507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3258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8009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81187"/>
            <a:ext cx="10971372" cy="1170252"/>
          </a:xfrm>
          <a:prstGeom prst="rect">
            <a:avLst/>
          </a:prstGeom>
        </p:spPr>
        <p:txBody>
          <a:bodyPr vert="horz" lIns="122950" tIns="61475" rIns="122950" bIns="61475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38354"/>
            <a:ext cx="10971372" cy="4633874"/>
          </a:xfrm>
          <a:prstGeom prst="rect">
            <a:avLst/>
          </a:prstGeom>
        </p:spPr>
        <p:txBody>
          <a:bodyPr vert="horz" lIns="122950" tIns="61475" rIns="122950" bIns="6147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507905"/>
            <a:ext cx="2844430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l">
              <a:defRPr sz="15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D96-C7F4-43BB-8FFA-398C87E3D2E4}" type="datetimeFigureOut">
              <a:rPr lang="cs-CZ" smtClean="0"/>
              <a:pPr/>
              <a:t>22.09.2023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9" y="6507905"/>
            <a:ext cx="3860297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ctr">
              <a:defRPr sz="15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507905"/>
            <a:ext cx="2844430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r">
              <a:defRPr sz="15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75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xStyles>
    <p:titleStyle>
      <a:lvl1pPr algn="ctr" defTabSz="1200735" rtl="0" eaLnBrk="1" latinLnBrk="0" hangingPunct="1">
        <a:spcBef>
          <a:spcPct val="0"/>
        </a:spcBef>
        <a:buNone/>
        <a:defRPr sz="57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275" indent="-450275" algn="l" defTabSz="1200735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75597" indent="-375229" algn="l" defTabSz="1200735" rtl="0" eaLnBrk="1" latinLnBrk="0" hangingPunct="1">
        <a:spcBef>
          <a:spcPct val="20000"/>
        </a:spcBef>
        <a:buFont typeface="Arial" pitchFamily="34" charset="0"/>
        <a:buChar char="–"/>
        <a:defRPr sz="3711" kern="1200">
          <a:solidFill>
            <a:schemeClr val="tx1"/>
          </a:solidFill>
          <a:latin typeface="+mn-lt"/>
          <a:ea typeface="+mn-ea"/>
          <a:cs typeface="+mn-cs"/>
        </a:defRPr>
      </a:lvl2pPr>
      <a:lvl3pPr marL="1500919" indent="-300184" algn="l" defTabSz="1200735" rtl="0" eaLnBrk="1" latinLnBrk="0" hangingPunct="1">
        <a:spcBef>
          <a:spcPct val="20000"/>
        </a:spcBef>
        <a:buFont typeface="Arial" pitchFamily="34" charset="0"/>
        <a:buChar char="•"/>
        <a:defRPr sz="3125" kern="1200">
          <a:solidFill>
            <a:schemeClr val="tx1"/>
          </a:solidFill>
          <a:latin typeface="+mn-lt"/>
          <a:ea typeface="+mn-ea"/>
          <a:cs typeface="+mn-cs"/>
        </a:defRPr>
      </a:lvl3pPr>
      <a:lvl4pPr marL="2101286" indent="-300184" algn="l" defTabSz="1200735" rtl="0" eaLnBrk="1" latinLnBrk="0" hangingPunct="1">
        <a:spcBef>
          <a:spcPct val="20000"/>
        </a:spcBef>
        <a:buFont typeface="Arial" pitchFamily="34" charset="0"/>
        <a:buChar char="–"/>
        <a:defRPr sz="2637" kern="1200">
          <a:solidFill>
            <a:schemeClr val="tx1"/>
          </a:solidFill>
          <a:latin typeface="+mn-lt"/>
          <a:ea typeface="+mn-ea"/>
          <a:cs typeface="+mn-cs"/>
        </a:defRPr>
      </a:lvl4pPr>
      <a:lvl5pPr marL="2701653" indent="-300184" algn="l" defTabSz="1200735" rtl="0" eaLnBrk="1" latinLnBrk="0" hangingPunct="1">
        <a:spcBef>
          <a:spcPct val="20000"/>
        </a:spcBef>
        <a:buFont typeface="Arial" pitchFamily="34" charset="0"/>
        <a:buChar char="»"/>
        <a:defRPr sz="2637" kern="1200">
          <a:solidFill>
            <a:schemeClr val="tx1"/>
          </a:solidFill>
          <a:latin typeface="+mn-lt"/>
          <a:ea typeface="+mn-ea"/>
          <a:cs typeface="+mn-cs"/>
        </a:defRPr>
      </a:lvl5pPr>
      <a:lvl6pPr marL="3302021" indent="-300184" algn="l" defTabSz="1200735" rtl="0" eaLnBrk="1" latinLnBrk="0" hangingPunct="1">
        <a:spcBef>
          <a:spcPct val="20000"/>
        </a:spcBef>
        <a:buFont typeface="Arial" pitchFamily="34" charset="0"/>
        <a:buChar char="•"/>
        <a:defRPr sz="2637" kern="1200">
          <a:solidFill>
            <a:schemeClr val="tx1"/>
          </a:solidFill>
          <a:latin typeface="+mn-lt"/>
          <a:ea typeface="+mn-ea"/>
          <a:cs typeface="+mn-cs"/>
        </a:defRPr>
      </a:lvl6pPr>
      <a:lvl7pPr marL="3902388" indent="-300184" algn="l" defTabSz="1200735" rtl="0" eaLnBrk="1" latinLnBrk="0" hangingPunct="1">
        <a:spcBef>
          <a:spcPct val="20000"/>
        </a:spcBef>
        <a:buFont typeface="Arial" pitchFamily="34" charset="0"/>
        <a:buChar char="•"/>
        <a:defRPr sz="2637" kern="1200">
          <a:solidFill>
            <a:schemeClr val="tx1"/>
          </a:solidFill>
          <a:latin typeface="+mn-lt"/>
          <a:ea typeface="+mn-ea"/>
          <a:cs typeface="+mn-cs"/>
        </a:defRPr>
      </a:lvl7pPr>
      <a:lvl8pPr marL="4502755" indent="-300184" algn="l" defTabSz="1200735" rtl="0" eaLnBrk="1" latinLnBrk="0" hangingPunct="1">
        <a:spcBef>
          <a:spcPct val="20000"/>
        </a:spcBef>
        <a:buFont typeface="Arial" pitchFamily="34" charset="0"/>
        <a:buChar char="•"/>
        <a:defRPr sz="2637" kern="1200">
          <a:solidFill>
            <a:schemeClr val="tx1"/>
          </a:solidFill>
          <a:latin typeface="+mn-lt"/>
          <a:ea typeface="+mn-ea"/>
          <a:cs typeface="+mn-cs"/>
        </a:defRPr>
      </a:lvl8pPr>
      <a:lvl9pPr marL="5103124" indent="-300184" algn="l" defTabSz="1200735" rtl="0" eaLnBrk="1" latinLnBrk="0" hangingPunct="1">
        <a:spcBef>
          <a:spcPct val="20000"/>
        </a:spcBef>
        <a:buFont typeface="Arial" pitchFamily="34" charset="0"/>
        <a:buChar char="•"/>
        <a:defRPr sz="26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1pPr>
      <a:lvl2pPr marL="600367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2pPr>
      <a:lvl3pPr marL="1200735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3pPr>
      <a:lvl4pPr marL="1801102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4pPr>
      <a:lvl5pPr marL="2401469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5pPr>
      <a:lvl6pPr marL="3001837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6pPr>
      <a:lvl7pPr marL="3602205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7pPr>
      <a:lvl8pPr marL="4202572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8pPr>
      <a:lvl9pPr marL="4802939" algn="l" defTabSz="1200735" rtl="0" eaLnBrk="1" latinLnBrk="0" hangingPunct="1">
        <a:defRPr sz="23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59502" y="5887020"/>
            <a:ext cx="2844430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6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</p:sldLayoutIdLst>
  <p:hf hdr="0" ftr="0" dt="0"/>
  <p:txStyles>
    <p:titleStyle>
      <a:lvl1pPr algn="ctr" defTabSz="1229502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1063" indent="-461063" algn="l" defTabSz="1229502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971" indent="-384219" algn="l" defTabSz="1229502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878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1629" indent="-307376" algn="l" defTabSz="1229502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6380" indent="-307376" algn="l" defTabSz="1229502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81131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882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633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5385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51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502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253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9004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756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507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3258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8009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73537" y="3606478"/>
            <a:ext cx="8460522" cy="504055"/>
          </a:xfrm>
        </p:spPr>
        <p:txBody>
          <a:bodyPr vert="horz" lIns="90000" tIns="61475" rIns="122950" bIns="61475" rtlCol="0" anchor="t">
            <a:normAutofit/>
          </a:bodyPr>
          <a:lstStyle/>
          <a:p>
            <a:pPr algn="ctr"/>
            <a:r>
              <a:rPr lang="cs-CZ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2000" baseline="30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cs-CZ" sz="2000" baseline="30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- 26</a:t>
            </a:r>
            <a:r>
              <a:rPr lang="en-US" sz="2000" baseline="300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September 2023, Prague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0000" y="2023813"/>
            <a:ext cx="8195362" cy="208672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30</a:t>
            </a:r>
            <a:r>
              <a:rPr lang="en-US" sz="2600" spc="300" baseline="30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th</a:t>
            </a:r>
            <a:r>
              <a:rPr lang="en-US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 ANNUAL MEETING OF THE EUROPEAN</a:t>
            </a:r>
            <a:br>
              <a:rPr lang="en-US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</a:br>
            <a:r>
              <a:rPr lang="en-US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AUDITORS OF COHESION POLICY FUNDS</a:t>
            </a:r>
            <a:br>
              <a:rPr lang="en-US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</a:br>
            <a:r>
              <a:rPr lang="cs-CZ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“THE HOMOLOGUES GROUP” </a:t>
            </a:r>
            <a:br>
              <a:rPr lang="cs-CZ" sz="26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</a:br>
            <a:endParaRPr lang="en-US" sz="2600" spc="3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Calibri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  <a:p>
            <a:endParaRPr lang="cs-CZ"/>
          </a:p>
        </p:txBody>
      </p:sp>
      <p:sp>
        <p:nvSpPr>
          <p:cNvPr id="5" name="Podnadpis 1">
            <a:extLst>
              <a:ext uri="{FF2B5EF4-FFF2-40B4-BE49-F238E27FC236}">
                <a16:creationId xmlns:a16="http://schemas.microsoft.com/office/drawing/2014/main" id="{959CDC75-0178-97DA-F0C8-0F54E44AE71C}"/>
              </a:ext>
            </a:extLst>
          </p:cNvPr>
          <p:cNvSpPr txBox="1">
            <a:spLocks/>
          </p:cNvSpPr>
          <p:nvPr/>
        </p:nvSpPr>
        <p:spPr>
          <a:xfrm>
            <a:off x="549806" y="5086282"/>
            <a:ext cx="9456343" cy="1097098"/>
          </a:xfrm>
          <a:prstGeom prst="rect">
            <a:avLst/>
          </a:prstGeom>
        </p:spPr>
        <p:txBody>
          <a:bodyPr vert="horz" lIns="90000" tIns="61475" rIns="122950" bIns="61475" rtlCol="0" anchor="t">
            <a:noAutofit/>
          </a:bodyPr>
          <a:lstStyle>
            <a:lvl1pPr marL="0" indent="0" algn="l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 marL="614751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29502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44253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59004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73756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88507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303258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918009" indent="0" algn="ctr" defTabSz="1229502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Kateřina Neveselá</a:t>
            </a:r>
          </a:p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Director of the Czech National Coordination </a:t>
            </a:r>
            <a:r>
              <a:rPr lang="cs-CZ" sz="20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Authority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738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22735-A26C-486B-92DD-7AB4A241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648" y="1806767"/>
            <a:ext cx="8516039" cy="1816532"/>
          </a:xfrm>
        </p:spPr>
        <p:txBody>
          <a:bodyPr anchor="ctr">
            <a:normAutofit/>
          </a:bodyPr>
          <a:lstStyle/>
          <a:p>
            <a:r>
              <a:rPr lang="en-US" sz="3600" spc="20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Is there a real simplification in audit procedures?</a:t>
            </a:r>
          </a:p>
        </p:txBody>
      </p:sp>
    </p:spTree>
    <p:extLst>
      <p:ext uri="{BB962C8B-B14F-4D97-AF65-F5344CB8AC3E}">
        <p14:creationId xmlns:p14="http://schemas.microsoft.com/office/powerpoint/2010/main" val="361393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81187"/>
            <a:ext cx="10971372" cy="925313"/>
          </a:xfrm>
        </p:spPr>
        <p:txBody>
          <a:bodyPr anchor="ctr">
            <a:normAutofit/>
          </a:bodyPr>
          <a:lstStyle/>
          <a:p>
            <a:r>
              <a:rPr lang="en-US" sz="3400" spc="30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Simplification</a:t>
            </a:r>
            <a:r>
              <a:rPr lang="cs-CZ" sz="3400" spc="300">
                <a:latin typeface="Cambria" panose="02040503050406030204" pitchFamily="18" charset="0"/>
                <a:ea typeface="Cambria" panose="02040503050406030204" pitchFamily="18" charset="0"/>
              </a:rPr>
              <a:t> in CPR 2021-2027</a:t>
            </a:r>
            <a:endParaRPr lang="en-US" sz="3400" spc="3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42F469C5-8523-07BB-4F0E-F2CA6A3B4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9" y="1643738"/>
            <a:ext cx="10605435" cy="2481944"/>
          </a:xfrm>
        </p:spPr>
        <p:txBody>
          <a:bodyPr vert="horz" lIns="120071" tIns="60035" rIns="120071" bIns="60035" rtlCol="0" anchor="t">
            <a:normAutofit fontScale="25000" lnSpcReduction="20000"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CPR 2021-2027 pursues enhanced simplification</a:t>
            </a:r>
            <a:r>
              <a:rPr lang="cs-CZ" sz="9600" dirty="0">
                <a:latin typeface="Cambria" panose="02040503050406030204" pitchFamily="18" charset="0"/>
                <a:ea typeface="Cambria" panose="02040503050406030204" pitchFamily="18" charset="0"/>
              </a:rPr>
              <a:t> , </a:t>
            </a:r>
            <a:r>
              <a:rPr lang="cs-CZ" sz="9600" dirty="0" err="1">
                <a:latin typeface="Cambria" panose="02040503050406030204" pitchFamily="18" charset="0"/>
                <a:ea typeface="Cambria" panose="02040503050406030204" pitchFamily="18" charset="0"/>
              </a:rPr>
              <a:t>e.g</a:t>
            </a:r>
            <a:r>
              <a:rPr lang="cs-CZ" sz="9600" dirty="0">
                <a:latin typeface="Cambria" panose="02040503050406030204" pitchFamily="18" charset="0"/>
                <a:ea typeface="Cambria" panose="02040503050406030204" pitchFamily="18" charset="0"/>
              </a:rPr>
              <a:t>.:</a:t>
            </a: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1071563" indent="-384175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528763" algn="l"/>
              </a:tabLst>
            </a:pP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extended use of SCOs and FNLC - reduce bureaucracy linked to verifications and the risk of errors</a:t>
            </a:r>
          </a:p>
          <a:p>
            <a:pPr marL="1071563" lvl="1" indent="-384175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528763" algn="l"/>
              </a:tabLst>
            </a:pP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verifications linked to  deliverables and results </a:t>
            </a:r>
          </a:p>
          <a:p>
            <a:pPr marL="1071563" lvl="1" indent="-384175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528763" algn="l"/>
              </a:tabLst>
            </a:pPr>
            <a:r>
              <a:rPr lang="en-US" sz="9600" dirty="0">
                <a:latin typeface="Cambria" panose="02040503050406030204" pitchFamily="18" charset="0"/>
                <a:ea typeface="Cambria" panose="02040503050406030204" pitchFamily="18" charset="0"/>
              </a:rPr>
              <a:t>more proportionate approach to audits and single audit arrangement</a:t>
            </a:r>
          </a:p>
          <a:p>
            <a:pPr marL="542925" indent="-542925" algn="just">
              <a:buNone/>
            </a:pPr>
            <a:endParaRPr lang="cs-CZ" sz="7400" dirty="0">
              <a:latin typeface="Cambria" panose="02040503050406030204" pitchFamily="18" charset="0"/>
              <a:ea typeface="Cambria" panose="02040503050406030204" pitchFamily="18" charset="0"/>
              <a:cs typeface="Calibri"/>
            </a:endParaRPr>
          </a:p>
          <a:p>
            <a:pPr marL="542925" indent="-542925" algn="just">
              <a:buNone/>
            </a:pPr>
            <a:r>
              <a:rPr lang="cs-CZ" sz="7400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                      </a:t>
            </a:r>
          </a:p>
          <a:p>
            <a:pPr marL="0" indent="0">
              <a:buNone/>
            </a:pPr>
            <a:endParaRPr lang="cs-CZ" sz="7400" dirty="0">
              <a:latin typeface="Cambria"/>
              <a:ea typeface="Cambria"/>
              <a:cs typeface="Calibri"/>
            </a:endParaRPr>
          </a:p>
          <a:p>
            <a:pPr marL="0" indent="0">
              <a:buNone/>
            </a:pPr>
            <a:endParaRPr lang="cs-CZ" sz="3125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274DB92-92A0-4286-D717-7B5A5AF16034}"/>
              </a:ext>
            </a:extLst>
          </p:cNvPr>
          <p:cNvSpPr txBox="1"/>
          <p:nvPr/>
        </p:nvSpPr>
        <p:spPr>
          <a:xfrm>
            <a:off x="1780162" y="4622568"/>
            <a:ext cx="9617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New elements introduced: D</a:t>
            </a:r>
            <a:r>
              <a:rPr lang="en-US" sz="24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NSH and climate proofing for all projects brought uncertainty!</a:t>
            </a:r>
          </a:p>
          <a:p>
            <a:endParaRPr lang="en-US" dirty="0"/>
          </a:p>
        </p:txBody>
      </p:sp>
      <p:pic>
        <p:nvPicPr>
          <p:cNvPr id="20" name="Grafický objekt 19" descr="Mrak s bleskem a deštěm obrys">
            <a:extLst>
              <a:ext uri="{FF2B5EF4-FFF2-40B4-BE49-F238E27FC236}">
                <a16:creationId xmlns:a16="http://schemas.microsoft.com/office/drawing/2014/main" id="{6A9154CF-65C5-01E3-5E26-483191D1F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2489" y="45271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7380" y="270772"/>
            <a:ext cx="10714483" cy="833325"/>
          </a:xfrm>
        </p:spPr>
        <p:txBody>
          <a:bodyPr>
            <a:normAutofit/>
          </a:bodyPr>
          <a:lstStyle/>
          <a:p>
            <a:pPr defTabSz="1229502"/>
            <a:r>
              <a:rPr lang="en-US" sz="34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SCOs</a:t>
            </a:r>
            <a:r>
              <a:rPr lang="en-US" sz="3400" spc="2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and FNLC – flagship of simplification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E5C681-B718-49D6-806D-28DCE213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022" y="1476104"/>
            <a:ext cx="10497201" cy="2915019"/>
          </a:xfrm>
        </p:spPr>
        <p:txBody>
          <a:bodyPr vert="horz" lIns="120071" tIns="60035" rIns="120071" bIns="60035" rtlCol="0" anchor="t">
            <a:normAutofit fontScale="250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sz="9600" dirty="0">
                <a:latin typeface="Cambria"/>
                <a:ea typeface="Cambria"/>
                <a:cs typeface="Calibri"/>
              </a:rPr>
              <a:t>broader use is continuously supported by the Commission and ECA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sz="9600" dirty="0">
                <a:latin typeface="Cambria"/>
                <a:ea typeface="Cambria"/>
                <a:cs typeface="Calibri"/>
              </a:rPr>
              <a:t>increased number of Czech programmes applying the SCOs (from 3 to 7) and increased allocation of Funds financed based on SCOs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US" sz="9600" dirty="0">
                <a:latin typeface="Cambria"/>
                <a:ea typeface="Cambria"/>
                <a:cs typeface="Calibri"/>
              </a:rPr>
              <a:t>major simplification in the area of verifications and audits: </a:t>
            </a:r>
            <a:br>
              <a:rPr lang="en-US" sz="9600" dirty="0">
                <a:latin typeface="Cambria"/>
                <a:ea typeface="Cambria"/>
                <a:cs typeface="Calibri"/>
              </a:rPr>
            </a:br>
            <a:r>
              <a:rPr lang="en-US" sz="9600" dirty="0">
                <a:latin typeface="Cambria"/>
                <a:ea typeface="Cambria"/>
                <a:cs typeface="Calibri"/>
              </a:rPr>
              <a:t>no expenditures, invoices, public procurement documentation is recorded and verified</a:t>
            </a:r>
          </a:p>
        </p:txBody>
      </p:sp>
      <p:pic>
        <p:nvPicPr>
          <p:cNvPr id="7" name="Grafický objekt 6" descr="Komentář důležité se souvislou výplní">
            <a:extLst>
              <a:ext uri="{FF2B5EF4-FFF2-40B4-BE49-F238E27FC236}">
                <a16:creationId xmlns:a16="http://schemas.microsoft.com/office/drawing/2014/main" id="{4B66BB7F-D9B0-CB76-F87F-8531735CD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6758" y="4581592"/>
            <a:ext cx="1230486" cy="123048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55D54C2-76DE-D2CF-972C-8A2A6BBB126B}"/>
              </a:ext>
            </a:extLst>
          </p:cNvPr>
          <p:cNvSpPr txBox="1"/>
          <p:nvPr/>
        </p:nvSpPr>
        <p:spPr>
          <a:xfrm>
            <a:off x="5649685" y="305344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187E795-20D9-69EE-3BAA-71D9E399BA3B}"/>
              </a:ext>
            </a:extLst>
          </p:cNvPr>
          <p:cNvSpPr txBox="1"/>
          <p:nvPr/>
        </p:nvSpPr>
        <p:spPr>
          <a:xfrm>
            <a:off x="2264229" y="4550229"/>
            <a:ext cx="9339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BUT inconsistency among rules of CPR denying the simplification brought by SCOs still exists = evidence of detailed data!</a:t>
            </a:r>
          </a:p>
        </p:txBody>
      </p:sp>
    </p:spTree>
    <p:extLst>
      <p:ext uri="{BB962C8B-B14F-4D97-AF65-F5344CB8AC3E}">
        <p14:creationId xmlns:p14="http://schemas.microsoft.com/office/powerpoint/2010/main" val="374482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F51F8-8E5A-07C6-5CC2-FAD892663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90" y="217094"/>
            <a:ext cx="10971372" cy="925313"/>
          </a:xfrm>
        </p:spPr>
        <p:txBody>
          <a:bodyPr>
            <a:normAutofit/>
          </a:bodyPr>
          <a:lstStyle/>
          <a:p>
            <a:r>
              <a:rPr lang="en-US" sz="3400" spc="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SCOs – compliance with applicable law?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2CC583-2EDF-786A-4946-D76A25AF2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461" y="5219170"/>
            <a:ext cx="9697790" cy="914400"/>
          </a:xfrm>
        </p:spPr>
        <p:txBody>
          <a:bodyPr>
            <a:normAutofit/>
          </a:bodyPr>
          <a:lstStyle/>
          <a:p>
            <a:pPr marL="60998" indent="0" algn="just">
              <a:spcBef>
                <a:spcPts val="586"/>
              </a:spcBef>
              <a:spcAft>
                <a:spcPts val="600"/>
              </a:spcAft>
              <a:buNone/>
            </a:pPr>
            <a:r>
              <a:rPr lang="en-US" sz="2400" spc="300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How to set up the new legislative rules according to the best practice = cooperation with AAs needed</a:t>
            </a:r>
            <a:r>
              <a:rPr lang="cs-CZ" sz="2400" spc="300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.</a:t>
            </a:r>
            <a:endParaRPr lang="cs-CZ" spc="3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24C69F-5944-79DC-BC1E-22DD09B5E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14309"/>
            <a:fld id="{177AD5F7-9A70-43A8-B2E8-1F114AD105DD}" type="slidenum">
              <a:rPr lang="cs-CZ">
                <a:solidFill>
                  <a:srgbClr val="262626">
                    <a:tint val="75000"/>
                  </a:srgbClr>
                </a:solidFill>
                <a:latin typeface="Calibri"/>
              </a:rPr>
              <a:pPr defTabSz="914309"/>
              <a:t>5</a:t>
            </a:fld>
            <a:endParaRPr lang="cs-CZ">
              <a:solidFill>
                <a:srgbClr val="262626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271967E-2E93-6267-CFB3-953C813B5563}"/>
              </a:ext>
            </a:extLst>
          </p:cNvPr>
          <p:cNvSpPr txBox="1"/>
          <p:nvPr/>
        </p:nvSpPr>
        <p:spPr>
          <a:xfrm>
            <a:off x="870061" y="1544552"/>
            <a:ext cx="1071083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o need to verify public procurement, but:</a:t>
            </a:r>
          </a:p>
          <a:p>
            <a:pPr marL="957651" lvl="1" indent="-342900">
              <a:buFont typeface="Wingdings" panose="05000000000000000000" pitchFamily="2" charset="2"/>
              <a:buChar char="Ø"/>
            </a:pP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not possible to support beneficiaries/suppliers on sanction lists</a:t>
            </a:r>
          </a:p>
          <a:p>
            <a:pPr marL="957651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conflict of interest must be respected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</a:rPr>
              <a:t>here is uncertainty about how to ensure these requirements are met: </a:t>
            </a:r>
          </a:p>
          <a:p>
            <a:pPr marL="957651" lvl="1" indent="-342900">
              <a:buFont typeface="Wingdings" panose="05000000000000000000" pitchFamily="2" charset="2"/>
              <a:buChar char="Ø"/>
            </a:pPr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</a:rPr>
              <a:t>by fact checking? </a:t>
            </a:r>
            <a:endParaRPr lang="cs-CZ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</a:rPr>
              <a:t>where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</a:rPr>
              <a:t>is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i="1" dirty="0" err="1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</a:rPr>
              <a:t>simplification for all the authorities involved?</a:t>
            </a:r>
            <a:endParaRPr lang="cs-CZ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3898" indent="-342900" algn="just">
              <a:spcBef>
                <a:spcPts val="586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400" i="1" dirty="0">
                <a:latin typeface="Cambria"/>
                <a:ea typeface="Cambria"/>
                <a:cs typeface="Calibri"/>
              </a:rPr>
              <a:t>i</a:t>
            </a:r>
            <a:r>
              <a:rPr lang="en-US" sz="2400" i="1" dirty="0">
                <a:latin typeface="Cambria"/>
                <a:ea typeface="Cambria"/>
                <a:cs typeface="Calibri"/>
              </a:rPr>
              <a:t>s it possible to </a:t>
            </a:r>
            <a:r>
              <a:rPr lang="cs-CZ" i="1" dirty="0" err="1">
                <a:latin typeface="Cambria"/>
                <a:ea typeface="Cambria"/>
                <a:cs typeface="Calibri"/>
              </a:rPr>
              <a:t>carry</a:t>
            </a:r>
            <a:r>
              <a:rPr lang="cs-CZ" i="1" dirty="0">
                <a:latin typeface="Cambria"/>
                <a:ea typeface="Cambria"/>
                <a:cs typeface="Calibri"/>
              </a:rPr>
              <a:t> out</a:t>
            </a:r>
            <a:r>
              <a:rPr lang="en-US" sz="2400" i="1" dirty="0">
                <a:latin typeface="Cambria"/>
                <a:ea typeface="Cambria"/>
                <a:cs typeface="Calibri"/>
              </a:rPr>
              <a:t> an audit work if there is no control of public procurement but compliance with the above-mentioned conditions must be checked?</a:t>
            </a:r>
          </a:p>
        </p:txBody>
      </p:sp>
      <p:pic>
        <p:nvPicPr>
          <p:cNvPr id="10" name="Grafický objekt 9" descr="Žárovka a ozubené kolečko obrys">
            <a:extLst>
              <a:ext uri="{FF2B5EF4-FFF2-40B4-BE49-F238E27FC236}">
                <a16:creationId xmlns:a16="http://schemas.microsoft.com/office/drawing/2014/main" id="{D185FD99-572B-F092-F1FB-32339D3E8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0061" y="515871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58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81187"/>
            <a:ext cx="10971372" cy="853305"/>
          </a:xfrm>
        </p:spPr>
        <p:txBody>
          <a:bodyPr>
            <a:normAutofit/>
          </a:bodyPr>
          <a:lstStyle/>
          <a:p>
            <a:r>
              <a:rPr lang="cs-CZ" sz="3400" spc="30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Climate proofing and DNSH</a:t>
            </a:r>
            <a:endParaRPr lang="en-US" sz="3400" spc="30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E5C681-B718-49D6-806D-28DCE213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5" y="1377096"/>
            <a:ext cx="10731807" cy="2922761"/>
          </a:xfrm>
        </p:spPr>
        <p:txBody>
          <a:bodyPr vert="horz" lIns="122950" tIns="61475" rIns="122950" bIns="61475" rtlCol="0" anchor="t"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new instruments introduced in 2021-2027 period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commission issued guidance in a late stage 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MAs face obstacles for timely anchoring of this principle in their rules and processes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implementation in the member states differs – in some burden is passed on to the applicants and beneficiaries</a:t>
            </a:r>
          </a:p>
        </p:txBody>
      </p:sp>
      <p:pic>
        <p:nvPicPr>
          <p:cNvPr id="8" name="Grafický objekt 7" descr="Odznak, otazník obrys">
            <a:extLst>
              <a:ext uri="{FF2B5EF4-FFF2-40B4-BE49-F238E27FC236}">
                <a16:creationId xmlns:a16="http://schemas.microsoft.com/office/drawing/2014/main" id="{53CE2204-2BD1-66C2-C98E-C1AF9A5B4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5761" y="4686473"/>
            <a:ext cx="914400" cy="9144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CD16D88-B432-A6AB-602F-4CF9AC6778FB}"/>
              </a:ext>
            </a:extLst>
          </p:cNvPr>
          <p:cNvSpPr txBox="1"/>
          <p:nvPr/>
        </p:nvSpPr>
        <p:spPr>
          <a:xfrm>
            <a:off x="1850572" y="4542461"/>
            <a:ext cx="973032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What will be the approach of audits as regards these new elements? </a:t>
            </a:r>
            <a:endParaRPr lang="cs-CZ" i="1" dirty="0">
              <a:solidFill>
                <a:schemeClr val="accent3">
                  <a:lumMod val="50000"/>
                </a:schemeClr>
              </a:solidFill>
              <a:latin typeface="Cambria"/>
              <a:ea typeface="Cambria"/>
              <a:cs typeface="Calibri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Proportional or strict, coordinated between MSs or tailor made? </a:t>
            </a:r>
            <a:endParaRPr lang="cs-CZ" i="1" dirty="0">
              <a:solidFill>
                <a:schemeClr val="accent3">
                  <a:lumMod val="50000"/>
                </a:schemeClr>
              </a:solidFill>
              <a:latin typeface="Cambria"/>
              <a:ea typeface="Cambria"/>
              <a:cs typeface="Calibri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Will be this period perceive as a pilot proofing only?</a:t>
            </a:r>
            <a:endParaRPr lang="cs-CZ" dirty="0">
              <a:latin typeface="Calibri"/>
              <a:ea typeface="Cambri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356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32549"/>
            <a:ext cx="10971372" cy="853305"/>
          </a:xfrm>
        </p:spPr>
        <p:txBody>
          <a:bodyPr>
            <a:normAutofit/>
          </a:bodyPr>
          <a:lstStyle/>
          <a:p>
            <a:r>
              <a:rPr lang="en-US" sz="3400" spc="300">
                <a:latin typeface="Cambria" panose="02040503050406030204" pitchFamily="18" charset="0"/>
                <a:ea typeface="Cambria" panose="02040503050406030204" pitchFamily="18" charset="0"/>
              </a:rPr>
              <a:t>Recovery and Resilience Fund – inspiration?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E5C681-B718-49D6-806D-28DCE213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833" y="1388125"/>
            <a:ext cx="10784059" cy="2831544"/>
          </a:xfrm>
        </p:spPr>
        <p:txBody>
          <a:bodyPr vert="horz" lIns="122950" tIns="61475" rIns="122950" bIns="61475" rtlCol="0" anchor="t"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new instrument based on  performance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payments are made to Member States when milestones and targets have been satisfactorily fulfilled – legality and regularity based on their achievement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still investment projects must comply with EU/national rules </a:t>
            </a:r>
            <a:br>
              <a:rPr lang="cs-CZ" sz="2400">
                <a:latin typeface="Cambria"/>
                <a:ea typeface="Cambria"/>
                <a:cs typeface="Calibri"/>
              </a:rPr>
            </a:br>
            <a:r>
              <a:rPr lang="en-US" sz="2400" dirty="0">
                <a:latin typeface="Cambria"/>
                <a:ea typeface="Cambria"/>
                <a:cs typeface="Calibri"/>
              </a:rPr>
              <a:t>(e.g. public procurement, state aid rules, EIA, …)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financing similar to „Financing not linked to costs“ implemented in CP</a:t>
            </a:r>
            <a:endParaRPr lang="cs-CZ" sz="2400">
              <a:latin typeface="Cambria"/>
              <a:ea typeface="Cambria"/>
              <a:cs typeface="Calibri"/>
            </a:endParaRPr>
          </a:p>
        </p:txBody>
      </p:sp>
      <p:pic>
        <p:nvPicPr>
          <p:cNvPr id="4" name="Grafický objekt 3" descr="Odznak, otazník obrys">
            <a:extLst>
              <a:ext uri="{FF2B5EF4-FFF2-40B4-BE49-F238E27FC236}">
                <a16:creationId xmlns:a16="http://schemas.microsoft.com/office/drawing/2014/main" id="{9881ECF8-D4FD-7FDE-FEA7-CF536E7DA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521" y="4806690"/>
            <a:ext cx="914400" cy="9144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E66B755-AE6A-211B-E0C0-16A1B60ED744}"/>
              </a:ext>
            </a:extLst>
          </p:cNvPr>
          <p:cNvSpPr txBox="1"/>
          <p:nvPr/>
        </p:nvSpPr>
        <p:spPr>
          <a:xfrm>
            <a:off x="1639389" y="4548432"/>
            <a:ext cx="985006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How to set up a proper „simplified“ control and audit system respecting the performance-based financing?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i="1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Is there a significant difference between controls/audits in RRF and cohesion funds?</a:t>
            </a:r>
          </a:p>
        </p:txBody>
      </p:sp>
    </p:spTree>
    <p:extLst>
      <p:ext uri="{BB962C8B-B14F-4D97-AF65-F5344CB8AC3E}">
        <p14:creationId xmlns:p14="http://schemas.microsoft.com/office/powerpoint/2010/main" val="57917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81187"/>
            <a:ext cx="10971372" cy="853305"/>
          </a:xfrm>
        </p:spPr>
        <p:txBody>
          <a:bodyPr>
            <a:normAutofit/>
          </a:bodyPr>
          <a:lstStyle/>
          <a:p>
            <a:r>
              <a:rPr lang="en-US" sz="3400" spc="20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What </a:t>
            </a:r>
            <a:r>
              <a:rPr lang="en-US" sz="3400" spc="30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about</a:t>
            </a:r>
            <a:r>
              <a:rPr lang="en-US" sz="3400" spc="20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the future?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E5C681-B718-49D6-806D-28DCE213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21" y="1531345"/>
            <a:ext cx="10971372" cy="4740882"/>
          </a:xfrm>
        </p:spPr>
        <p:txBody>
          <a:bodyPr vert="horz" lIns="122950" tIns="61475" rIns="122950" bIns="61475" rtlCol="0" anchor="t"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discussions about the future of cohesion policy post 2027 have already started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important to reflect on the current practice with audit procedures and </a:t>
            </a:r>
            <a:br>
              <a:rPr lang="en-US" sz="2400" dirty="0">
                <a:latin typeface="Cambria"/>
                <a:ea typeface="Cambria"/>
                <a:cs typeface="Calibri"/>
              </a:rPr>
            </a:br>
            <a:r>
              <a:rPr lang="en-US" sz="2400" dirty="0">
                <a:latin typeface="Cambria"/>
                <a:ea typeface="Cambria"/>
                <a:cs typeface="Calibri"/>
              </a:rPr>
              <a:t>a possible further simplification of legislative rules</a:t>
            </a:r>
          </a:p>
          <a:p>
            <a:pPr algn="just">
              <a:spcAft>
                <a:spcPts val="600"/>
              </a:spcAft>
            </a:pPr>
            <a:r>
              <a:rPr lang="en-US" sz="2400" dirty="0">
                <a:latin typeface="Cambria"/>
                <a:ea typeface="Cambria"/>
                <a:cs typeface="Calibri"/>
              </a:rPr>
              <a:t>single audit approach proved to be successful?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400" i="1" dirty="0">
                <a:latin typeface="Cambria"/>
                <a:ea typeface="Cambria"/>
                <a:cs typeface="Calibri"/>
              </a:rPr>
              <a:t>Important to base the future set up of the legislation on the best practice from previous periods and other instruments = goal is to have a simplified and consistent set of rules.</a:t>
            </a:r>
          </a:p>
          <a:p>
            <a:pPr marL="1255713" indent="-1255713" algn="just">
              <a:buNone/>
            </a:pPr>
            <a:r>
              <a:rPr lang="cs-CZ" sz="2800" spc="300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	</a:t>
            </a:r>
            <a:r>
              <a:rPr lang="en-US" sz="2400" spc="300" dirty="0">
                <a:solidFill>
                  <a:schemeClr val="accent3">
                    <a:lumMod val="50000"/>
                  </a:schemeClr>
                </a:solidFill>
                <a:latin typeface="Cambria"/>
                <a:ea typeface="Cambria"/>
                <a:cs typeface="Calibri"/>
              </a:rPr>
              <a:t>Please join this activity with your know-how and support the work of the EC in the preparation of the new programming period.</a:t>
            </a:r>
          </a:p>
          <a:p>
            <a:pPr marL="0" indent="0">
              <a:buNone/>
            </a:pPr>
            <a:endParaRPr lang="cs-CZ" sz="2400" dirty="0">
              <a:latin typeface="Cambria"/>
              <a:ea typeface="Cambria"/>
              <a:cs typeface="Calibri"/>
            </a:endParaRPr>
          </a:p>
          <a:p>
            <a:pPr marL="0" indent="0">
              <a:buNone/>
            </a:pPr>
            <a:endParaRPr lang="cs-CZ" sz="2400" dirty="0">
              <a:latin typeface="Cambria"/>
              <a:ea typeface="Cambria"/>
              <a:cs typeface="Calibri"/>
            </a:endParaRPr>
          </a:p>
          <a:p>
            <a:pPr marL="0" indent="0">
              <a:buNone/>
            </a:pPr>
            <a:endParaRPr lang="cs-CZ" sz="2400" dirty="0">
              <a:latin typeface="Cambria"/>
              <a:ea typeface="Cambria"/>
              <a:cs typeface="Calibri"/>
            </a:endParaRPr>
          </a:p>
          <a:p>
            <a:pPr marL="461010" indent="-461010">
              <a:buFont typeface="Wingdings" pitchFamily="34" charset="0"/>
              <a:buChar char="v"/>
            </a:pPr>
            <a:endParaRPr lang="cs-CZ" sz="2400" dirty="0">
              <a:latin typeface="Cambria"/>
              <a:ea typeface="Cambria"/>
              <a:cs typeface="Calibri"/>
            </a:endParaRPr>
          </a:p>
          <a:p>
            <a:pPr marL="461010" indent="-461010">
              <a:buFont typeface="Wingdings" pitchFamily="34" charset="0"/>
              <a:buChar char="v"/>
            </a:pPr>
            <a:endParaRPr lang="cs-CZ" dirty="0">
              <a:latin typeface="Calibri"/>
              <a:ea typeface="Cambria"/>
              <a:cs typeface="Calibri"/>
            </a:endParaRPr>
          </a:p>
        </p:txBody>
      </p:sp>
      <p:pic>
        <p:nvPicPr>
          <p:cNvPr id="15" name="Grafický objekt 14" descr="Hodnocení zákazníka obrys">
            <a:extLst>
              <a:ext uri="{FF2B5EF4-FFF2-40B4-BE49-F238E27FC236}">
                <a16:creationId xmlns:a16="http://schemas.microsoft.com/office/drawing/2014/main" id="{53EC35A9-96F6-EB51-1136-2347BC923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930" y="495514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22735-A26C-486B-92DD-7AB4A241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648" y="1806767"/>
            <a:ext cx="8931867" cy="181653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600" b="1" spc="2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  <a:t>Thank you for your cooperation </a:t>
            </a:r>
            <a:br>
              <a:rPr lang="en-US" sz="3600" b="1" spc="2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</a:br>
            <a:r>
              <a:rPr lang="en-US" sz="3600" b="1" spc="2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+mj-ea"/>
                <a:cs typeface="Arial" panose="020B0604020202020204" pitchFamily="34" charset="0"/>
              </a:rPr>
              <a:t>up to now and in the future</a:t>
            </a:r>
            <a:r>
              <a:rPr lang="en-US" sz="3600" spc="2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endParaRPr lang="en-US" sz="3600" b="1" spc="2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Grafický objekt 5" descr="Potřesení rukou obrys">
            <a:extLst>
              <a:ext uri="{FF2B5EF4-FFF2-40B4-BE49-F238E27FC236}">
                <a16:creationId xmlns:a16="http://schemas.microsoft.com/office/drawing/2014/main" id="{318F2552-A378-818C-C817-918D7897DA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006" y="38317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629148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v03">
  <a:themeElements>
    <a:clrScheme name="NOK">
      <a:dk1>
        <a:srgbClr val="262626"/>
      </a:dk1>
      <a:lt1>
        <a:sysClr val="window" lastClr="FFFFFF"/>
      </a:lt1>
      <a:dk2>
        <a:srgbClr val="1F497D"/>
      </a:dk2>
      <a:lt2>
        <a:srgbClr val="EEECE1"/>
      </a:lt2>
      <a:accent1>
        <a:srgbClr val="17365D"/>
      </a:accent1>
      <a:accent2>
        <a:srgbClr val="548DD4"/>
      </a:accent2>
      <a:accent3>
        <a:srgbClr val="8DB3E2"/>
      </a:accent3>
      <a:accent4>
        <a:srgbClr val="C6D9F0"/>
      </a:accent4>
      <a:accent5>
        <a:srgbClr val="C6D9F0"/>
      </a:accent5>
      <a:accent6>
        <a:srgbClr val="C6D9F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R_OPTP_NOK_sir_EN.pptx" id="{A0589722-39BD-4EE7-BD31-EE350A3D712D}" vid="{23CA93B2-4E2D-4E64-A79B-C7416C8302B9}"/>
    </a:ext>
  </a:extLst>
</a:theme>
</file>

<file path=ppt/theme/theme2.xml><?xml version="1.0" encoding="utf-8"?>
<a:theme xmlns:a="http://schemas.openxmlformats.org/drawingml/2006/main" name="1_Šablona v03">
  <a:themeElements>
    <a:clrScheme name="NOK">
      <a:dk1>
        <a:srgbClr val="262626"/>
      </a:dk1>
      <a:lt1>
        <a:sysClr val="window" lastClr="FFFFFF"/>
      </a:lt1>
      <a:dk2>
        <a:srgbClr val="1F497D"/>
      </a:dk2>
      <a:lt2>
        <a:srgbClr val="EEECE1"/>
      </a:lt2>
      <a:accent1>
        <a:srgbClr val="17365D"/>
      </a:accent1>
      <a:accent2>
        <a:srgbClr val="548DD4"/>
      </a:accent2>
      <a:accent3>
        <a:srgbClr val="8DB3E2"/>
      </a:accent3>
      <a:accent4>
        <a:srgbClr val="C6D9F0"/>
      </a:accent4>
      <a:accent5>
        <a:srgbClr val="C6D9F0"/>
      </a:accent5>
      <a:accent6>
        <a:srgbClr val="C6D9F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R_OPTP_NOK_sir_EN.pptx" id="{A0589722-39BD-4EE7-BD31-EE350A3D712D}" vid="{23CA93B2-4E2D-4E64-A79B-C7416C8302B9}"/>
    </a:ext>
  </a:extLst>
</a:theme>
</file>

<file path=ppt/theme/theme3.xml><?xml version="1.0" encoding="utf-8"?>
<a:theme xmlns:a="http://schemas.openxmlformats.org/drawingml/2006/main" name="Prezentace_PS NOK 14-20_20.1.2017 (1)_šablona">
  <a:themeElements>
    <a:clrScheme name="NOK">
      <a:dk1>
        <a:srgbClr val="262626"/>
      </a:dk1>
      <a:lt1>
        <a:sysClr val="window" lastClr="FFFFFF"/>
      </a:lt1>
      <a:dk2>
        <a:srgbClr val="1F497D"/>
      </a:dk2>
      <a:lt2>
        <a:srgbClr val="EEECE1"/>
      </a:lt2>
      <a:accent1>
        <a:srgbClr val="17365D"/>
      </a:accent1>
      <a:accent2>
        <a:srgbClr val="548DD4"/>
      </a:accent2>
      <a:accent3>
        <a:srgbClr val="8DB3E2"/>
      </a:accent3>
      <a:accent4>
        <a:srgbClr val="C6D9F0"/>
      </a:accent4>
      <a:accent5>
        <a:srgbClr val="C6D9F0"/>
      </a:accent5>
      <a:accent6>
        <a:srgbClr val="C6D9F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059FCE713E0A42A9984D63B6E06DE6" ma:contentTypeVersion="12" ma:contentTypeDescription="Create a new document." ma:contentTypeScope="" ma:versionID="b6577dc3bc7eb1c740440c57e8675512">
  <xsd:schema xmlns:xsd="http://www.w3.org/2001/XMLSchema" xmlns:xs="http://www.w3.org/2001/XMLSchema" xmlns:p="http://schemas.microsoft.com/office/2006/metadata/properties" xmlns:ns3="7a6a490c-53b3-4439-a131-75247139eec9" xmlns:ns4="7fc90099-c590-4303-890a-f42f084c88b1" targetNamespace="http://schemas.microsoft.com/office/2006/metadata/properties" ma:root="true" ma:fieldsID="0f577dfe2a8bb6c0165eb87c2e18a035" ns3:_="" ns4:_="">
    <xsd:import namespace="7a6a490c-53b3-4439-a131-75247139eec9"/>
    <xsd:import namespace="7fc90099-c590-4303-890a-f42f084c88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a490c-53b3-4439-a131-75247139ee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c90099-c590-4303-890a-f42f084c88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c90099-c590-4303-890a-f42f084c88b1">
      <UserInfo>
        <DisplayName>Fojtíková Šárka</DisplayName>
        <AccountId>49</AccountId>
        <AccountType/>
      </UserInfo>
    </SharedWithUsers>
    <_activity xmlns="7a6a490c-53b3-4439-a131-75247139eec9" xsi:nil="true"/>
  </documentManagement>
</p:properties>
</file>

<file path=customXml/itemProps1.xml><?xml version="1.0" encoding="utf-8"?>
<ds:datastoreItem xmlns:ds="http://schemas.openxmlformats.org/officeDocument/2006/customXml" ds:itemID="{E9E77AD7-59F7-4E99-9C7C-72CB38CA43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46336D-F16B-42DC-9C45-657CEA847278}">
  <ds:schemaRefs>
    <ds:schemaRef ds:uri="7a6a490c-53b3-4439-a131-75247139eec9"/>
    <ds:schemaRef ds:uri="7fc90099-c590-4303-890a-f42f084c88b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AAF9F8-1AA5-47F2-B385-C0ACFDFC1800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7fc90099-c590-4303-890a-f42f084c88b1"/>
    <ds:schemaRef ds:uri="7a6a490c-53b3-4439-a131-75247139eec9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MMR_OPTP_NOK_sir_EN</Template>
  <TotalTime>15</TotalTime>
  <Words>1363</Words>
  <Application>Microsoft Office PowerPoint</Application>
  <PresentationFormat>Vlastní</PresentationFormat>
  <Paragraphs>88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Šablona v03</vt:lpstr>
      <vt:lpstr>1_Šablona v03</vt:lpstr>
      <vt:lpstr>Prezentace_PS NOK 14-20_20.1.2017 (1)_šablona</vt:lpstr>
      <vt:lpstr>30th ANNUAL MEETING OF THE EUROPEAN AUDITORS OF COHESION POLICY FUNDS “THE HOMOLOGUES GROUP”  </vt:lpstr>
      <vt:lpstr>Is there a real simplification in audit procedures?</vt:lpstr>
      <vt:lpstr>Simplification in CPR 2021-2027</vt:lpstr>
      <vt:lpstr>SCOs and FNLC – flagship of simplification</vt:lpstr>
      <vt:lpstr>SCOs – compliance with applicable law?</vt:lpstr>
      <vt:lpstr>Climate proofing and DNSH</vt:lpstr>
      <vt:lpstr>Recovery and Resilience Fund – inspiration?</vt:lpstr>
      <vt:lpstr>What about the future?</vt:lpstr>
      <vt:lpstr>Thank you for your cooperation  up to now and in the future 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 meeting of the Visegrad Group +</dc:title>
  <dc:creator>Vránová Dagmar</dc:creator>
  <cp:lastModifiedBy>Neveselá Kateřina</cp:lastModifiedBy>
  <cp:revision>4</cp:revision>
  <cp:lastPrinted>2019-07-12T09:23:26Z</cp:lastPrinted>
  <dcterms:created xsi:type="dcterms:W3CDTF">2019-07-12T09:09:28Z</dcterms:created>
  <dcterms:modified xsi:type="dcterms:W3CDTF">2023-09-22T16:05:45Z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0x010100F1059FCE713E0A42A9984D63B6E06DE6</vt:lpwstr>
  </property>
</Properties>
</file>