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5.8.0.0--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1"/>
  </p:sldMasterIdLst>
  <p:handoutMasterIdLst>
    <p:handoutMasterId r:id="rId2"/>
  </p:handoutMasterIdLst>
  <p:sldIdLst>
    <p:sldId id="256" r:id="rId3"/>
    <p:sldId id="257" r:id="rId4"/>
    <p:sldId id="278" r:id="rId5"/>
    <p:sldId id="279" r:id="rId6"/>
    <p:sldId id="300" r:id="rId7"/>
    <p:sldId id="317" r:id="rId8"/>
    <p:sldId id="318" r:id="rId9"/>
    <p:sldId id="319" r:id="rId10"/>
    <p:sldId id="320" r:id="rId11"/>
    <p:sldId id="321" r:id="rId12"/>
    <p:sldId id="322" r:id="rId13"/>
    <p:sldId id="323" r:id="rId14"/>
    <p:sldId id="301" r:id="rId15"/>
    <p:sldId id="312" r:id="rId16"/>
    <p:sldId id="313" r:id="rId17"/>
    <p:sldId id="314" r:id="rId18"/>
    <p:sldId id="315" r:id="rId19"/>
    <p:sldId id="325" r:id="rId20"/>
    <p:sldId id="326" r:id="rId21"/>
    <p:sldId id="327" r:id="rId22"/>
    <p:sldId id="329" r:id="rId23"/>
    <p:sldId id="330" r:id="rId24"/>
    <p:sldId id="324" r:id="rId25"/>
    <p:sldId id="316" r:id="rId26"/>
  </p:sldIdLst>
  <p:sldSz cx="9144000" cy="6858000" type="screen4x3"/>
  <p:notesSz cx="6797675" cy="9926638"/>
  <p:custDataLst>
    <p:tags r:id="rId27"/>
  </p:custDataLst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/>
        <a:ea typeface="+mn-ea"/>
        <a:cs typeface="Arial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/>
        <a:ea typeface="+mn-ea"/>
        <a:cs typeface="Arial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/>
        <a:ea typeface="+mn-ea"/>
        <a:cs typeface="Arial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/>
        <a:ea typeface="+mn-ea"/>
        <a:cs typeface="Arial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/>
        <a:ea typeface="+mn-ea"/>
        <a:cs typeface="Arial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/>
        <a:ea typeface="+mn-ea"/>
        <a:cs typeface="Arial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/>
        <a:ea typeface="+mn-ea"/>
        <a:cs typeface="Arial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/>
        <a:ea typeface="+mn-ea"/>
        <a:cs typeface="Arial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/>
        <a:ea typeface="+mn-ea"/>
        <a:cs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26" autoAdjust="0"/>
    <p:restoredTop sz="99603" autoAdjust="0"/>
  </p:normalViewPr>
  <p:slideViewPr>
    <p:cSldViewPr>
      <p:cViewPr varScale="1">
        <p:scale>
          <a:sx n="88" d="100"/>
          <a:sy n="88" d="100"/>
        </p:scale>
        <p:origin x="-708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>
        <p:scale>
          <a:sx n="0" d="100"/>
          <a:sy n="0" d="100"/>
        </p:scale>
        <p:origin x="0" y="0"/>
      </p:cViewPr>
    </p:cSldViewPr>
  </p:notesViewPr>
  <p:gridSpacing cx="73736200" cy="73736200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slide" Target="slides/slide8.xml" /><Relationship Id="rId11" Type="http://schemas.openxmlformats.org/officeDocument/2006/relationships/slide" Target="slides/slide9.xml" /><Relationship Id="rId12" Type="http://schemas.openxmlformats.org/officeDocument/2006/relationships/slide" Target="slides/slide10.xml" /><Relationship Id="rId13" Type="http://schemas.openxmlformats.org/officeDocument/2006/relationships/slide" Target="slides/slide11.xml" /><Relationship Id="rId14" Type="http://schemas.openxmlformats.org/officeDocument/2006/relationships/slide" Target="slides/slide12.xml" /><Relationship Id="rId15" Type="http://schemas.openxmlformats.org/officeDocument/2006/relationships/slide" Target="slides/slide13.xml" /><Relationship Id="rId16" Type="http://schemas.openxmlformats.org/officeDocument/2006/relationships/slide" Target="slides/slide14.xml" /><Relationship Id="rId17" Type="http://schemas.openxmlformats.org/officeDocument/2006/relationships/slide" Target="slides/slide15.xml" /><Relationship Id="rId18" Type="http://schemas.openxmlformats.org/officeDocument/2006/relationships/slide" Target="slides/slide16.xml" /><Relationship Id="rId19" Type="http://schemas.openxmlformats.org/officeDocument/2006/relationships/slide" Target="slides/slide17.xml" /><Relationship Id="rId2" Type="http://schemas.openxmlformats.org/officeDocument/2006/relationships/handoutMaster" Target="handoutMasters/handoutMaster1.xml" /><Relationship Id="rId20" Type="http://schemas.openxmlformats.org/officeDocument/2006/relationships/slide" Target="slides/slide18.xml" /><Relationship Id="rId21" Type="http://schemas.openxmlformats.org/officeDocument/2006/relationships/slide" Target="slides/slide19.xml" /><Relationship Id="rId22" Type="http://schemas.openxmlformats.org/officeDocument/2006/relationships/slide" Target="slides/slide20.xml" /><Relationship Id="rId23" Type="http://schemas.openxmlformats.org/officeDocument/2006/relationships/slide" Target="slides/slide21.xml" /><Relationship Id="rId24" Type="http://schemas.openxmlformats.org/officeDocument/2006/relationships/slide" Target="slides/slide22.xml" /><Relationship Id="rId25" Type="http://schemas.openxmlformats.org/officeDocument/2006/relationships/slide" Target="slides/slide23.xml" /><Relationship Id="rId26" Type="http://schemas.openxmlformats.org/officeDocument/2006/relationships/slide" Target="slides/slide24.xml" /><Relationship Id="rId27" Type="http://schemas.openxmlformats.org/officeDocument/2006/relationships/tags" Target="tags/tag1.xml" /><Relationship Id="rId28" Type="http://schemas.openxmlformats.org/officeDocument/2006/relationships/presProps" Target="presProps.xml" /><Relationship Id="rId29" Type="http://schemas.openxmlformats.org/officeDocument/2006/relationships/viewProps" Target="viewProps.xml" /><Relationship Id="rId3" Type="http://schemas.openxmlformats.org/officeDocument/2006/relationships/slide" Target="slides/slide1.xml" /><Relationship Id="rId30" Type="http://schemas.openxmlformats.org/officeDocument/2006/relationships/theme" Target="theme/theme1.xml" /><Relationship Id="rId31" Type="http://schemas.openxmlformats.org/officeDocument/2006/relationships/tableStyles" Target="tableStyles.xml" /><Relationship Id="rId4" Type="http://schemas.openxmlformats.org/officeDocument/2006/relationships/slide" Target="slides/slide2.xml" /><Relationship Id="rId5" Type="http://schemas.openxmlformats.org/officeDocument/2006/relationships/slide" Target="slides/slide3.xml" /><Relationship Id="rId6" Type="http://schemas.openxmlformats.org/officeDocument/2006/relationships/slide" Target="slides/slide4.xml" /><Relationship Id="rId7" Type="http://schemas.openxmlformats.org/officeDocument/2006/relationships/slide" Target="slides/slide5.xml" /><Relationship Id="rId8" Type="http://schemas.openxmlformats.org/officeDocument/2006/relationships/slide" Target="slides/slide6.xml" /><Relationship Id="rId9" Type="http://schemas.openxmlformats.org/officeDocument/2006/relationships/slide" Target="slides/slide7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defPPr>
              <a:defRPr kern="1200" smtId="4294967295"/>
            </a:defPPr>
            <a:lvl1pPr algn="l" fontAlgn="auto">
              <a:spcBef>
                <a:spcPct val="0"/>
              </a:spcBef>
              <a:spcAft>
                <a:spcPct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defPPr>
              <a:defRPr kern="1200" smtId="4294967295"/>
            </a:defPPr>
            <a:lvl1pPr algn="r" fontAlgn="auto">
              <a:spcBef>
                <a:spcPct val="0"/>
              </a:spcBef>
              <a:spcAft>
                <a:spcPct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C97AE2B-1E54-4214-987B-6347A630718A}" type="datetimeFigureOut">
              <a:rPr lang="cs-CZ"/>
              <a:pPr>
                <a:defRPr/>
              </a:pPr>
              <a:t>20.12.2012</a:t>
            </a:fld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defPPr>
              <a:defRPr kern="1200" smtId="4294967295"/>
            </a:defPPr>
            <a:lvl1pPr algn="l" fontAlgn="auto">
              <a:spcBef>
                <a:spcPct val="0"/>
              </a:spcBef>
              <a:spcAft>
                <a:spcPct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defPPr>
              <a:defRPr kern="1200" smtId="4294967295"/>
            </a:defPPr>
            <a:lvl1pPr algn="r" fontAlgn="auto">
              <a:spcBef>
                <a:spcPct val="0"/>
              </a:spcBef>
              <a:spcAft>
                <a:spcPct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9D3E381-4AC6-40BD-B0A8-84598021FE28}" type="slidenum">
              <a:rPr lang="cs-CZ"/>
              <a:pPr>
                <a:defRPr/>
              </a:pPr>
              <a:t>‹#›</a:t>
            </a:fld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defPPr>
              <a:defRPr kern="1200" smtId="4294967295"/>
            </a:def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defPPr>
              <a:defRPr kern="1200" smtId="4294967295"/>
            </a:defPPr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fld id="{21B9A3F6-C24D-40A4-9F7B-9C4CF7CCD40C}" type="datetimeFigureOut">
              <a:rPr lang="cs-CZ"/>
              <a:pPr>
                <a:defRPr/>
              </a:pPr>
              <a:t>20.12.2012</a:t>
            </a:fld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fld id="{90FF1F77-87C0-48B3-9E40-0E5C4F5EDB73}" type="slidenum">
              <a:rPr lang="cs-CZ"/>
              <a:pPr>
                <a:defRPr/>
              </a:pPr>
              <a:t>‹#›</a:t>
            </a:fld>
          </a:p>
        </p:txBody>
      </p:sp>
    </p:spTree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defPPr>
              <a:defRPr kern="1200" smtId="4294967295"/>
            </a:def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fld id="{69FCF98E-B512-4C51-8C38-2A79FD4B6D60}" type="datetimeFigureOut">
              <a:rPr lang="cs-CZ"/>
              <a:pPr>
                <a:defRPr/>
              </a:pPr>
              <a:t>20.12.2012</a:t>
            </a:fld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fld id="{93AF2FA7-7C56-4673-AB07-C18DA71C0A98}" type="slidenum">
              <a:rPr lang="cs-CZ"/>
              <a:pPr>
                <a:defRPr/>
              </a:pPr>
              <a:t>‹#›</a:t>
            </a:fld>
          </a:p>
        </p:txBody>
      </p:sp>
    </p:spTree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defPPr>
              <a:defRPr kern="1200" smtId="4294967295"/>
            </a:def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defPPr>
              <a:defRPr kern="1200" smtId="4294967295"/>
            </a:def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fld id="{C27B97F6-E180-4851-9C25-2C36AA58CBD5}" type="datetimeFigureOut">
              <a:rPr lang="cs-CZ"/>
              <a:pPr>
                <a:defRPr/>
              </a:pPr>
              <a:t>20.12.2012</a:t>
            </a:fld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fld id="{435822DA-1602-4E09-B670-1DC6D14BCBDD}" type="slidenum">
              <a:rPr lang="cs-CZ"/>
              <a:pPr>
                <a:defRPr/>
              </a:pPr>
              <a:t>‹#›</a:t>
            </a:fld>
          </a:p>
        </p:txBody>
      </p:sp>
    </p:spTree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fld id="{8F8CD9A7-BF0D-4880-AE2B-433D1D29C77F}" type="datetimeFigureOut">
              <a:rPr lang="cs-CZ"/>
              <a:pPr>
                <a:defRPr/>
              </a:pPr>
              <a:t>20.12.2012</a:t>
            </a:fld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fld id="{7AE3BBA9-E5FC-48EA-AB9E-4CA70C2AD922}" type="slidenum">
              <a:rPr lang="cs-CZ"/>
              <a:pPr>
                <a:defRPr/>
              </a:pPr>
              <a:t>‹#›</a:t>
            </a:fld>
          </a:p>
        </p:txBody>
      </p:sp>
    </p:spTree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defPPr>
              <a:defRPr kern="1200" smtId="4294967295"/>
            </a:defPPr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defPPr>
              <a:defRPr kern="1200" smtId="4294967295"/>
            </a:defPPr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fld id="{1C494E44-0BD2-45C1-82D5-F778E6408081}" type="datetimeFigureOut">
              <a:rPr lang="cs-CZ"/>
              <a:pPr>
                <a:defRPr/>
              </a:pPr>
              <a:t>20.12.2012</a:t>
            </a:fld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fld id="{B85BF6F7-9903-45BA-B34B-8391A9793427}" type="slidenum">
              <a:rPr lang="cs-CZ"/>
              <a:pPr>
                <a:defRPr/>
              </a:pPr>
              <a:t>‹#›</a:t>
            </a:fld>
          </a:p>
        </p:txBody>
      </p:sp>
    </p:spTree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defPPr>
              <a:defRPr kern="1200" smtId="4294967295"/>
            </a:defPPr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defPPr>
              <a:defRPr kern="1200" smtId="4294967295"/>
            </a:defPPr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fld id="{5E1A092C-1C27-4072-93EC-52F5A30205F1}" type="datetimeFigureOut">
              <a:rPr lang="cs-CZ"/>
              <a:pPr>
                <a:defRPr/>
              </a:pPr>
              <a:t>20.12.2012</a:t>
            </a:fld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fld id="{EF6917D5-C4A3-4982-84E5-6FFD26165246}" type="slidenum">
              <a:rPr lang="cs-CZ"/>
              <a:pPr>
                <a:defRPr/>
              </a:pPr>
              <a:t>‹#›</a:t>
            </a:fld>
          </a:p>
        </p:txBody>
      </p:sp>
    </p:spTree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defPPr>
              <a:defRPr kern="1200" smtId="4294967295"/>
            </a:defPPr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defPPr>
              <a:defRPr kern="1200" smtId="4294967295"/>
            </a:defPPr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defPPr>
              <a:defRPr kern="1200" smtId="4294967295"/>
            </a:defPPr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defPPr>
              <a:defRPr kern="1200" smtId="4294967295"/>
            </a:defPPr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fld id="{28E3DA0E-D1DC-4973-AE43-8229BF98D527}" type="datetimeFigureOut">
              <a:rPr lang="cs-CZ"/>
              <a:pPr>
                <a:defRPr/>
              </a:pPr>
              <a:t>20.12.2012</a:t>
            </a:fld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fld id="{F00081FC-A2F8-42EB-8E77-703C120F6A3E}" type="slidenum">
              <a:rPr lang="cs-CZ"/>
              <a:pPr>
                <a:defRPr/>
              </a:pPr>
              <a:t>‹#›</a:t>
            </a:fld>
          </a:p>
        </p:txBody>
      </p:sp>
    </p:spTree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fld id="{0F4A59A4-EAE8-46F3-812B-37C49F8E553E}" type="datetimeFigureOut">
              <a:rPr lang="cs-CZ"/>
              <a:pPr>
                <a:defRPr/>
              </a:pPr>
              <a:t>20.12.2012</a:t>
            </a:fld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fld id="{D3FB7D66-3ED6-4706-8379-D3EFFFEDE782}" type="slidenum">
              <a:rPr lang="cs-CZ"/>
              <a:pPr>
                <a:defRPr/>
              </a:pPr>
              <a:t>‹#›</a:t>
            </a:fld>
          </a:p>
        </p:txBody>
      </p:sp>
    </p:spTree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fld id="{780A4786-4772-4928-AD80-12F47BF5421D}" type="datetimeFigureOut">
              <a:rPr lang="cs-CZ"/>
              <a:pPr>
                <a:defRPr/>
              </a:pPr>
              <a:t>20.12.2012</a:t>
            </a:fld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fld id="{29DC97ED-B8E1-4220-89F5-9481E8709FA4}" type="slidenum">
              <a:rPr lang="cs-CZ"/>
              <a:pPr>
                <a:defRPr/>
              </a:pPr>
              <a:t>‹#›</a:t>
            </a:fld>
          </a:p>
        </p:txBody>
      </p:sp>
    </p:spTree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defPPr>
              <a:defRPr kern="1200" smtId="4294967295"/>
            </a:defPPr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defPPr>
              <a:defRPr kern="1200" smtId="4294967295"/>
            </a:defPPr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defPPr>
              <a:defRPr kern="1200" smtId="4294967295"/>
            </a:defPPr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fld id="{78DE9895-E43A-499A-86B1-9D85E6A0AF32}" type="datetimeFigureOut">
              <a:rPr lang="cs-CZ"/>
              <a:pPr>
                <a:defRPr/>
              </a:pPr>
              <a:t>20.12.2012</a:t>
            </a:fld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fld id="{084595A2-C288-401A-8B63-BD2698F64F75}" type="slidenum">
              <a:rPr lang="cs-CZ"/>
              <a:pPr>
                <a:defRPr/>
              </a:pPr>
              <a:t>‹#›</a:t>
            </a:fld>
          </a:p>
        </p:txBody>
      </p:sp>
    </p:spTree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defPPr>
              <a:defRPr kern="1200" smtId="4294967295"/>
            </a:defPPr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defPPr>
              <a:defRPr kern="1200" smtId="4294967295"/>
            </a:defPPr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defPPr>
              <a:defRPr kern="1200" smtId="4294967295"/>
            </a:defPPr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fld id="{FDE484E0-2865-4544-925B-78BA9E23513E}" type="datetimeFigureOut">
              <a:rPr lang="cs-CZ"/>
              <a:pPr>
                <a:defRPr/>
              </a:pPr>
              <a:t>20.12.2012</a:t>
            </a:fld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fld id="{3FD14EB5-8C9A-4141-9CAE-76DCBF3B8B60}" type="slidenum">
              <a:rPr lang="cs-CZ"/>
              <a:pPr>
                <a:defRPr/>
              </a:pPr>
              <a:t>‹#›</a:t>
            </a:fld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ctr" anchorCtr="0" compatLnSpc="1">
            <a:prstTxWarp prst="textNoShape">
              <a:avLst/>
            </a:prstTxWarp>
          </a:bodyPr>
          <a:lstStyle>
            <a:defPPr>
              <a:defRPr kern="1200" smtId="4294967295"/>
            </a:defPPr>
          </a:lstStyle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 compatLnSpc="1">
            <a:prstTxWarp prst="textNoShape">
              <a:avLst/>
            </a:prstTxWarp>
          </a:bodyPr>
          <a:lstStyle>
            <a:defPPr>
              <a:defRPr kern="1200" smtId="4294967295"/>
            </a:def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kern="1200" smtId="4294967295"/>
            </a:defPPr>
            <a:lvl1pPr algn="l" fontAlgn="auto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3A23A11-018C-4303-BD4B-3461AD39AFE6}" type="datetimeFigureOut">
              <a:rPr lang="cs-CZ"/>
              <a:pPr>
                <a:defRPr/>
              </a:pPr>
              <a:t>20.12.2012</a:t>
            </a:fld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kern="1200" smtId="4294967295"/>
            </a:defPPr>
            <a:lvl1pPr algn="ctr" fontAlgn="auto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kern="1200" smtId="4294967295"/>
            </a:defPPr>
            <a:lvl1pPr algn="r" fontAlgn="auto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226652A-57B0-4A75-8C2B-A96F8A88B6A8}" type="slidenum">
              <a:rPr lang="cs-CZ"/>
              <a:pPr>
                <a:defRPr/>
              </a:pPr>
              <a:t>‹#›</a:t>
            </a:fld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ransition/>
  <p:timing/>
  <p:txStyles>
    <p:titleStyle>
      <a:defPPr>
        <a:defRPr kern="1200" smtId="4294967295"/>
      </a:defPPr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defPPr>
        <a:defRPr kern="1200" smtId="4294967295"/>
      </a:defPPr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 /></Relationships>
</file>

<file path=ppt/slides/_rels/slide1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 /></Relationships>
</file>

<file path=ppt/slides/_rels/slide1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 /></Relationships>
</file>

<file path=ppt/slides/_rels/slide1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 /></Relationships>
</file>

<file path=ppt/slides/_rels/slide1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 /></Relationships>
</file>

<file path=ppt/slides/_rels/slide1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 /></Relationships>
</file>

<file path=ppt/slides/_rels/slide1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 /></Relationships>
</file>

<file path=ppt/slides/_rels/slide1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 /></Relationships>
</file>

<file path=ppt/slides/_rels/slide1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 /></Relationships>
</file>

<file path=ppt/slides/_rels/slide1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 /></Relationships>
</file>

<file path=ppt/slides/_rels/slide2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 /></Relationships>
</file>

<file path=ppt/slides/_rels/slide2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 /></Relationships>
</file>

<file path=ppt/slides/_rels/slide2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 /></Relationships>
</file>

<file path=ppt/slides/_rels/slide2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 /></Relationships>
</file>

<file path=ppt/slides/_rels/slide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 /></Relationships>
</file>

<file path=ppt/slides/_rels/slide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 /></Relationships>
</file>

<file path=ppt/slides/_rels/slide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 /></Relationships>
</file>

<file path=ppt/slides/_rels/slide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4337" name="Nadpis 1"/>
          <p:cNvSpPr>
            <a:spLocks noGrp="1"/>
          </p:cNvSpPr>
          <p:nvPr>
            <p:ph type="ctrTitle"/>
          </p:nvPr>
        </p:nvSpPr>
        <p:spPr>
          <a:xfrm>
            <a:off x="500063" y="5572125"/>
            <a:ext cx="7772400" cy="714375"/>
          </a:xfrm>
        </p:spPr>
        <p:txBody>
          <a:bodyPr/>
          <a:lstStyle>
            <a:defPPr>
              <a:defRPr kern="1200" smtId="4294967295"/>
            </a:defPPr>
          </a:lstStyle>
          <a:p>
            <a:pPr algn="l" eaLnBrk="1" hangingPunct="1"/>
            <a:r>
              <a:rPr lang="cs-CZ" sz="2800" b="1" smtClean="0"/>
              <a:t>Vítězslav Ondruš</a:t>
            </a:r>
            <a:br>
              <a:rPr lang="cs-CZ" sz="2800" b="1" smtClean="0"/>
            </a:br>
            <a:r>
              <a:rPr lang="cs-CZ" sz="2400" b="1" smtClean="0"/>
              <a:t>Český statistický úřad</a:t>
            </a:r>
            <a:br>
              <a:rPr lang="cs-CZ" sz="2400" b="1" smtClean="0"/>
            </a:br>
            <a:endParaRPr lang="cs-CZ" sz="2400" smtClean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00063" y="1285875"/>
            <a:ext cx="8072437" cy="3429000"/>
          </a:xfrm>
        </p:spPr>
        <p:txBody>
          <a:bodyPr rtlCol="0">
            <a:normAutofit/>
          </a:bodyPr>
          <a:lstStyle>
            <a:defPPr>
              <a:defRPr kern="1200" smtId="4294967295"/>
            </a:defPPr>
          </a:lstStyle>
          <a:p>
            <a:pPr eaLnBrk="1" fontAlgn="auto" hangingPunct="1">
              <a:spcAft>
                <a:spcPct val="0"/>
              </a:spcAft>
              <a:buFont typeface="Arial" pitchFamily="34" charset="0"/>
              <a:buNone/>
              <a:defRPr/>
            </a:pPr>
            <a:endParaRPr lang="cs-CZ" smtClean="0"/>
          </a:p>
          <a:p>
            <a:pPr eaLnBrk="1" fontAlgn="auto" hangingPunct="1">
              <a:spcAft>
                <a:spcPct val="0"/>
              </a:spcAft>
              <a:buFont typeface="Arial" pitchFamily="34" charset="0"/>
              <a:buNone/>
              <a:defRPr/>
            </a:pPr>
            <a:r>
              <a:rPr lang="cs-CZ" sz="4400" b="1" smtClean="0"/>
              <a:t>Strategie implementace ESA 2010</a:t>
            </a:r>
          </a:p>
          <a:p>
            <a:pPr eaLnBrk="1" fontAlgn="auto" hangingPunct="1">
              <a:spcAft>
                <a:spcPct val="0"/>
              </a:spcAft>
              <a:buFont typeface="Arial" pitchFamily="34" charset="0"/>
              <a:buNone/>
              <a:defRPr/>
            </a:pPr>
            <a:r>
              <a:rPr lang="cs-CZ" sz="3900" b="1" smtClean="0"/>
              <a:t>Mimořádné revize národních účtů 2014</a:t>
            </a:r>
          </a:p>
          <a:p>
            <a:pPr eaLnBrk="1" fontAlgn="auto" hangingPunct="1">
              <a:spcAft>
                <a:spcPct val="0"/>
              </a:spcAft>
              <a:buFont typeface="Arial" pitchFamily="34" charset="0"/>
              <a:buNone/>
              <a:defRPr/>
            </a:pPr>
            <a:endParaRPr lang="cs-CZ" smtClean="0"/>
          </a:p>
        </p:txBody>
      </p:sp>
    </p:spTree>
  </p:cSld>
  <p:clrMapOvr>
    <a:masterClrMapping/>
  </p:clrMapOvr>
  <p:transition/>
  <p:timing/>
</p:sld>
</file>

<file path=ppt/slides/slide10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3553" name="Nadpis 1"/>
          <p:cNvSpPr>
            <a:spLocks noGrp="1"/>
          </p:cNvSpPr>
          <p:nvPr>
            <p:ph type="title"/>
          </p:nvPr>
        </p:nvSpPr>
        <p:spPr>
          <a:xfrm>
            <a:off x="-214313" y="274638"/>
            <a:ext cx="9501188" cy="1011237"/>
          </a:xfrm>
        </p:spPr>
        <p:txBody>
          <a:bodyPr/>
          <a:lstStyle>
            <a:defPPr>
              <a:defRPr kern="1200" smtId="4294967295"/>
            </a:defPPr>
          </a:lstStyle>
          <a:p>
            <a:pPr eaLnBrk="1" hangingPunct="1"/>
            <a:r>
              <a:rPr lang="cs-CZ" sz="3200" b="1" smtClean="0"/>
              <a:t>Změny v revizní politice národních účtů  (2)</a:t>
            </a:r>
            <a:endParaRPr lang="cs-CZ" sz="3200" smtClean="0"/>
          </a:p>
        </p:txBody>
      </p:sp>
      <p:sp>
        <p:nvSpPr>
          <p:cNvPr id="23554" name="Zástupný symbol pro obsah 3"/>
          <p:cNvSpPr>
            <a:spLocks noGrp="1"/>
          </p:cNvSpPr>
          <p:nvPr>
            <p:ph sz="half" idx="2"/>
          </p:nvPr>
        </p:nvSpPr>
        <p:spPr>
          <a:xfrm>
            <a:off x="285750" y="1000125"/>
            <a:ext cx="8643938" cy="5857875"/>
          </a:xfrm>
        </p:spPr>
        <p:txBody>
          <a:bodyPr/>
          <a:lstStyle>
            <a:defPPr>
              <a:defRPr kern="1200" smtId="4294967295"/>
            </a:defPPr>
          </a:lstStyle>
          <a:p>
            <a:pPr eaLnBrk="1" hangingPunct="1">
              <a:buFont typeface="Arial" charset="0"/>
              <a:buNone/>
            </a:pPr>
            <a:r>
              <a:rPr lang="cs-CZ" sz="2800" b="1" smtClean="0"/>
              <a:t>Nová politika revizí - čtvrtletní národní účty:</a:t>
            </a:r>
          </a:p>
          <a:p>
            <a:r>
              <a:rPr lang="cs-CZ" sz="2800" smtClean="0"/>
              <a:t>Předběžný odhad HDP (T+40 dní) </a:t>
            </a:r>
          </a:p>
          <a:p>
            <a:pPr lvl="1">
              <a:spcBef>
                <a:spcPct val="0"/>
              </a:spcBef>
            </a:pPr>
            <a:r>
              <a:rPr lang="cs-CZ" smtClean="0"/>
              <a:t>od roku 2014 zkrátit termín z T+45 na T+40 dní</a:t>
            </a:r>
          </a:p>
          <a:p>
            <a:pPr lvl="1">
              <a:spcBef>
                <a:spcPct val="0"/>
              </a:spcBef>
            </a:pPr>
            <a:r>
              <a:rPr lang="cs-CZ" smtClean="0"/>
              <a:t>postupně rozšířit počet ukazatelů na hlavní složky tvorby a užití HDP</a:t>
            </a:r>
          </a:p>
          <a:p>
            <a:pPr lvl="1">
              <a:spcBef>
                <a:spcPct val="0"/>
              </a:spcBef>
            </a:pPr>
            <a:r>
              <a:rPr lang="cs-CZ" smtClean="0"/>
              <a:t>nezahrnovat revize za předchozí období</a:t>
            </a:r>
          </a:p>
          <a:p>
            <a:r>
              <a:rPr lang="cs-CZ" sz="2800" smtClean="0"/>
              <a:t>Tvorba a užití HDP (QHDP, T+60 dní)</a:t>
            </a:r>
          </a:p>
          <a:p>
            <a:pPr lvl="1">
              <a:spcBef>
                <a:spcPct val="0"/>
              </a:spcBef>
            </a:pPr>
            <a:r>
              <a:rPr lang="cs-CZ" smtClean="0"/>
              <a:t>v roce 2013 zkrátit termín z T+70 na T+65 dní</a:t>
            </a:r>
          </a:p>
          <a:p>
            <a:pPr lvl="1">
              <a:spcBef>
                <a:spcPct val="0"/>
              </a:spcBef>
            </a:pPr>
            <a:r>
              <a:rPr lang="cs-CZ" smtClean="0"/>
              <a:t>od roku 2014 zkrátit termín na T+60 dní </a:t>
            </a:r>
          </a:p>
          <a:p>
            <a:pPr lvl="1">
              <a:spcBef>
                <a:spcPct val="0"/>
              </a:spcBef>
            </a:pPr>
            <a:r>
              <a:rPr lang="cs-CZ" smtClean="0"/>
              <a:t>revize omezit jen na čtvrtletí běžného roku</a:t>
            </a:r>
          </a:p>
          <a:p>
            <a:r>
              <a:rPr lang="cs-CZ" smtClean="0"/>
              <a:t>Čtvrtletní národní účty (QSA, T+90 dní)</a:t>
            </a:r>
          </a:p>
          <a:p>
            <a:pPr lvl="1">
              <a:spcBef>
                <a:spcPct val="0"/>
              </a:spcBef>
            </a:pPr>
            <a:r>
              <a:rPr lang="cs-CZ" smtClean="0"/>
              <a:t>zpřesnit údaje o tvorbě a užití HDP s využitím dodatečných zdrojů dat</a:t>
            </a:r>
          </a:p>
          <a:p>
            <a:pPr lvl="1">
              <a:spcBef>
                <a:spcPct val="0"/>
              </a:spcBef>
            </a:pPr>
            <a:r>
              <a:rPr lang="cs-CZ" smtClean="0"/>
              <a:t>rozšířit rozsah sektorových účtů o rozvahy a účty ostatních změn (sladit s údaji čtvrtletních finančních účtů ČNB)</a:t>
            </a:r>
          </a:p>
          <a:p>
            <a:pPr lvl="1">
              <a:spcBef>
                <a:spcPct val="0"/>
              </a:spcBef>
            </a:pPr>
            <a:r>
              <a:rPr lang="cs-CZ" smtClean="0"/>
              <a:t>v březnu revize za předchozí tři roky (sladění s RNÚs,  RNÚd a EDP1)</a:t>
            </a:r>
          </a:p>
          <a:p>
            <a:pPr lvl="1">
              <a:spcBef>
                <a:spcPct val="0"/>
              </a:spcBef>
            </a:pPr>
            <a:r>
              <a:rPr lang="cs-CZ" smtClean="0"/>
              <a:t>v září revize za předchozí rok (sladění s RNÚp a EDP2)</a:t>
            </a:r>
          </a:p>
          <a:p>
            <a:endParaRPr lang="cs-CZ" smtClean="0"/>
          </a:p>
        </p:txBody>
      </p:sp>
    </p:spTree>
  </p:cSld>
  <p:clrMapOvr>
    <a:masterClrMapping/>
  </p:clrMapOvr>
  <p:transition/>
  <p:timing/>
</p:sld>
</file>

<file path=ppt/slides/slide11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4577" name="Nadpis 1"/>
          <p:cNvSpPr>
            <a:spLocks noGrp="1"/>
          </p:cNvSpPr>
          <p:nvPr>
            <p:ph type="title"/>
          </p:nvPr>
        </p:nvSpPr>
        <p:spPr>
          <a:xfrm>
            <a:off x="-357188" y="0"/>
            <a:ext cx="9501188" cy="1011238"/>
          </a:xfrm>
        </p:spPr>
        <p:txBody>
          <a:bodyPr/>
          <a:lstStyle>
            <a:defPPr>
              <a:defRPr kern="1200" smtId="4294967295"/>
            </a:defPPr>
          </a:lstStyle>
          <a:p>
            <a:pPr eaLnBrk="1" hangingPunct="1"/>
            <a:r>
              <a:rPr lang="cs-CZ" sz="3200" b="1" smtClean="0"/>
              <a:t>Změny v revizní politice národních účtů  (3)</a:t>
            </a:r>
            <a:endParaRPr lang="cs-CZ" sz="3200" smtClean="0"/>
          </a:p>
        </p:txBody>
      </p:sp>
      <p:sp>
        <p:nvSpPr>
          <p:cNvPr id="24578" name="Zástupný symbol pro obsah 3"/>
          <p:cNvSpPr>
            <a:spLocks noGrp="1"/>
          </p:cNvSpPr>
          <p:nvPr>
            <p:ph sz="half" idx="2"/>
          </p:nvPr>
        </p:nvSpPr>
        <p:spPr>
          <a:xfrm>
            <a:off x="0" y="785813"/>
            <a:ext cx="9286875" cy="5857875"/>
          </a:xfrm>
        </p:spPr>
        <p:txBody>
          <a:bodyPr/>
          <a:lstStyle>
            <a:defPPr>
              <a:defRPr kern="1200" smtId="4294967295"/>
            </a:defPPr>
          </a:lstStyle>
          <a:p>
            <a:pPr eaLnBrk="1" hangingPunct="1">
              <a:buFont typeface="Arial" charset="0"/>
              <a:buNone/>
            </a:pPr>
            <a:r>
              <a:rPr lang="cs-CZ" sz="2800" b="1" smtClean="0"/>
              <a:t>Nová politika revizí – roční národní účty:</a:t>
            </a:r>
          </a:p>
          <a:p>
            <a:r>
              <a:rPr lang="cs-CZ" smtClean="0"/>
              <a:t>Součtová roční sestava čtvrtletních národních účtů (RNÚq, T+3měsíce) </a:t>
            </a:r>
          </a:p>
          <a:p>
            <a:pPr lvl="1">
              <a:spcBef>
                <a:spcPct val="0"/>
              </a:spcBef>
            </a:pPr>
            <a:r>
              <a:rPr lang="cs-CZ" smtClean="0"/>
              <a:t>součet čtvrtletních sektorových (QSA) a finančních účtů (QFÚ)</a:t>
            </a:r>
          </a:p>
          <a:p>
            <a:pPr lvl="1">
              <a:spcBef>
                <a:spcPct val="0"/>
              </a:spcBef>
            </a:pPr>
            <a:r>
              <a:rPr lang="cs-CZ" smtClean="0"/>
              <a:t>rozšířit rozsah o rozvahy a účty ostatních změn</a:t>
            </a:r>
          </a:p>
          <a:p>
            <a:pPr lvl="1">
              <a:spcBef>
                <a:spcPct val="0"/>
              </a:spcBef>
            </a:pPr>
            <a:r>
              <a:rPr lang="cs-CZ" smtClean="0"/>
              <a:t>plně sladit s EDP1</a:t>
            </a:r>
          </a:p>
          <a:p>
            <a:r>
              <a:rPr lang="cs-CZ" smtClean="0"/>
              <a:t>Předběžná sestava ročních národních účtů (RNÚp, T+9)</a:t>
            </a:r>
          </a:p>
          <a:p>
            <a:pPr lvl="1">
              <a:spcBef>
                <a:spcPct val="0"/>
              </a:spcBef>
            </a:pPr>
            <a:r>
              <a:rPr lang="cs-CZ" smtClean="0"/>
              <a:t>zachovány současné postupy, rozsah i termíny</a:t>
            </a:r>
          </a:p>
          <a:p>
            <a:r>
              <a:rPr lang="cs-CZ" smtClean="0"/>
              <a:t>Semidefinitivní sestava ročních národních účtů (RNÚs, T+15)</a:t>
            </a:r>
          </a:p>
          <a:p>
            <a:pPr lvl="1">
              <a:spcBef>
                <a:spcPct val="0"/>
              </a:spcBef>
            </a:pPr>
            <a:r>
              <a:rPr lang="cs-CZ" smtClean="0"/>
              <a:t>použít zdroje dat, které jsou k dispozici do 30. listopadu (vč. spec. výstupu z SBS)</a:t>
            </a:r>
          </a:p>
          <a:p>
            <a:pPr lvl="1">
              <a:spcBef>
                <a:spcPct val="0"/>
              </a:spcBef>
            </a:pPr>
            <a:r>
              <a:rPr lang="cs-CZ" smtClean="0"/>
              <a:t>vybilancovat DUT do 25. února </a:t>
            </a:r>
            <a:r>
              <a:rPr lang="cs-CZ" sz="1800" smtClean="0"/>
              <a:t>=&gt; použít pro revizi QHDP</a:t>
            </a:r>
          </a:p>
          <a:p>
            <a:pPr lvl="1">
              <a:spcBef>
                <a:spcPct val="0"/>
              </a:spcBef>
            </a:pPr>
            <a:r>
              <a:rPr lang="cs-CZ" smtClean="0"/>
              <a:t>vybilancovat toky do/ze zahraničí do 15. března </a:t>
            </a:r>
            <a:r>
              <a:rPr lang="cs-CZ" sz="1800" smtClean="0"/>
              <a:t>=&gt; použít pro revizi PB</a:t>
            </a:r>
          </a:p>
          <a:p>
            <a:pPr lvl="1">
              <a:spcBef>
                <a:spcPct val="0"/>
              </a:spcBef>
            </a:pPr>
            <a:r>
              <a:rPr lang="cs-CZ" smtClean="0"/>
              <a:t>vybilancovat rozdělovací a fin.transakce do 15. března </a:t>
            </a:r>
            <a:r>
              <a:rPr lang="cs-CZ" sz="1600" smtClean="0"/>
              <a:t>=&gt; použít pro revizi QSA a QFA</a:t>
            </a:r>
          </a:p>
          <a:p>
            <a:r>
              <a:rPr lang="cs-CZ" smtClean="0"/>
              <a:t>Definitivní sestava ročních národních účtů (RNÚd, T+27)</a:t>
            </a:r>
          </a:p>
          <a:p>
            <a:pPr lvl="1">
              <a:spcBef>
                <a:spcPct val="0"/>
              </a:spcBef>
            </a:pPr>
            <a:r>
              <a:rPr lang="cs-CZ" smtClean="0"/>
              <a:t>použít zdroje dat, které jsou k dispozici do 30. září (např. definitivní údaje z SBS)</a:t>
            </a:r>
          </a:p>
          <a:p>
            <a:pPr lvl="1">
              <a:spcBef>
                <a:spcPct val="0"/>
              </a:spcBef>
            </a:pPr>
            <a:r>
              <a:rPr lang="cs-CZ" smtClean="0"/>
              <a:t>vybilancovat DUT do 25. února </a:t>
            </a:r>
            <a:r>
              <a:rPr lang="cs-CZ" sz="1800" smtClean="0"/>
              <a:t>=&gt; použít pro revizi QHDP</a:t>
            </a:r>
          </a:p>
          <a:p>
            <a:pPr lvl="1">
              <a:spcBef>
                <a:spcPct val="0"/>
              </a:spcBef>
            </a:pPr>
            <a:r>
              <a:rPr lang="cs-CZ" smtClean="0"/>
              <a:t>vybilancovat toky do/ze zahraničí 15. března </a:t>
            </a:r>
            <a:r>
              <a:rPr lang="cs-CZ" sz="1800" smtClean="0"/>
              <a:t>=&gt; použít pro revizi PB</a:t>
            </a:r>
          </a:p>
          <a:p>
            <a:pPr lvl="1">
              <a:spcBef>
                <a:spcPct val="0"/>
              </a:spcBef>
            </a:pPr>
            <a:r>
              <a:rPr lang="cs-CZ" smtClean="0"/>
              <a:t>vybilancovat rozdělovací a fin.transakce do 15. března </a:t>
            </a:r>
            <a:r>
              <a:rPr lang="cs-CZ" sz="1600" smtClean="0"/>
              <a:t>=&gt; použít pro revizi QSA a QFA</a:t>
            </a:r>
          </a:p>
        </p:txBody>
      </p:sp>
    </p:spTree>
  </p:cSld>
  <p:clrMapOvr>
    <a:masterClrMapping/>
  </p:clrMapOvr>
  <p:transition/>
  <p:timing/>
</p:sld>
</file>

<file path=ppt/slides/slide12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5601" name="Nadpis 1"/>
          <p:cNvSpPr>
            <a:spLocks noGrp="1"/>
          </p:cNvSpPr>
          <p:nvPr>
            <p:ph type="title"/>
          </p:nvPr>
        </p:nvSpPr>
        <p:spPr>
          <a:xfrm>
            <a:off x="-214313" y="274638"/>
            <a:ext cx="9501188" cy="1011237"/>
          </a:xfrm>
        </p:spPr>
        <p:txBody>
          <a:bodyPr/>
          <a:lstStyle>
            <a:defPPr>
              <a:defRPr kern="1200" smtId="4294967295"/>
            </a:defPPr>
          </a:lstStyle>
          <a:p>
            <a:pPr eaLnBrk="1" hangingPunct="1"/>
            <a:r>
              <a:rPr lang="cs-CZ" sz="3200" b="1" smtClean="0"/>
              <a:t>Změny v revizní politice národních účtů  (4)</a:t>
            </a:r>
            <a:endParaRPr lang="cs-CZ" sz="3200" smtClean="0"/>
          </a:p>
        </p:txBody>
      </p:sp>
      <p:sp>
        <p:nvSpPr>
          <p:cNvPr id="25602" name="Zástupný symbol pro obsah 3"/>
          <p:cNvSpPr>
            <a:spLocks noGrp="1"/>
          </p:cNvSpPr>
          <p:nvPr>
            <p:ph sz="half" idx="2"/>
          </p:nvPr>
        </p:nvSpPr>
        <p:spPr>
          <a:xfrm>
            <a:off x="285750" y="1214438"/>
            <a:ext cx="8643938" cy="5357812"/>
          </a:xfrm>
        </p:spPr>
        <p:txBody>
          <a:bodyPr/>
          <a:lstStyle>
            <a:defPPr>
              <a:defRPr kern="1200" smtId="4294967295"/>
            </a:defPPr>
          </a:lstStyle>
          <a:p>
            <a:pPr eaLnBrk="1" hangingPunct="1">
              <a:buFont typeface="Arial" charset="0"/>
              <a:buNone/>
            </a:pPr>
            <a:r>
              <a:rPr lang="cs-CZ" sz="2800" b="1" smtClean="0"/>
              <a:t>Nová politika revizí - notifikace vládního deficitu a dluhu:</a:t>
            </a:r>
          </a:p>
          <a:p>
            <a:r>
              <a:rPr lang="cs-CZ" sz="2800" smtClean="0"/>
              <a:t>Jarní (první) notifikace vládního deficitu a dluhu (EDP1, T+3)</a:t>
            </a:r>
          </a:p>
          <a:p>
            <a:pPr lvl="1"/>
            <a:r>
              <a:rPr lang="cs-CZ" sz="2200" smtClean="0"/>
              <a:t>plně sladěno s RNÚq</a:t>
            </a:r>
          </a:p>
          <a:p>
            <a:pPr lvl="1"/>
            <a:r>
              <a:rPr lang="cs-CZ" sz="2200" smtClean="0"/>
              <a:t>případné výhrady EK v dubnu se promítnou pouze do EDP1 a až v září do RNÚp ( =&gt; EDP1 nebudou v období květen-září sladěny s RNÚq)</a:t>
            </a:r>
          </a:p>
          <a:p>
            <a:r>
              <a:rPr lang="cs-CZ" sz="2800" smtClean="0"/>
              <a:t>Podzimní (druhá) notifikace vládního deficitu a dluhu (EDP2, T+9)  </a:t>
            </a:r>
          </a:p>
          <a:p>
            <a:pPr lvl="1"/>
            <a:r>
              <a:rPr lang="cs-CZ" sz="2200" smtClean="0"/>
              <a:t>plně sladěno s RNÚp</a:t>
            </a:r>
          </a:p>
          <a:p>
            <a:pPr lvl="1"/>
            <a:r>
              <a:rPr lang="cs-CZ" sz="2200" smtClean="0"/>
              <a:t>případné výhrady EK v říjnu promítnou pouze do EDP2 a až v březnu do RNÚs ( =&gt; EDP2 nebudou v období listopad-březen sladěny s RNÚp)</a:t>
            </a:r>
          </a:p>
        </p:txBody>
      </p:sp>
    </p:spTree>
  </p:cSld>
  <p:clrMapOvr>
    <a:masterClrMapping/>
  </p:clrMapOvr>
  <p:transition/>
  <p:timing/>
</p:sld>
</file>

<file path=ppt/slides/slide13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6625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pPr eaLnBrk="1" hangingPunct="1"/>
            <a:r>
              <a:rPr lang="cs-CZ" sz="3200" b="1" smtClean="0"/>
              <a:t>Mimořádná revize národních účtů 2014  (1)</a:t>
            </a:r>
            <a:endParaRPr lang="cs-CZ" sz="3200" smtClean="0"/>
          </a:p>
        </p:txBody>
      </p:sp>
      <p:sp>
        <p:nvSpPr>
          <p:cNvPr id="8195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28625" y="1500188"/>
            <a:ext cx="8215313" cy="4000500"/>
          </a:xfrm>
        </p:spPr>
        <p:txBody>
          <a:bodyPr/>
          <a:lstStyle>
            <a:defPPr>
              <a:defRPr kern="1200" smtId="4294967295"/>
            </a:defPPr>
          </a:lstStyle>
          <a:p>
            <a:pPr eaLnBrk="1" hangingPunct="1">
              <a:buFont typeface="Arial" charset="0"/>
              <a:buNone/>
              <a:defRPr/>
            </a:pPr>
            <a:r>
              <a:rPr lang="cs-CZ" sz="2800" b="1" smtClean="0"/>
              <a:t>Očekávané změny:</a:t>
            </a:r>
          </a:p>
          <a:p>
            <a:pPr eaLnBrk="1" hangingPunct="1">
              <a:spcBef>
                <a:spcPts val="1200"/>
              </a:spcBef>
              <a:buFont typeface="Arial" charset="0"/>
              <a:buNone/>
              <a:defRPr/>
            </a:pPr>
            <a:r>
              <a:rPr lang="pl-PL" smtClean="0"/>
              <a:t>I.     Změny z důvodu přechodu na ESA 2010</a:t>
            </a:r>
          </a:p>
          <a:p>
            <a:pPr marL="514350" indent="-514350" eaLnBrk="1" hangingPunct="1">
              <a:spcBef>
                <a:spcPts val="1200"/>
              </a:spcBef>
              <a:buFont typeface="Arial" charset="0"/>
              <a:buAutoNum type="romanUcPeriod" startAt="2"/>
              <a:defRPr/>
            </a:pPr>
            <a:r>
              <a:rPr lang="pl-PL" smtClean="0"/>
              <a:t>Změny z důvodu přechodu na BOPM6</a:t>
            </a:r>
          </a:p>
          <a:p>
            <a:pPr marL="514350" indent="-514350" eaLnBrk="1" hangingPunct="1">
              <a:spcBef>
                <a:spcPts val="1200"/>
              </a:spcBef>
              <a:buFont typeface="Arial" charset="0"/>
              <a:buAutoNum type="romanUcPeriod" startAt="2"/>
              <a:defRPr/>
            </a:pPr>
            <a:r>
              <a:rPr lang="cs-CZ" smtClean="0"/>
              <a:t>Změny z důvodu zlepšení dosavadních postupů odhadů nebo z důvodu změny ve zdrojích dat</a:t>
            </a:r>
          </a:p>
          <a:p>
            <a:pPr marL="514350" indent="-514350" eaLnBrk="1" hangingPunct="1">
              <a:spcBef>
                <a:spcPts val="1200"/>
              </a:spcBef>
              <a:buFont typeface="Arial" charset="0"/>
              <a:buAutoNum type="romanUcPeriod" startAt="2"/>
              <a:defRPr/>
            </a:pPr>
            <a:r>
              <a:rPr lang="cs-CZ" smtClean="0"/>
              <a:t>Změny z důvodu rozšíření současného systému českých národních účtů</a:t>
            </a:r>
          </a:p>
          <a:p>
            <a:pPr eaLnBrk="1" hangingPunct="1">
              <a:buFont typeface="Arial" charset="0"/>
              <a:buNone/>
              <a:defRPr/>
            </a:pPr>
            <a:endParaRPr lang="cs-CZ" sz="2000" smtClean="0"/>
          </a:p>
          <a:p>
            <a:pPr eaLnBrk="1" hangingPunct="1">
              <a:defRPr/>
            </a:pPr>
            <a:endParaRPr lang="cs-CZ" sz="2800" smtClean="0"/>
          </a:p>
          <a:p>
            <a:pPr eaLnBrk="1" hangingPunct="1">
              <a:defRPr/>
            </a:pPr>
            <a:endParaRPr lang="cs-CZ" sz="2800" smtClean="0"/>
          </a:p>
          <a:p>
            <a:pPr eaLnBrk="1" hangingPunct="1">
              <a:buFont typeface="Arial" charset="0"/>
              <a:buNone/>
              <a:defRPr/>
            </a:pPr>
            <a:endParaRPr lang="cs-CZ" smtClean="0"/>
          </a:p>
          <a:p>
            <a:pPr eaLnBrk="1" hangingPunct="1">
              <a:defRPr/>
            </a:pPr>
            <a:endParaRPr lang="cs-CZ" smtClean="0"/>
          </a:p>
        </p:txBody>
      </p:sp>
    </p:spTree>
  </p:cSld>
  <p:clrMapOvr>
    <a:masterClrMapping/>
  </p:clrMapOvr>
  <p:transition/>
  <p:timing/>
</p:sld>
</file>

<file path=ppt/slides/slide14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7649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pPr eaLnBrk="1" hangingPunct="1"/>
            <a:r>
              <a:rPr lang="cs-CZ" sz="3200" b="1" smtClean="0"/>
              <a:t>Mimořádná revize národních účtů 2014  (2)</a:t>
            </a:r>
            <a:br>
              <a:rPr lang="cs-CZ" sz="3200" b="1" smtClean="0"/>
            </a:br>
            <a:r>
              <a:rPr lang="cs-CZ" sz="3200" b="1" smtClean="0"/>
              <a:t> </a:t>
            </a:r>
            <a:r>
              <a:rPr lang="cs-CZ" sz="3000" b="1" smtClean="0"/>
              <a:t>I.  Přechod od ESA 1995 na ESA 2010</a:t>
            </a:r>
          </a:p>
        </p:txBody>
      </p:sp>
      <p:sp>
        <p:nvSpPr>
          <p:cNvPr id="7171" name="Zástupný symbol pro obsah 3"/>
          <p:cNvSpPr>
            <a:spLocks noGrp="1"/>
          </p:cNvSpPr>
          <p:nvPr>
            <p:ph sz="half" idx="2"/>
          </p:nvPr>
        </p:nvSpPr>
        <p:spPr>
          <a:xfrm>
            <a:off x="0" y="1928813"/>
            <a:ext cx="4429125" cy="4929187"/>
          </a:xfrm>
        </p:spPr>
        <p:txBody>
          <a:bodyPr/>
          <a:lstStyle>
            <a:defPPr>
              <a:defRPr kern="1200" smtId="4294967295"/>
            </a:defPPr>
          </a:lstStyle>
          <a:p>
            <a:pPr marL="914400" lvl="1" indent="-514350" eaLnBrk="1" hangingPunct="1">
              <a:spcBef>
                <a:spcPct val="0"/>
              </a:spcBef>
              <a:buFont typeface="Arial" charset="0"/>
              <a:buNone/>
              <a:defRPr/>
            </a:pPr>
            <a:r>
              <a:rPr lang="cs-CZ" sz="2400" smtClean="0"/>
              <a:t>   9 Výzkum a vývoj (V&amp;V)</a:t>
            </a:r>
          </a:p>
          <a:p>
            <a:pPr marL="914400" lvl="1" indent="-514350" eaLnBrk="1" hangingPunct="1">
              <a:spcBef>
                <a:spcPct val="0"/>
              </a:spcBef>
              <a:buFont typeface="Arial" charset="0"/>
              <a:buNone/>
              <a:defRPr/>
            </a:pPr>
            <a:r>
              <a:rPr lang="cs-CZ" sz="2400" smtClean="0"/>
              <a:t>10 Ochrana práv patentem</a:t>
            </a:r>
          </a:p>
          <a:p>
            <a:pPr marL="914400" lvl="1" indent="-514350" eaLnBrk="1" hangingPunct="1">
              <a:spcBef>
                <a:spcPct val="0"/>
              </a:spcBef>
              <a:buFont typeface="Arial" charset="0"/>
              <a:buNone/>
              <a:defRPr/>
            </a:pPr>
            <a:r>
              <a:rPr lang="cs-CZ" sz="2400" smtClean="0"/>
              <a:t>11 Originály a kopie</a:t>
            </a:r>
          </a:p>
          <a:p>
            <a:pPr marL="914400" lvl="1" indent="-514350" eaLnBrk="1" hangingPunct="1">
              <a:spcBef>
                <a:spcPct val="0"/>
              </a:spcBef>
              <a:buFont typeface="Arial" charset="0"/>
              <a:buNone/>
              <a:defRPr/>
            </a:pPr>
            <a:r>
              <a:rPr lang="cs-CZ" sz="2400" smtClean="0"/>
              <a:t>12 Databáze</a:t>
            </a:r>
          </a:p>
          <a:p>
            <a:pPr marL="914400" lvl="1" indent="-514350" eaLnBrk="1" hangingPunct="1">
              <a:spcBef>
                <a:spcPct val="0"/>
              </a:spcBef>
              <a:buFont typeface="Arial" charset="0"/>
              <a:buNone/>
              <a:defRPr/>
            </a:pPr>
            <a:r>
              <a:rPr lang="cs-CZ" sz="2400" smtClean="0"/>
              <a:t>13 Ostatní nehmotná fixní aktiva</a:t>
            </a:r>
          </a:p>
          <a:p>
            <a:pPr marL="914400" lvl="1" indent="-514350" eaLnBrk="1" hangingPunct="1">
              <a:spcBef>
                <a:spcPct val="0"/>
              </a:spcBef>
              <a:buFont typeface="Arial" charset="0"/>
              <a:buNone/>
              <a:defRPr/>
            </a:pPr>
            <a:r>
              <a:rPr lang="cs-CZ" sz="2400" smtClean="0"/>
              <a:t>14 Náklady na převod vlastnictví</a:t>
            </a:r>
          </a:p>
          <a:p>
            <a:pPr marL="914400" lvl="1" indent="-514350" eaLnBrk="1" hangingPunct="1">
              <a:spcBef>
                <a:spcPct val="0"/>
              </a:spcBef>
              <a:buFont typeface="Arial" charset="0"/>
              <a:buNone/>
              <a:defRPr/>
            </a:pPr>
            <a:r>
              <a:rPr lang="cs-CZ" sz="2400" smtClean="0"/>
              <a:t>15 Náklady kapitálových služeb</a:t>
            </a:r>
          </a:p>
          <a:p>
            <a:pPr marL="914400" lvl="1" indent="-514350" eaLnBrk="1" hangingPunct="1">
              <a:spcBef>
                <a:spcPct val="0"/>
              </a:spcBef>
              <a:buFont typeface="Arial" charset="0"/>
              <a:buNone/>
              <a:defRPr/>
            </a:pPr>
            <a:r>
              <a:rPr lang="cs-CZ" sz="2400" smtClean="0"/>
              <a:t>17 Geologický průzkum</a:t>
            </a:r>
          </a:p>
          <a:p>
            <a:pPr marL="914400" lvl="1" indent="-514350" eaLnBrk="1" hangingPunct="1">
              <a:spcBef>
                <a:spcPct val="0"/>
              </a:spcBef>
              <a:buFont typeface="Arial" charset="0"/>
              <a:buNone/>
              <a:defRPr/>
            </a:pPr>
            <a:r>
              <a:rPr lang="cs-CZ" sz="2400" smtClean="0"/>
              <a:t>20 Zlepšení půdy</a:t>
            </a:r>
          </a:p>
          <a:p>
            <a:pPr marL="914400" lvl="1" indent="-514350" eaLnBrk="1" hangingPunct="1">
              <a:spcBef>
                <a:spcPct val="0"/>
              </a:spcBef>
              <a:buFont typeface="Arial" charset="0"/>
              <a:buNone/>
              <a:defRPr/>
            </a:pPr>
            <a:r>
              <a:rPr lang="cs-CZ" sz="2400" smtClean="0"/>
              <a:t>21 Smlouvy, pronájmy a licence</a:t>
            </a:r>
          </a:p>
          <a:p>
            <a:pPr marL="914400" lvl="1" indent="-514350" eaLnBrk="1" hangingPunct="1">
              <a:spcBef>
                <a:spcPct val="0"/>
              </a:spcBef>
              <a:buFont typeface="Arial" charset="0"/>
              <a:buNone/>
              <a:defRPr/>
            </a:pPr>
            <a:endParaRPr lang="cs-CZ" sz="2400" smtClean="0"/>
          </a:p>
          <a:p>
            <a:pPr marL="914400" lvl="1" indent="-514350" eaLnBrk="1" hangingPunct="1">
              <a:spcBef>
                <a:spcPct val="0"/>
              </a:spcBef>
              <a:defRPr/>
            </a:pPr>
            <a:endParaRPr lang="cs-CZ" smtClean="0"/>
          </a:p>
          <a:p>
            <a:pPr marL="514350" indent="-514350" eaLnBrk="1" hangingPunct="1">
              <a:buFont typeface="Arial" charset="0"/>
              <a:buNone/>
              <a:defRPr/>
            </a:pPr>
            <a:endParaRPr lang="cs-CZ" sz="2800" smtClean="0"/>
          </a:p>
          <a:p>
            <a:pPr eaLnBrk="1" hangingPunct="1">
              <a:defRPr/>
            </a:pPr>
            <a:endParaRPr lang="cs-CZ" sz="2800" smtClean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214813" y="2000250"/>
            <a:ext cx="4929187" cy="4572000"/>
          </a:xfrm>
        </p:spPr>
        <p:txBody>
          <a:bodyPr/>
          <a:lstStyle>
            <a:defPPr>
              <a:defRPr kern="1200" smtId="4294967295"/>
            </a:defPPr>
          </a:lstStyle>
          <a:p>
            <a:pPr marL="914400" lvl="1" indent="-514350" eaLnBrk="1" hangingPunct="1">
              <a:spcBef>
                <a:spcPct val="0"/>
              </a:spcBef>
              <a:buFont typeface="Arial" charset="0"/>
              <a:buNone/>
              <a:defRPr/>
            </a:pPr>
            <a:r>
              <a:rPr lang="cs-CZ" sz="2400" smtClean="0"/>
              <a:t>22 Dobré jméno (goodwill) a ostatní nevyráběná aktiva</a:t>
            </a:r>
          </a:p>
          <a:p>
            <a:pPr marL="914400" lvl="1" indent="-514350" eaLnBrk="1" hangingPunct="1">
              <a:buFont typeface="Arial" charset="0"/>
              <a:buNone/>
              <a:defRPr/>
            </a:pPr>
            <a:r>
              <a:rPr lang="cs-CZ" sz="2400" smtClean="0"/>
              <a:t>23 Zastarávání a spotřeba fixního kapitálu</a:t>
            </a:r>
          </a:p>
          <a:p>
            <a:pPr marL="914400" lvl="1" indent="-514350" eaLnBrk="1" hangingPunct="1">
              <a:buFont typeface="Arial" charset="0"/>
              <a:buNone/>
              <a:defRPr/>
            </a:pPr>
            <a:r>
              <a:rPr lang="cs-CZ" sz="2400" smtClean="0"/>
              <a:t>26 Pěstovaná aktiva</a:t>
            </a:r>
          </a:p>
          <a:p>
            <a:pPr marL="914400" lvl="1" indent="-514350" eaLnBrk="1" hangingPunct="1">
              <a:buFont typeface="Arial" charset="0"/>
              <a:buNone/>
              <a:defRPr/>
            </a:pPr>
            <a:r>
              <a:rPr lang="cs-CZ" sz="2400" smtClean="0"/>
              <a:t>27 Klasifikace a terminologie aktiv</a:t>
            </a:r>
          </a:p>
          <a:p>
            <a:pPr marL="914400" lvl="1" indent="-514350" eaLnBrk="1" hangingPunct="1">
              <a:buFont typeface="Arial" charset="0"/>
              <a:buNone/>
              <a:defRPr/>
            </a:pPr>
            <a:r>
              <a:rPr lang="cs-CZ" sz="2400" smtClean="0"/>
              <a:t>28 Opotřebení (amortizace) nevyráběných aktiv</a:t>
            </a:r>
          </a:p>
          <a:p>
            <a:pPr marL="914400" lvl="1" indent="-514350" eaLnBrk="1" hangingPunct="1">
              <a:buFont typeface="Arial" charset="0"/>
              <a:buNone/>
              <a:defRPr/>
            </a:pPr>
            <a:r>
              <a:rPr lang="cs-CZ" sz="2400" smtClean="0"/>
              <a:t>29 Vymezení aktiv pro nevyráběná nehmotná aktiva</a:t>
            </a:r>
          </a:p>
          <a:p>
            <a:pPr marL="914400" lvl="1" indent="-514350" eaLnBrk="1" hangingPunct="1">
              <a:buFont typeface="Arial" charset="0"/>
              <a:buNone/>
              <a:defRPr/>
            </a:pPr>
            <a:r>
              <a:rPr lang="cs-CZ" sz="2400" smtClean="0"/>
              <a:t>31 Voda jako aktivum</a:t>
            </a:r>
          </a:p>
          <a:p>
            <a:pPr marL="514350" indent="-514350" eaLnBrk="1" hangingPunct="1">
              <a:buFont typeface="Arial" charset="0"/>
              <a:buNone/>
              <a:defRPr/>
            </a:pPr>
            <a:endParaRPr lang="cs-CZ" sz="2800" smtClean="0"/>
          </a:p>
          <a:p>
            <a:pPr eaLnBrk="1" hangingPunct="1">
              <a:defRPr/>
            </a:pPr>
            <a:endParaRPr lang="cs-CZ" sz="2800" smtClean="0"/>
          </a:p>
        </p:txBody>
      </p:sp>
      <p:sp>
        <p:nvSpPr>
          <p:cNvPr id="27652" name="Zástupný symbol pro obsah 3"/>
          <p:cNvSpPr>
            <a:spLocks noGrp="1"/>
          </p:cNvSpPr>
          <p:nvPr>
            <p:ph sz="half" idx="2"/>
          </p:nvPr>
        </p:nvSpPr>
        <p:spPr>
          <a:xfrm>
            <a:off x="214313" y="1500188"/>
            <a:ext cx="8643937" cy="571500"/>
          </a:xfrm>
        </p:spPr>
        <p:txBody>
          <a:bodyPr/>
          <a:lstStyle>
            <a:defPPr>
              <a:defRPr kern="1200" smtId="4294967295"/>
            </a:defPPr>
          </a:lstStyle>
          <a:p>
            <a:pPr marL="514350" indent="-514350" eaLnBrk="1" hangingPunct="1">
              <a:buFont typeface="Arial" charset="0"/>
              <a:buNone/>
            </a:pPr>
            <a:r>
              <a:rPr lang="cs-CZ" sz="2600" b="1" smtClean="0"/>
              <a:t>Změny v nefinančních aktivech:</a:t>
            </a:r>
          </a:p>
          <a:p>
            <a:pPr marL="914400" lvl="1" indent="-514350" eaLnBrk="1" hangingPunct="1">
              <a:spcBef>
                <a:spcPct val="0"/>
              </a:spcBef>
              <a:buFont typeface="Arial" charset="0"/>
              <a:buNone/>
            </a:pPr>
            <a:r>
              <a:rPr lang="cs-CZ" smtClean="0"/>
              <a:t>  </a:t>
            </a:r>
          </a:p>
          <a:p>
            <a:pPr marL="514350" indent="-514350" eaLnBrk="1" hangingPunct="1">
              <a:buFont typeface="Arial" charset="0"/>
              <a:buNone/>
            </a:pPr>
            <a:endParaRPr lang="cs-CZ" sz="2800" smtClean="0"/>
          </a:p>
        </p:txBody>
      </p:sp>
    </p:spTree>
  </p:cSld>
  <p:clrMapOvr>
    <a:masterClrMapping/>
  </p:clrMapOvr>
  <p:transition/>
  <p:timing/>
</p:sld>
</file>

<file path=ppt/slides/slide15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8673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pPr eaLnBrk="1" hangingPunct="1"/>
            <a:r>
              <a:rPr lang="cs-CZ" sz="3200" b="1" smtClean="0"/>
              <a:t>Mimořádná revize národních účtů 2014  (3)</a:t>
            </a:r>
            <a:br>
              <a:rPr lang="cs-CZ" sz="3200" b="1" smtClean="0"/>
            </a:br>
            <a:r>
              <a:rPr lang="cs-CZ" sz="3200" smtClean="0"/>
              <a:t> </a:t>
            </a:r>
            <a:r>
              <a:rPr lang="cs-CZ" sz="3000" b="1" smtClean="0"/>
              <a:t>I.  Přechod od ESA 1995 na ESA 2010</a:t>
            </a:r>
          </a:p>
        </p:txBody>
      </p:sp>
      <p:sp>
        <p:nvSpPr>
          <p:cNvPr id="7171" name="Zástupný symbol pro obsah 3"/>
          <p:cNvSpPr>
            <a:spLocks noGrp="1"/>
          </p:cNvSpPr>
          <p:nvPr>
            <p:ph sz="half" idx="2"/>
          </p:nvPr>
        </p:nvSpPr>
        <p:spPr>
          <a:xfrm>
            <a:off x="214313" y="2000250"/>
            <a:ext cx="4143375" cy="4714875"/>
          </a:xfrm>
        </p:spPr>
        <p:txBody>
          <a:bodyPr/>
          <a:lstStyle>
            <a:defPPr>
              <a:defRPr kern="1200" smtId="4294967295"/>
            </a:defPPr>
          </a:lstStyle>
          <a:p>
            <a:pPr marL="514350" indent="-514350" eaLnBrk="1" hangingPunct="1">
              <a:spcBef>
                <a:spcPct val="0"/>
              </a:spcBef>
              <a:buFont typeface="Arial" charset="0"/>
              <a:buNone/>
              <a:defRPr/>
            </a:pPr>
            <a:r>
              <a:rPr lang="cs-CZ" sz="2000" smtClean="0"/>
              <a:t>18 Právo užívat a zužitkovat nevyráběné zdroje ve vztahu mezi rezidenty a nerezidenty  </a:t>
            </a:r>
          </a:p>
          <a:p>
            <a:pPr>
              <a:buFont typeface="Arial" charset="0"/>
              <a:buNone/>
              <a:defRPr/>
            </a:pPr>
            <a:r>
              <a:rPr lang="cs-CZ" sz="2000" smtClean="0"/>
              <a:t>25a Pomocné jednotky</a:t>
            </a:r>
          </a:p>
          <a:p>
            <a:pPr>
              <a:buFont typeface="Arial" charset="0"/>
              <a:buNone/>
              <a:defRPr/>
            </a:pPr>
            <a:r>
              <a:rPr lang="cs-CZ" sz="2000" smtClean="0"/>
              <a:t>25b Holdingové společnosti, jednotky se zvláštním účelem (SPE), sdružené podniky (trusty)</a:t>
            </a:r>
          </a:p>
          <a:p>
            <a:pPr>
              <a:buFont typeface="Arial" charset="0"/>
              <a:buNone/>
              <a:defRPr/>
            </a:pPr>
            <a:r>
              <a:rPr lang="cs-CZ" sz="2000" smtClean="0"/>
              <a:t>25c Pojetí podniků působících na více územích</a:t>
            </a:r>
          </a:p>
          <a:p>
            <a:pPr>
              <a:buFont typeface="Arial" charset="0"/>
              <a:buNone/>
              <a:defRPr/>
            </a:pPr>
            <a:r>
              <a:rPr lang="cs-CZ" sz="2000" smtClean="0"/>
              <a:t>25d Nerezidentské jednotky nezapsané do obchodního rejstříku</a:t>
            </a:r>
          </a:p>
          <a:p>
            <a:pPr>
              <a:buFont typeface="Arial" charset="0"/>
              <a:buNone/>
              <a:defRPr/>
            </a:pPr>
            <a:r>
              <a:rPr lang="cs-CZ" sz="2000" smtClean="0"/>
              <a:t>25e Nerezidentské jednotky se zvláštním účelem pod kontrolou vládních institucí </a:t>
            </a:r>
          </a:p>
          <a:p>
            <a:pPr eaLnBrk="1" hangingPunct="1">
              <a:defRPr/>
            </a:pPr>
            <a:endParaRPr lang="cs-CZ" sz="2800" smtClean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143375" y="2071688"/>
            <a:ext cx="5214938" cy="4786312"/>
          </a:xfrm>
        </p:spPr>
        <p:txBody>
          <a:bodyPr/>
          <a:lstStyle>
            <a:defPPr>
              <a:defRPr kern="1200" smtId="4294967295"/>
            </a:defPPr>
          </a:lstStyle>
          <a:p>
            <a:pPr marL="914400" lvl="1" indent="-514350" eaLnBrk="1" hangingPunct="1">
              <a:spcBef>
                <a:spcPct val="0"/>
              </a:spcBef>
              <a:buFont typeface="Arial" charset="0"/>
              <a:buNone/>
              <a:defRPr/>
            </a:pPr>
            <a:r>
              <a:rPr lang="cs-CZ" smtClean="0"/>
              <a:t>30 Definice ekonomických aktiv</a:t>
            </a:r>
          </a:p>
          <a:p>
            <a:pPr marL="914400" lvl="1" indent="-514350" eaLnBrk="1" hangingPunct="1">
              <a:spcBef>
                <a:spcPct val="0"/>
              </a:spcBef>
              <a:buFont typeface="Arial" charset="0"/>
              <a:buNone/>
              <a:defRPr/>
            </a:pPr>
            <a:r>
              <a:rPr lang="cs-CZ" smtClean="0"/>
              <a:t>32 Neformální sektor</a:t>
            </a:r>
          </a:p>
          <a:p>
            <a:pPr marL="914400" lvl="1" indent="-514350" eaLnBrk="1" hangingPunct="1">
              <a:spcBef>
                <a:spcPct val="0"/>
              </a:spcBef>
              <a:buFont typeface="Arial" charset="0"/>
              <a:buNone/>
              <a:defRPr/>
            </a:pPr>
            <a:r>
              <a:rPr lang="cs-CZ" smtClean="0"/>
              <a:t>33 Nezákonné činnosti</a:t>
            </a:r>
          </a:p>
          <a:p>
            <a:pPr marL="914400" lvl="1" indent="-514350" eaLnBrk="1" hangingPunct="1">
              <a:spcBef>
                <a:spcPct val="0"/>
              </a:spcBef>
              <a:buFont typeface="Arial" charset="0"/>
              <a:buNone/>
              <a:defRPr/>
            </a:pPr>
            <a:r>
              <a:rPr lang="cs-CZ" smtClean="0"/>
              <a:t>38a Změna ekonomického vlastnictví</a:t>
            </a:r>
          </a:p>
          <a:p>
            <a:pPr marL="914400" lvl="1" indent="-514350" eaLnBrk="1" hangingPunct="1">
              <a:spcBef>
                <a:spcPct val="0"/>
              </a:spcBef>
              <a:buFont typeface="Arial" charset="0"/>
              <a:buNone/>
              <a:defRPr/>
            </a:pPr>
            <a:r>
              <a:rPr lang="cs-CZ" smtClean="0"/>
              <a:t>38b Aktiva, závazky a osobní vlastnictví jednotlivců při změně sídla (“transfery přistěhovalců”) </a:t>
            </a:r>
          </a:p>
          <a:p>
            <a:pPr marL="914400" lvl="1" indent="-514350" eaLnBrk="1" hangingPunct="1">
              <a:spcBef>
                <a:spcPct val="0"/>
              </a:spcBef>
              <a:buFont typeface="Arial" charset="0"/>
              <a:buNone/>
              <a:defRPr/>
            </a:pPr>
            <a:r>
              <a:rPr lang="cs-CZ" smtClean="0"/>
              <a:t>39a Smysl pojmu národního hospodářství</a:t>
            </a:r>
          </a:p>
          <a:p>
            <a:pPr marL="914400" lvl="1" indent="-514350" eaLnBrk="1" hangingPunct="1">
              <a:spcBef>
                <a:spcPct val="0"/>
              </a:spcBef>
              <a:buFont typeface="Arial" charset="0"/>
              <a:buNone/>
              <a:defRPr/>
            </a:pPr>
            <a:r>
              <a:rPr lang="cs-CZ" smtClean="0"/>
              <a:t>39b Převážné soustředění ekonomického zájmu (jako pojem)</a:t>
            </a:r>
          </a:p>
          <a:p>
            <a:pPr marL="914400" lvl="1" indent="-514350" eaLnBrk="1" hangingPunct="1">
              <a:spcBef>
                <a:spcPct val="0"/>
              </a:spcBef>
              <a:buFont typeface="Arial" charset="0"/>
              <a:buNone/>
              <a:defRPr/>
            </a:pPr>
            <a:r>
              <a:rPr lang="cs-CZ" smtClean="0"/>
              <a:t>39c Sídlo (rezidentnost) jednotek s malou nebo žádnou fyzickou přítomností</a:t>
            </a:r>
          </a:p>
          <a:p>
            <a:pPr marL="914400" lvl="1" indent="-514350" eaLnBrk="1" hangingPunct="1">
              <a:spcBef>
                <a:spcPct val="0"/>
              </a:spcBef>
              <a:buFont typeface="Arial" charset="0"/>
              <a:buNone/>
              <a:defRPr/>
            </a:pPr>
            <a:r>
              <a:rPr lang="cs-CZ" smtClean="0"/>
              <a:t>39d Dočasní (non-permanent) pracovníci </a:t>
            </a:r>
          </a:p>
          <a:p>
            <a:pPr marL="914400" lvl="1" indent="-514350" eaLnBrk="1" hangingPunct="1">
              <a:spcBef>
                <a:spcPct val="0"/>
              </a:spcBef>
              <a:buFont typeface="Arial" charset="0"/>
              <a:buNone/>
              <a:defRPr/>
            </a:pPr>
            <a:r>
              <a:rPr lang="cs-CZ" smtClean="0"/>
              <a:t> 40 Výrobky pro zušlechtění</a:t>
            </a:r>
          </a:p>
          <a:p>
            <a:pPr marL="914400" lvl="1" indent="-514350" eaLnBrk="1" hangingPunct="1">
              <a:spcBef>
                <a:spcPct val="0"/>
              </a:spcBef>
              <a:buFont typeface="Arial" charset="0"/>
              <a:buNone/>
              <a:defRPr/>
            </a:pPr>
            <a:r>
              <a:rPr lang="cs-CZ" smtClean="0"/>
              <a:t> 41 Reexport (merchanting )</a:t>
            </a:r>
          </a:p>
          <a:p>
            <a:pPr marL="914400" lvl="1" indent="-514350" eaLnBrk="1" hangingPunct="1">
              <a:spcBef>
                <a:spcPct val="0"/>
              </a:spcBef>
              <a:buFont typeface="Arial" charset="0"/>
              <a:buNone/>
              <a:defRPr/>
            </a:pPr>
            <a:endParaRPr lang="cs-CZ" smtClean="0"/>
          </a:p>
          <a:p>
            <a:pPr marL="914400" lvl="1" indent="-514350" eaLnBrk="1" hangingPunct="1">
              <a:buFont typeface="Arial" charset="0"/>
              <a:buNone/>
              <a:defRPr/>
            </a:pPr>
            <a:endParaRPr lang="cs-CZ" smtClean="0"/>
          </a:p>
          <a:p>
            <a:pPr marL="514350" indent="-514350" eaLnBrk="1" hangingPunct="1">
              <a:buFont typeface="Arial" charset="0"/>
              <a:buNone/>
              <a:defRPr/>
            </a:pPr>
            <a:endParaRPr lang="cs-CZ" sz="2800" smtClean="0"/>
          </a:p>
          <a:p>
            <a:pPr eaLnBrk="1" hangingPunct="1">
              <a:defRPr/>
            </a:pPr>
            <a:endParaRPr lang="cs-CZ" sz="2800" smtClean="0"/>
          </a:p>
        </p:txBody>
      </p:sp>
      <p:sp>
        <p:nvSpPr>
          <p:cNvPr id="28676" name="Zástupný symbol pro obsah 3"/>
          <p:cNvSpPr>
            <a:spLocks noGrp="1"/>
          </p:cNvSpPr>
          <p:nvPr>
            <p:ph sz="half" idx="2"/>
          </p:nvPr>
        </p:nvSpPr>
        <p:spPr>
          <a:xfrm>
            <a:off x="0" y="1428750"/>
            <a:ext cx="8643938" cy="571500"/>
          </a:xfrm>
        </p:spPr>
        <p:txBody>
          <a:bodyPr/>
          <a:lstStyle>
            <a:defPPr>
              <a:defRPr kern="1200" smtId="4294967295"/>
            </a:defPPr>
          </a:lstStyle>
          <a:p>
            <a:pPr marL="514350" indent="-514350" eaLnBrk="1" hangingPunct="1">
              <a:buFont typeface="Arial" charset="0"/>
              <a:buNone/>
            </a:pPr>
            <a:r>
              <a:rPr lang="cs-CZ" sz="2600" b="1" smtClean="0"/>
              <a:t>Vymezení (zpřesnění) hranice ekonomiky:</a:t>
            </a:r>
          </a:p>
          <a:p>
            <a:pPr marL="914400" lvl="1" indent="-514350" eaLnBrk="1" hangingPunct="1">
              <a:spcBef>
                <a:spcPct val="0"/>
              </a:spcBef>
              <a:buFont typeface="Arial" charset="0"/>
              <a:buNone/>
            </a:pPr>
            <a:r>
              <a:rPr lang="cs-CZ" smtClean="0"/>
              <a:t>  </a:t>
            </a:r>
          </a:p>
          <a:p>
            <a:pPr marL="514350" indent="-514350" eaLnBrk="1" hangingPunct="1">
              <a:buFont typeface="Arial" charset="0"/>
              <a:buNone/>
            </a:pPr>
            <a:endParaRPr lang="cs-CZ" sz="2800" smtClean="0"/>
          </a:p>
        </p:txBody>
      </p:sp>
    </p:spTree>
  </p:cSld>
  <p:clrMapOvr>
    <a:masterClrMapping/>
  </p:clrMapOvr>
  <p:transition/>
  <p:timing/>
</p:sld>
</file>

<file path=ppt/slides/slide16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9697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pPr eaLnBrk="1" hangingPunct="1"/>
            <a:r>
              <a:rPr lang="cs-CZ" sz="3200" b="1" smtClean="0"/>
              <a:t>Mimořádná revize národních účtů 2014  (4)</a:t>
            </a:r>
            <a:br>
              <a:rPr lang="cs-CZ" sz="3200" b="1" smtClean="0"/>
            </a:br>
            <a:r>
              <a:rPr lang="cs-CZ" sz="3000" b="1" smtClean="0"/>
              <a:t>I.  Přechod od ESA 1995 na ESA 2010</a:t>
            </a:r>
          </a:p>
        </p:txBody>
      </p:sp>
      <p:sp>
        <p:nvSpPr>
          <p:cNvPr id="29698" name="Zástupný symbol pro obsah 3"/>
          <p:cNvSpPr>
            <a:spLocks noGrp="1"/>
          </p:cNvSpPr>
          <p:nvPr>
            <p:ph sz="half" idx="2"/>
          </p:nvPr>
        </p:nvSpPr>
        <p:spPr>
          <a:xfrm>
            <a:off x="-214313" y="2143125"/>
            <a:ext cx="4572001" cy="4429125"/>
          </a:xfrm>
        </p:spPr>
        <p:txBody>
          <a:bodyPr/>
          <a:lstStyle>
            <a:defPPr>
              <a:defRPr kern="1200" smtId="4294967295"/>
            </a:defPPr>
          </a:lstStyle>
          <a:p>
            <a:pPr marL="914400" lvl="1" indent="-514350" eaLnBrk="1" hangingPunct="1">
              <a:spcBef>
                <a:spcPct val="0"/>
              </a:spcBef>
              <a:buFont typeface="Arial" charset="0"/>
              <a:buNone/>
            </a:pPr>
            <a:r>
              <a:rPr lang="cs-CZ" smtClean="0"/>
              <a:t>1 Dohody o zpětném odkupu (repo operace)</a:t>
            </a:r>
          </a:p>
          <a:p>
            <a:pPr marL="914400" lvl="1" indent="-514350" eaLnBrk="1" hangingPunct="1">
              <a:spcBef>
                <a:spcPct val="0"/>
              </a:spcBef>
              <a:buFont typeface="Arial" charset="0"/>
              <a:buNone/>
            </a:pPr>
            <a:r>
              <a:rPr lang="cs-CZ" smtClean="0"/>
              <a:t>2 Zaměstnavatelské penzijní programy</a:t>
            </a:r>
          </a:p>
          <a:p>
            <a:pPr marL="914400" lvl="1" indent="-514350" eaLnBrk="1" hangingPunct="1">
              <a:spcBef>
                <a:spcPct val="0"/>
              </a:spcBef>
              <a:buFont typeface="Arial" charset="0"/>
              <a:buNone/>
            </a:pPr>
            <a:r>
              <a:rPr lang="cs-CZ" smtClean="0"/>
              <a:t>3 Zaměstnanecké opce na akcie</a:t>
            </a:r>
          </a:p>
          <a:p>
            <a:pPr marL="914400" lvl="1" indent="-514350" eaLnBrk="1" hangingPunct="1">
              <a:spcBef>
                <a:spcPct val="0"/>
              </a:spcBef>
              <a:buFont typeface="Arial" charset="0"/>
              <a:buNone/>
            </a:pPr>
            <a:r>
              <a:rPr lang="cs-CZ" smtClean="0"/>
              <a:t>4a Úvěry v selhání</a:t>
            </a:r>
          </a:p>
          <a:p>
            <a:pPr marL="914400" lvl="1" indent="-514350" eaLnBrk="1" hangingPunct="1">
              <a:spcBef>
                <a:spcPct val="0"/>
              </a:spcBef>
              <a:buFont typeface="Arial" charset="0"/>
              <a:buNone/>
            </a:pPr>
            <a:r>
              <a:rPr lang="cs-CZ" smtClean="0"/>
              <a:t>4b Oceňování půjček a vkladů; odpisování a náběh úroků z nesplácených půjček</a:t>
            </a:r>
          </a:p>
          <a:p>
            <a:pPr marL="914400" lvl="1" indent="-514350" eaLnBrk="1" hangingPunct="1">
              <a:spcBef>
                <a:spcPct val="0"/>
              </a:spcBef>
              <a:buFont typeface="Arial" charset="0"/>
              <a:buNone/>
            </a:pPr>
            <a:r>
              <a:rPr lang="cs-CZ" smtClean="0"/>
              <a:t>5 Neživotní pojištění</a:t>
            </a:r>
          </a:p>
          <a:p>
            <a:pPr marL="914400" lvl="1" indent="-514350" eaLnBrk="1" hangingPunct="1">
              <a:spcBef>
                <a:spcPct val="0"/>
              </a:spcBef>
              <a:buFont typeface="Arial" charset="0"/>
              <a:buNone/>
            </a:pPr>
            <a:r>
              <a:rPr lang="cs-CZ" smtClean="0"/>
              <a:t>6a Finanční služby</a:t>
            </a:r>
          </a:p>
          <a:p>
            <a:pPr marL="914400" lvl="1" indent="-514350" eaLnBrk="1" hangingPunct="1">
              <a:spcBef>
                <a:spcPct val="0"/>
              </a:spcBef>
              <a:buFont typeface="Arial" charset="0"/>
              <a:buNone/>
            </a:pPr>
            <a:r>
              <a:rPr lang="cs-CZ" smtClean="0"/>
              <a:t>6b Umístění produkce ústředních bank</a:t>
            </a:r>
          </a:p>
          <a:p>
            <a:pPr marL="914400" lvl="1" indent="-514350" eaLnBrk="1" hangingPunct="1">
              <a:spcBef>
                <a:spcPct val="0"/>
              </a:spcBef>
              <a:buFont typeface="Arial" charset="0"/>
              <a:buNone/>
            </a:pPr>
            <a:r>
              <a:rPr lang="cs-CZ" smtClean="0"/>
              <a:t>7 Daně ze zisků z držby</a:t>
            </a:r>
          </a:p>
          <a:p>
            <a:pPr marL="914400" lvl="1" indent="-514350" eaLnBrk="1" hangingPunct="1">
              <a:spcBef>
                <a:spcPct val="0"/>
              </a:spcBef>
              <a:buFont typeface="Arial" charset="0"/>
              <a:buNone/>
            </a:pPr>
            <a:r>
              <a:rPr lang="cs-CZ" smtClean="0"/>
              <a:t>8 Úrok v podmínkách vysoké inflace</a:t>
            </a:r>
          </a:p>
          <a:p>
            <a:pPr eaLnBrk="1" hangingPunct="1">
              <a:buFont typeface="Arial" charset="0"/>
              <a:buNone/>
            </a:pPr>
            <a:endParaRPr lang="cs-CZ" sz="2800" smtClean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214813" y="2071688"/>
            <a:ext cx="4929187" cy="4572000"/>
          </a:xfrm>
        </p:spPr>
        <p:txBody>
          <a:bodyPr/>
          <a:lstStyle>
            <a:defPPr>
              <a:defRPr kern="1200" smtId="4294967295"/>
            </a:defPPr>
          </a:lstStyle>
          <a:p>
            <a:pPr marL="914400" lvl="1" indent="-514350" eaLnBrk="1" hangingPunct="1">
              <a:spcBef>
                <a:spcPct val="0"/>
              </a:spcBef>
              <a:buFont typeface="Arial" charset="0"/>
              <a:buNone/>
              <a:defRPr/>
            </a:pPr>
            <a:r>
              <a:rPr lang="cs-CZ" smtClean="0"/>
              <a:t>42 Reinvestované zisky investičních fondů, pojišť. společností a penzijních fondů</a:t>
            </a:r>
          </a:p>
          <a:p>
            <a:pPr marL="914400" lvl="1" indent="-514350" eaLnBrk="1" hangingPunct="1">
              <a:spcBef>
                <a:spcPct val="0"/>
              </a:spcBef>
              <a:buFont typeface="Arial" charset="0"/>
              <a:buNone/>
              <a:defRPr/>
            </a:pPr>
            <a:r>
              <a:rPr lang="cs-CZ" smtClean="0"/>
              <a:t>43a Pojetí indexovaných dluhových nástojů </a:t>
            </a:r>
          </a:p>
          <a:p>
            <a:pPr marL="914400" lvl="1" indent="-514350" eaLnBrk="1" hangingPunct="1">
              <a:spcBef>
                <a:spcPct val="0"/>
              </a:spcBef>
              <a:buFont typeface="Arial" charset="0"/>
              <a:buNone/>
              <a:defRPr/>
            </a:pPr>
            <a:r>
              <a:rPr lang="cs-CZ" smtClean="0"/>
              <a:t>43b Dluh indexovaný k cizí měně</a:t>
            </a:r>
          </a:p>
          <a:p>
            <a:pPr marL="914400" lvl="1" indent="-514350" eaLnBrk="1" hangingPunct="1">
              <a:spcBef>
                <a:spcPct val="0"/>
              </a:spcBef>
              <a:buFont typeface="Arial" charset="0"/>
              <a:buNone/>
              <a:defRPr/>
            </a:pPr>
            <a:r>
              <a:rPr lang="cs-CZ" smtClean="0"/>
              <a:t>43c Úrok se zvýhodněnými (at concessional) sazbami</a:t>
            </a:r>
          </a:p>
          <a:p>
            <a:pPr marL="914400" lvl="1" indent="-514350" eaLnBrk="1" hangingPunct="1">
              <a:spcBef>
                <a:spcPct val="0"/>
              </a:spcBef>
              <a:buFont typeface="Arial" charset="0"/>
              <a:buNone/>
              <a:defRPr/>
            </a:pPr>
            <a:r>
              <a:rPr lang="cs-CZ" smtClean="0"/>
              <a:t>43d Výdajové poplatky za půjčování cenných papírů a zlata</a:t>
            </a:r>
          </a:p>
          <a:p>
            <a:pPr marL="914400" lvl="1" indent="-514350" eaLnBrk="1" hangingPunct="1">
              <a:spcBef>
                <a:spcPct val="0"/>
              </a:spcBef>
              <a:buFont typeface="Arial" charset="0"/>
              <a:buNone/>
              <a:defRPr/>
            </a:pPr>
            <a:r>
              <a:rPr lang="cs-CZ" smtClean="0"/>
              <a:t>44 Klasifikace finančních aktiv</a:t>
            </a:r>
          </a:p>
          <a:p>
            <a:pPr marL="914400" lvl="1" indent="-514350" eaLnBrk="1" hangingPunct="1">
              <a:spcBef>
                <a:spcPct val="0"/>
              </a:spcBef>
              <a:buFont typeface="Arial" charset="0"/>
              <a:buNone/>
              <a:defRPr/>
            </a:pPr>
            <a:endParaRPr lang="cs-CZ" smtClean="0"/>
          </a:p>
          <a:p>
            <a:pPr marL="914400" lvl="1" indent="-514350" eaLnBrk="1" hangingPunct="1">
              <a:spcBef>
                <a:spcPct val="0"/>
              </a:spcBef>
              <a:buFont typeface="Arial" charset="0"/>
              <a:buNone/>
              <a:defRPr/>
            </a:pPr>
            <a:r>
              <a:rPr lang="cs-CZ" smtClean="0"/>
              <a:t>45  Sub-sektory finančních institucí (S.12)</a:t>
            </a:r>
          </a:p>
          <a:p>
            <a:pPr marL="914400" lvl="1" indent="-514350" eaLnBrk="1" hangingPunct="1">
              <a:spcBef>
                <a:spcPct val="0"/>
              </a:spcBef>
              <a:buFont typeface="Arial" charset="0"/>
              <a:buNone/>
              <a:defRPr/>
            </a:pPr>
            <a:endParaRPr lang="en-US" smtClean="0"/>
          </a:p>
          <a:p>
            <a:pPr marL="914400" lvl="1" indent="-514350" eaLnBrk="1" hangingPunct="1">
              <a:spcBef>
                <a:spcPct val="0"/>
              </a:spcBef>
              <a:buFont typeface="Arial" charset="0"/>
              <a:buNone/>
              <a:defRPr/>
            </a:pPr>
            <a:endParaRPr lang="cs-CZ" smtClean="0"/>
          </a:p>
          <a:p>
            <a:pPr marL="914400" lvl="1" indent="-514350" eaLnBrk="1" hangingPunct="1">
              <a:buFont typeface="Arial" charset="0"/>
              <a:buNone/>
              <a:defRPr/>
            </a:pPr>
            <a:endParaRPr lang="cs-CZ" smtClean="0"/>
          </a:p>
          <a:p>
            <a:pPr marL="514350" indent="-514350" eaLnBrk="1" hangingPunct="1">
              <a:buFont typeface="Arial" charset="0"/>
              <a:buNone/>
              <a:defRPr/>
            </a:pPr>
            <a:endParaRPr lang="cs-CZ" sz="2800" smtClean="0"/>
          </a:p>
          <a:p>
            <a:pPr eaLnBrk="1" hangingPunct="1">
              <a:defRPr/>
            </a:pPr>
            <a:endParaRPr lang="cs-CZ" sz="2800" smtClean="0"/>
          </a:p>
        </p:txBody>
      </p:sp>
      <p:sp>
        <p:nvSpPr>
          <p:cNvPr id="29700" name="Zástupný symbol pro obsah 3"/>
          <p:cNvSpPr>
            <a:spLocks noGrp="1"/>
          </p:cNvSpPr>
          <p:nvPr>
            <p:ph sz="half" idx="2"/>
          </p:nvPr>
        </p:nvSpPr>
        <p:spPr>
          <a:xfrm>
            <a:off x="0" y="1428750"/>
            <a:ext cx="8643938" cy="571500"/>
          </a:xfrm>
        </p:spPr>
        <p:txBody>
          <a:bodyPr/>
          <a:lstStyle>
            <a:defPPr>
              <a:defRPr kern="1200" smtId="4294967295"/>
            </a:defPPr>
          </a:lstStyle>
          <a:p>
            <a:pPr marL="514350" indent="-514350" eaLnBrk="1" hangingPunct="1">
              <a:buFont typeface="Arial" charset="0"/>
              <a:buNone/>
            </a:pPr>
            <a:r>
              <a:rPr lang="cs-CZ" sz="2600" b="1" smtClean="0"/>
              <a:t>Finanční služby, finanční aktiva, finanční instituce:</a:t>
            </a:r>
          </a:p>
          <a:p>
            <a:pPr marL="914400" lvl="1" indent="-514350" eaLnBrk="1" hangingPunct="1">
              <a:spcBef>
                <a:spcPct val="0"/>
              </a:spcBef>
              <a:buFont typeface="Arial" charset="0"/>
              <a:buNone/>
            </a:pPr>
            <a:r>
              <a:rPr lang="cs-CZ" smtClean="0"/>
              <a:t>  </a:t>
            </a:r>
          </a:p>
          <a:p>
            <a:pPr marL="514350" indent="-514350" eaLnBrk="1" hangingPunct="1">
              <a:buFont typeface="Arial" charset="0"/>
              <a:buNone/>
            </a:pPr>
            <a:endParaRPr lang="cs-CZ" sz="2800" smtClean="0"/>
          </a:p>
        </p:txBody>
      </p:sp>
    </p:spTree>
  </p:cSld>
  <p:clrMapOvr>
    <a:masterClrMapping/>
  </p:clrMapOvr>
  <p:transition/>
  <p:timing/>
</p:sld>
</file>

<file path=ppt/slides/slide17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0721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pPr eaLnBrk="1" hangingPunct="1"/>
            <a:r>
              <a:rPr lang="cs-CZ" sz="3200" b="1" smtClean="0"/>
              <a:t>Mimořádná revize národních účtů 2014  (5)</a:t>
            </a:r>
            <a:br>
              <a:rPr lang="cs-CZ" sz="3200" b="1" smtClean="0"/>
            </a:br>
            <a:r>
              <a:rPr lang="cs-CZ" sz="3200" smtClean="0"/>
              <a:t> </a:t>
            </a:r>
            <a:r>
              <a:rPr lang="cs-CZ" sz="3000" b="1" smtClean="0"/>
              <a:t>I.  Přechod od ESA 1995 na ESA 2010</a:t>
            </a:r>
          </a:p>
        </p:txBody>
      </p:sp>
      <p:sp>
        <p:nvSpPr>
          <p:cNvPr id="30722" name="Zástupný symbol pro obsah 3"/>
          <p:cNvSpPr>
            <a:spLocks noGrp="1"/>
          </p:cNvSpPr>
          <p:nvPr>
            <p:ph sz="half" idx="2"/>
          </p:nvPr>
        </p:nvSpPr>
        <p:spPr>
          <a:xfrm>
            <a:off x="-285750" y="1928813"/>
            <a:ext cx="4572000" cy="4429125"/>
          </a:xfrm>
        </p:spPr>
        <p:txBody>
          <a:bodyPr/>
          <a:lstStyle>
            <a:defPPr>
              <a:defRPr kern="1200" smtId="4294967295"/>
            </a:defPPr>
          </a:lstStyle>
          <a:p>
            <a:pPr marL="914400" lvl="1" indent="-514350" eaLnBrk="1" hangingPunct="1">
              <a:spcBef>
                <a:spcPct val="0"/>
              </a:spcBef>
              <a:buFont typeface="Arial" charset="0"/>
              <a:buNone/>
            </a:pPr>
            <a:r>
              <a:rPr lang="cs-CZ" sz="2400" smtClean="0"/>
              <a:t>16 Vládní a netržní výrobci: náklady kapitálu u vlastních aktiv</a:t>
            </a:r>
          </a:p>
          <a:p>
            <a:pPr marL="914400" lvl="1" indent="-514350" eaLnBrk="1" hangingPunct="1">
              <a:spcBef>
                <a:spcPct val="0"/>
              </a:spcBef>
              <a:buFont typeface="Arial" charset="0"/>
              <a:buNone/>
            </a:pPr>
            <a:r>
              <a:rPr lang="cs-CZ" sz="2400" smtClean="0"/>
              <a:t>19 Vojenské výdaje</a:t>
            </a:r>
          </a:p>
          <a:p>
            <a:pPr marL="914400" lvl="1" indent="-514350" eaLnBrk="1" hangingPunct="1">
              <a:spcBef>
                <a:spcPct val="0"/>
              </a:spcBef>
              <a:buFont typeface="Arial" charset="0"/>
              <a:buNone/>
            </a:pPr>
            <a:r>
              <a:rPr lang="cs-CZ" sz="2400" smtClean="0"/>
              <a:t>24 Partnerství mezi veřejným a soukromým sektorem (PPPs) (včetně programů BOOT)</a:t>
            </a:r>
          </a:p>
          <a:p>
            <a:pPr marL="914400" lvl="1" indent="-514350" eaLnBrk="1" hangingPunct="1">
              <a:spcBef>
                <a:spcPct val="0"/>
              </a:spcBef>
              <a:buFont typeface="Arial" charset="0"/>
              <a:buNone/>
            </a:pPr>
            <a:r>
              <a:rPr lang="cs-CZ" sz="2400" smtClean="0"/>
              <a:t>25e Nerezidentské jednotky se zvláštním účelem (SPE) pod kontrolou vládních institucí </a:t>
            </a:r>
          </a:p>
          <a:p>
            <a:pPr marL="914400" lvl="1" indent="-514350" eaLnBrk="1" hangingPunct="1">
              <a:spcBef>
                <a:spcPct val="0"/>
              </a:spcBef>
              <a:buFont typeface="Arial" charset="0"/>
              <a:buNone/>
            </a:pPr>
            <a:endParaRPr lang="cs-CZ" smtClean="0"/>
          </a:p>
          <a:p>
            <a:pPr marL="914400" lvl="1" indent="-514350" eaLnBrk="1" hangingPunct="1">
              <a:spcBef>
                <a:spcPct val="0"/>
              </a:spcBef>
              <a:buFont typeface="Arial" charset="0"/>
              <a:buNone/>
            </a:pPr>
            <a:endParaRPr lang="cs-CZ" smtClean="0"/>
          </a:p>
          <a:p>
            <a:pPr marL="914400" lvl="1" indent="-514350" eaLnBrk="1" hangingPunct="1">
              <a:spcBef>
                <a:spcPct val="0"/>
              </a:spcBef>
              <a:buFont typeface="Arial" charset="0"/>
              <a:buNone/>
            </a:pPr>
            <a:endParaRPr lang="cs-CZ" smtClean="0"/>
          </a:p>
          <a:p>
            <a:pPr marL="914400" lvl="1" indent="-514350" eaLnBrk="1" hangingPunct="1">
              <a:spcBef>
                <a:spcPct val="0"/>
              </a:spcBef>
              <a:buFont typeface="Arial" charset="0"/>
              <a:buNone/>
            </a:pPr>
            <a:endParaRPr lang="cs-CZ" smtClean="0"/>
          </a:p>
          <a:p>
            <a:pPr eaLnBrk="1" hangingPunct="1">
              <a:buFont typeface="Arial" charset="0"/>
              <a:buNone/>
            </a:pPr>
            <a:endParaRPr lang="cs-CZ" sz="2800" smtClean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214813" y="1857375"/>
            <a:ext cx="4929187" cy="4857750"/>
          </a:xfrm>
        </p:spPr>
        <p:txBody>
          <a:bodyPr/>
          <a:lstStyle>
            <a:defPPr>
              <a:defRPr kern="1200" smtId="4294967295"/>
            </a:defPPr>
          </a:lstStyle>
          <a:p>
            <a:pPr marL="914400" lvl="1" indent="-514350" eaLnBrk="1" hangingPunct="1">
              <a:spcBef>
                <a:spcPct val="0"/>
              </a:spcBef>
              <a:buFont typeface="Arial" charset="0"/>
              <a:buNone/>
              <a:defRPr/>
            </a:pPr>
            <a:r>
              <a:rPr lang="cs-CZ" sz="2400" smtClean="0"/>
              <a:t>34 Vládní transakce s veřejnými korporacemi: zisk z investiční účasti a z kapitálových dotací</a:t>
            </a:r>
          </a:p>
          <a:p>
            <a:pPr marL="914400" lvl="1" indent="-514350" eaLnBrk="1" hangingPunct="1">
              <a:spcBef>
                <a:spcPct val="0"/>
              </a:spcBef>
              <a:buFont typeface="Arial" charset="0"/>
              <a:buNone/>
              <a:defRPr/>
            </a:pPr>
            <a:r>
              <a:rPr lang="cs-CZ" sz="2400" smtClean="0"/>
              <a:t>35 Daňové příjmy, nevybratelné daně a daňové dodropisy (tax credits)</a:t>
            </a:r>
          </a:p>
          <a:p>
            <a:pPr marL="914400" lvl="1" indent="-514350" eaLnBrk="1" hangingPunct="1">
              <a:spcBef>
                <a:spcPct val="0"/>
              </a:spcBef>
              <a:buFont typeface="Arial" charset="0"/>
              <a:buNone/>
              <a:defRPr/>
            </a:pPr>
            <a:r>
              <a:rPr lang="cs-CZ" sz="2400" smtClean="0"/>
              <a:t>36 Vymezení veřejného sektoru a sektoru vládních institucí</a:t>
            </a:r>
          </a:p>
          <a:p>
            <a:pPr marL="914400" lvl="1" indent="-514350" eaLnBrk="1" hangingPunct="1">
              <a:spcBef>
                <a:spcPct val="0"/>
              </a:spcBef>
              <a:buFont typeface="Arial" charset="0"/>
              <a:buNone/>
              <a:defRPr/>
            </a:pPr>
            <a:r>
              <a:rPr lang="cs-CZ" sz="2400" smtClean="0"/>
              <a:t>37 Poskytnutí a aktivace záruk za půjčky</a:t>
            </a:r>
          </a:p>
          <a:p>
            <a:pPr marL="914400" lvl="1" indent="-514350" eaLnBrk="1" hangingPunct="1">
              <a:spcBef>
                <a:spcPct val="0"/>
              </a:spcBef>
              <a:buFont typeface="Arial" charset="0"/>
              <a:buNone/>
              <a:defRPr/>
            </a:pPr>
            <a:r>
              <a:rPr lang="cs-CZ" sz="2400" smtClean="0"/>
              <a:t>38c Použití zásad nároků (akruálních principů) na dluh z nedoplatků</a:t>
            </a:r>
          </a:p>
          <a:p>
            <a:pPr marL="914400" lvl="1" indent="-514350" eaLnBrk="1" hangingPunct="1">
              <a:spcBef>
                <a:spcPct val="0"/>
              </a:spcBef>
              <a:buFont typeface="Arial" charset="0"/>
              <a:buNone/>
              <a:defRPr/>
            </a:pPr>
            <a:endParaRPr lang="en-US" smtClean="0"/>
          </a:p>
          <a:p>
            <a:pPr marL="914400" lvl="1" indent="-514350" eaLnBrk="1" hangingPunct="1">
              <a:spcBef>
                <a:spcPct val="0"/>
              </a:spcBef>
              <a:buFont typeface="Arial" charset="0"/>
              <a:buNone/>
              <a:defRPr/>
            </a:pPr>
            <a:endParaRPr lang="cs-CZ" smtClean="0"/>
          </a:p>
          <a:p>
            <a:pPr marL="914400" lvl="1" indent="-514350" eaLnBrk="1" hangingPunct="1">
              <a:buFont typeface="Arial" charset="0"/>
              <a:buNone/>
              <a:defRPr/>
            </a:pPr>
            <a:endParaRPr lang="cs-CZ" smtClean="0"/>
          </a:p>
          <a:p>
            <a:pPr marL="514350" indent="-514350" eaLnBrk="1" hangingPunct="1">
              <a:buFont typeface="Arial" charset="0"/>
              <a:buNone/>
              <a:defRPr/>
            </a:pPr>
            <a:endParaRPr lang="cs-CZ" sz="2800" smtClean="0"/>
          </a:p>
          <a:p>
            <a:pPr eaLnBrk="1" hangingPunct="1">
              <a:defRPr/>
            </a:pPr>
            <a:endParaRPr lang="cs-CZ" sz="2800" smtClean="0"/>
          </a:p>
        </p:txBody>
      </p:sp>
      <p:sp>
        <p:nvSpPr>
          <p:cNvPr id="30724" name="Zástupný symbol pro obsah 3"/>
          <p:cNvSpPr>
            <a:spLocks noGrp="1"/>
          </p:cNvSpPr>
          <p:nvPr>
            <p:ph sz="half" idx="2"/>
          </p:nvPr>
        </p:nvSpPr>
        <p:spPr>
          <a:xfrm>
            <a:off x="142875" y="1428750"/>
            <a:ext cx="7786688" cy="571500"/>
          </a:xfrm>
        </p:spPr>
        <p:txBody>
          <a:bodyPr/>
          <a:lstStyle>
            <a:defPPr>
              <a:defRPr kern="1200" smtId="4294967295"/>
            </a:defPPr>
          </a:lstStyle>
          <a:p>
            <a:pPr marL="514350" indent="-514350" eaLnBrk="1" hangingPunct="1">
              <a:buFont typeface="Arial" charset="0"/>
              <a:buNone/>
            </a:pPr>
            <a:r>
              <a:rPr lang="cs-CZ" sz="2800" b="1" smtClean="0"/>
              <a:t>Vláda:</a:t>
            </a:r>
          </a:p>
          <a:p>
            <a:pPr marL="914400" lvl="1" indent="-514350" eaLnBrk="1" hangingPunct="1">
              <a:spcBef>
                <a:spcPct val="0"/>
              </a:spcBef>
              <a:buFont typeface="Arial" charset="0"/>
              <a:buNone/>
            </a:pPr>
            <a:r>
              <a:rPr lang="cs-CZ" smtClean="0"/>
              <a:t>  </a:t>
            </a:r>
          </a:p>
          <a:p>
            <a:pPr marL="514350" indent="-514350" eaLnBrk="1" hangingPunct="1">
              <a:buFont typeface="Arial" charset="0"/>
              <a:buNone/>
            </a:pPr>
            <a:endParaRPr lang="cs-CZ" sz="2800" smtClean="0"/>
          </a:p>
        </p:txBody>
      </p:sp>
    </p:spTree>
  </p:cSld>
  <p:clrMapOvr>
    <a:masterClrMapping/>
  </p:clrMapOvr>
  <p:transition/>
  <p:timing/>
</p:sld>
</file>

<file path=ppt/slides/slide18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1745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pPr eaLnBrk="1" hangingPunct="1">
              <a:lnSpc>
                <a:spcPct val="150000"/>
              </a:lnSpc>
              <a:spcBef>
                <a:spcPts val="600"/>
              </a:spcBef>
            </a:pPr>
            <a:r>
              <a:rPr lang="cs-CZ" sz="3200" b="1" smtClean="0"/>
              <a:t>Mimořádná revize národních účtů 2014  (6)</a:t>
            </a:r>
            <a:br>
              <a:rPr lang="cs-CZ" sz="3200" b="1" smtClean="0"/>
            </a:br>
            <a:r>
              <a:rPr lang="cs-CZ" sz="2600" b="1" smtClean="0"/>
              <a:t> II.  </a:t>
            </a:r>
            <a:r>
              <a:rPr lang="pl-PL" sz="2600" b="1" smtClean="0"/>
              <a:t>Změny z důvodu přechodu na BOPM6</a:t>
            </a:r>
            <a:endParaRPr lang="cs-CZ" sz="2600" b="1" smtClean="0"/>
          </a:p>
        </p:txBody>
      </p:sp>
      <p:sp>
        <p:nvSpPr>
          <p:cNvPr id="31746" name="Zástupný symbol pro obsah 3"/>
          <p:cNvSpPr>
            <a:spLocks noGrp="1"/>
          </p:cNvSpPr>
          <p:nvPr>
            <p:ph sz="half" idx="2"/>
          </p:nvPr>
        </p:nvSpPr>
        <p:spPr>
          <a:xfrm>
            <a:off x="-285750" y="1928813"/>
            <a:ext cx="4572000" cy="4429125"/>
          </a:xfrm>
        </p:spPr>
        <p:txBody>
          <a:bodyPr/>
          <a:lstStyle>
            <a:defPPr>
              <a:defRPr kern="1200" smtId="4294967295"/>
            </a:defPPr>
          </a:lstStyle>
          <a:p>
            <a:pPr marL="914400" lvl="1" indent="-514350" eaLnBrk="1" hangingPunct="1">
              <a:spcBef>
                <a:spcPct val="0"/>
              </a:spcBef>
              <a:buFont typeface="Arial" charset="0"/>
              <a:buNone/>
            </a:pPr>
            <a:endParaRPr lang="cs-CZ" smtClean="0"/>
          </a:p>
          <a:p>
            <a:pPr marL="914400" lvl="1" indent="-514350" eaLnBrk="1" hangingPunct="1">
              <a:spcBef>
                <a:spcPct val="0"/>
              </a:spcBef>
              <a:buFont typeface="Arial" charset="0"/>
              <a:buNone/>
            </a:pPr>
            <a:endParaRPr lang="cs-CZ" smtClean="0"/>
          </a:p>
          <a:p>
            <a:pPr marL="914400" lvl="1" indent="-514350" eaLnBrk="1" hangingPunct="1">
              <a:spcBef>
                <a:spcPct val="0"/>
              </a:spcBef>
              <a:buFont typeface="Arial" charset="0"/>
              <a:buNone/>
            </a:pPr>
            <a:endParaRPr lang="cs-CZ" smtClean="0"/>
          </a:p>
          <a:p>
            <a:pPr marL="914400" lvl="1" indent="-514350" eaLnBrk="1" hangingPunct="1">
              <a:spcBef>
                <a:spcPct val="0"/>
              </a:spcBef>
              <a:buFont typeface="Arial" charset="0"/>
              <a:buNone/>
            </a:pPr>
            <a:endParaRPr lang="cs-CZ" smtClean="0"/>
          </a:p>
          <a:p>
            <a:pPr eaLnBrk="1" hangingPunct="1">
              <a:buFont typeface="Arial" charset="0"/>
              <a:buNone/>
            </a:pPr>
            <a:endParaRPr lang="cs-CZ" sz="2800" smtClean="0"/>
          </a:p>
        </p:txBody>
      </p:sp>
      <p:sp>
        <p:nvSpPr>
          <p:cNvPr id="31747" name="Zástupný symbol pro obsah 5"/>
          <p:cNvSpPr>
            <a:spLocks noGrp="1"/>
          </p:cNvSpPr>
          <p:nvPr>
            <p:ph sz="half" idx="2"/>
          </p:nvPr>
        </p:nvSpPr>
        <p:spPr>
          <a:xfrm>
            <a:off x="0" y="1571625"/>
            <a:ext cx="9144000" cy="4714875"/>
          </a:xfrm>
        </p:spPr>
        <p:txBody>
          <a:bodyPr/>
          <a:lstStyle>
            <a:defPPr>
              <a:defRPr kern="1200" smtId="4294967295"/>
            </a:defPPr>
          </a:lstStyle>
          <a:p>
            <a:pPr>
              <a:spcBef>
                <a:spcPts val="1200"/>
              </a:spcBef>
              <a:buFont typeface="Arial" charset="0"/>
              <a:buNone/>
            </a:pPr>
            <a:r>
              <a:rPr lang="cs-CZ" sz="2100" smtClean="0"/>
              <a:t>II/01  Zapracování změn ve způsobu prezentace obchodní bilance a bilance služeb </a:t>
            </a:r>
          </a:p>
          <a:p>
            <a:pPr>
              <a:spcBef>
                <a:spcPts val="1200"/>
              </a:spcBef>
              <a:buFont typeface="Arial" charset="0"/>
              <a:buNone/>
            </a:pPr>
            <a:r>
              <a:rPr lang="cs-CZ" sz="2100" smtClean="0"/>
              <a:t>II/02  Zapracování transakcí a stavů pojistných technických rezerv v souladu s NÚ</a:t>
            </a:r>
          </a:p>
          <a:p>
            <a:pPr>
              <a:spcBef>
                <a:spcPts val="1200"/>
              </a:spcBef>
              <a:buFont typeface="Arial" charset="0"/>
              <a:buNone/>
            </a:pPr>
            <a:r>
              <a:rPr lang="cs-CZ" sz="2100" smtClean="0"/>
              <a:t>II/03  Změna způsobu prezentace přímých zahraničních investic a výnosů z PZI a podrobnější geografické a sektorové členění</a:t>
            </a:r>
          </a:p>
          <a:p>
            <a:pPr>
              <a:spcBef>
                <a:spcPts val="1200"/>
              </a:spcBef>
              <a:buFont typeface="Arial" charset="0"/>
              <a:buNone/>
            </a:pPr>
            <a:r>
              <a:rPr lang="cs-CZ" sz="2100" smtClean="0"/>
              <a:t>II/04  Zařazení přidělených zvláštních práv čerpání do pasiv ČNB</a:t>
            </a:r>
          </a:p>
          <a:p>
            <a:pPr>
              <a:spcBef>
                <a:spcPts val="1200"/>
              </a:spcBef>
              <a:buFont typeface="Arial" charset="0"/>
              <a:buNone/>
            </a:pPr>
            <a:r>
              <a:rPr lang="cs-CZ" sz="2100" smtClean="0"/>
              <a:t>II/05  Rozčlenění akcií na kótované a nekótované u přímých a portfoliových investic</a:t>
            </a:r>
          </a:p>
          <a:p>
            <a:pPr>
              <a:spcBef>
                <a:spcPts val="1200"/>
              </a:spcBef>
              <a:buFont typeface="Arial" charset="0"/>
              <a:buNone/>
            </a:pPr>
            <a:r>
              <a:rPr lang="cs-CZ" sz="2100" smtClean="0"/>
              <a:t>II/06  Sektorové členění přímých a portfoliových investic podle sektoru rezidenta</a:t>
            </a:r>
          </a:p>
          <a:p>
            <a:pPr>
              <a:spcBef>
                <a:spcPts val="1200"/>
              </a:spcBef>
              <a:buFont typeface="Arial" charset="0"/>
              <a:buNone/>
            </a:pPr>
            <a:r>
              <a:rPr lang="cs-CZ" sz="2100" smtClean="0"/>
              <a:t>II/07  Sektorové členění portfoliových investic podle sektoru partnerských emitentů (pouze aktiva)</a:t>
            </a:r>
          </a:p>
          <a:p>
            <a:pPr>
              <a:spcBef>
                <a:spcPts val="1200"/>
              </a:spcBef>
              <a:buFont typeface="Arial" charset="0"/>
              <a:buNone/>
            </a:pPr>
            <a:r>
              <a:rPr lang="cs-CZ" sz="2100" smtClean="0"/>
              <a:t>II/08  Rozšířené sektorové členění ostatních finančních aktiv a pasiv vůči nerezidentům</a:t>
            </a:r>
          </a:p>
          <a:p>
            <a:endParaRPr lang="en-US" smtClean="0"/>
          </a:p>
        </p:txBody>
      </p:sp>
    </p:spTree>
  </p:cSld>
  <p:clrMapOvr>
    <a:masterClrMapping/>
  </p:clrMapOvr>
  <p:transition/>
  <p:timing/>
</p:sld>
</file>

<file path=ppt/slides/slide19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2769" name="Nadpis 1"/>
          <p:cNvSpPr>
            <a:spLocks noGrp="1"/>
          </p:cNvSpPr>
          <p:nvPr>
            <p:ph type="title"/>
          </p:nvPr>
        </p:nvSpPr>
        <p:spPr>
          <a:xfrm>
            <a:off x="214313" y="274638"/>
            <a:ext cx="8715375" cy="1143000"/>
          </a:xfrm>
        </p:spPr>
        <p:txBody>
          <a:bodyPr/>
          <a:lstStyle>
            <a:defPPr>
              <a:defRPr kern="1200" smtId="4294967295"/>
            </a:defPPr>
          </a:lstStyle>
          <a:p>
            <a:pPr eaLnBrk="1" hangingPunct="1"/>
            <a:r>
              <a:rPr lang="cs-CZ" sz="3200" b="1" smtClean="0"/>
              <a:t>Mimořádná revize národních účtů 2014  (7)</a:t>
            </a:r>
            <a:br>
              <a:rPr lang="cs-CZ" sz="3200" b="1" smtClean="0"/>
            </a:br>
            <a:r>
              <a:rPr lang="cs-CZ" sz="2400" b="1" smtClean="0"/>
              <a:t> III.  </a:t>
            </a:r>
            <a:r>
              <a:rPr lang="pl-PL" sz="2400" b="1" smtClean="0"/>
              <a:t>Změny z důvodu zlepšení dosavadních postupů nedodržujících standardy ESA95 nebo z důvodu změny ve zdrojích dat</a:t>
            </a:r>
            <a:endParaRPr lang="cs-CZ" sz="2400" b="1" smtClean="0"/>
          </a:p>
        </p:txBody>
      </p:sp>
      <p:sp>
        <p:nvSpPr>
          <p:cNvPr id="32770" name="Zástupný symbol pro obsah 3"/>
          <p:cNvSpPr>
            <a:spLocks noGrp="1"/>
          </p:cNvSpPr>
          <p:nvPr>
            <p:ph sz="half" idx="2"/>
          </p:nvPr>
        </p:nvSpPr>
        <p:spPr>
          <a:xfrm>
            <a:off x="-285750" y="1928813"/>
            <a:ext cx="4572000" cy="4429125"/>
          </a:xfrm>
        </p:spPr>
        <p:txBody>
          <a:bodyPr/>
          <a:lstStyle>
            <a:defPPr>
              <a:defRPr kern="1200" smtId="4294967295"/>
            </a:defPPr>
          </a:lstStyle>
          <a:p>
            <a:pPr marL="914400" lvl="1" indent="-514350" eaLnBrk="1" hangingPunct="1">
              <a:spcBef>
                <a:spcPct val="0"/>
              </a:spcBef>
              <a:buFont typeface="Arial" charset="0"/>
              <a:buNone/>
            </a:pPr>
            <a:endParaRPr lang="cs-CZ" smtClean="0"/>
          </a:p>
          <a:p>
            <a:pPr marL="914400" lvl="1" indent="-514350" eaLnBrk="1" hangingPunct="1">
              <a:spcBef>
                <a:spcPct val="0"/>
              </a:spcBef>
              <a:buFont typeface="Arial" charset="0"/>
              <a:buNone/>
            </a:pPr>
            <a:endParaRPr lang="cs-CZ" smtClean="0"/>
          </a:p>
          <a:p>
            <a:pPr marL="914400" lvl="1" indent="-514350" eaLnBrk="1" hangingPunct="1">
              <a:spcBef>
                <a:spcPct val="0"/>
              </a:spcBef>
              <a:buFont typeface="Arial" charset="0"/>
              <a:buNone/>
            </a:pPr>
            <a:endParaRPr lang="cs-CZ" smtClean="0"/>
          </a:p>
          <a:p>
            <a:pPr marL="914400" lvl="1" indent="-514350" eaLnBrk="1" hangingPunct="1">
              <a:spcBef>
                <a:spcPct val="0"/>
              </a:spcBef>
              <a:buFont typeface="Arial" charset="0"/>
              <a:buNone/>
            </a:pPr>
            <a:endParaRPr lang="cs-CZ" smtClean="0"/>
          </a:p>
          <a:p>
            <a:pPr eaLnBrk="1" hangingPunct="1">
              <a:buFont typeface="Arial" charset="0"/>
              <a:buNone/>
            </a:pPr>
            <a:endParaRPr lang="cs-CZ" sz="2800" smtClean="0"/>
          </a:p>
        </p:txBody>
      </p:sp>
      <p:sp>
        <p:nvSpPr>
          <p:cNvPr id="32771" name="Zástupný symbol pro obsah 5"/>
          <p:cNvSpPr>
            <a:spLocks noGrp="1"/>
          </p:cNvSpPr>
          <p:nvPr>
            <p:ph sz="half" idx="2"/>
          </p:nvPr>
        </p:nvSpPr>
        <p:spPr>
          <a:xfrm>
            <a:off x="0" y="1571625"/>
            <a:ext cx="8786813" cy="4714875"/>
          </a:xfrm>
        </p:spPr>
        <p:txBody>
          <a:bodyPr/>
          <a:lstStyle>
            <a:defPPr>
              <a:defRPr kern="1200" smtId="4294967295"/>
            </a:defPPr>
          </a:lstStyle>
          <a:p>
            <a:pPr>
              <a:spcBef>
                <a:spcPts val="600"/>
              </a:spcBef>
              <a:buFont typeface="Arial" charset="0"/>
              <a:buNone/>
            </a:pPr>
            <a:r>
              <a:rPr lang="cs-CZ" sz="2000" smtClean="0"/>
              <a:t>III/01a	Služby bydlení - imputované nájemné </a:t>
            </a:r>
          </a:p>
          <a:p>
            <a:pPr>
              <a:spcBef>
                <a:spcPts val="600"/>
              </a:spcBef>
              <a:buFont typeface="Arial" charset="0"/>
              <a:buNone/>
            </a:pPr>
            <a:r>
              <a:rPr lang="cs-CZ" sz="2000" smtClean="0"/>
              <a:t>III/01b	 Služby bydlení - bytová družstva</a:t>
            </a:r>
          </a:p>
          <a:p>
            <a:pPr>
              <a:spcBef>
                <a:spcPts val="600"/>
              </a:spcBef>
              <a:buFont typeface="Arial" charset="0"/>
              <a:buNone/>
            </a:pPr>
            <a:r>
              <a:rPr lang="cs-CZ" sz="2000" smtClean="0"/>
              <a:t>III/01c	 Služby bydlení - obecní byty</a:t>
            </a:r>
          </a:p>
          <a:p>
            <a:pPr>
              <a:spcBef>
                <a:spcPts val="600"/>
              </a:spcBef>
              <a:buFont typeface="Arial" charset="0"/>
              <a:buNone/>
            </a:pPr>
            <a:r>
              <a:rPr lang="cs-CZ" sz="2000" smtClean="0"/>
              <a:t>III/02a	Změny ve zdrojích dat - PAP</a:t>
            </a:r>
          </a:p>
          <a:p>
            <a:pPr>
              <a:spcBef>
                <a:spcPts val="600"/>
              </a:spcBef>
              <a:buFont typeface="Arial" charset="0"/>
              <a:buNone/>
            </a:pPr>
            <a:r>
              <a:rPr lang="cs-CZ" sz="2000" smtClean="0"/>
              <a:t>III/02b	Změny ve zdrojích dat - paušalisté</a:t>
            </a:r>
          </a:p>
          <a:p>
            <a:pPr>
              <a:spcBef>
                <a:spcPts val="600"/>
              </a:spcBef>
              <a:buFont typeface="Arial" charset="0"/>
              <a:buNone/>
            </a:pPr>
            <a:r>
              <a:rPr lang="cs-CZ" sz="2000" smtClean="0"/>
              <a:t>III/03	Zemědělského samozásobení</a:t>
            </a:r>
          </a:p>
          <a:p>
            <a:pPr>
              <a:spcBef>
                <a:spcPts val="600"/>
              </a:spcBef>
              <a:buFont typeface="Arial" charset="0"/>
              <a:buNone/>
            </a:pPr>
            <a:r>
              <a:rPr lang="cs-CZ" sz="2000" smtClean="0"/>
              <a:t>III/04	Ocenění a ostatní změny vyrobených nefinančních aktiv</a:t>
            </a:r>
          </a:p>
          <a:p>
            <a:pPr>
              <a:spcBef>
                <a:spcPts val="600"/>
              </a:spcBef>
              <a:buFont typeface="Arial" charset="0"/>
              <a:buNone/>
            </a:pPr>
            <a:r>
              <a:rPr lang="cs-CZ" sz="2000" smtClean="0"/>
              <a:t>III/05	Ocenění a ostatní změny nevyráběných nefinančních aktiv</a:t>
            </a:r>
          </a:p>
          <a:p>
            <a:pPr>
              <a:spcBef>
                <a:spcPts val="600"/>
              </a:spcBef>
              <a:buFont typeface="Arial" charset="0"/>
              <a:buNone/>
            </a:pPr>
            <a:r>
              <a:rPr lang="cs-CZ" sz="2000" smtClean="0"/>
              <a:t>III/06	Vývoz netržních služeb</a:t>
            </a:r>
          </a:p>
          <a:p>
            <a:pPr>
              <a:spcBef>
                <a:spcPts val="600"/>
              </a:spcBef>
              <a:buFont typeface="Arial" charset="0"/>
              <a:buNone/>
            </a:pPr>
            <a:r>
              <a:rPr lang="cs-CZ" sz="2000" smtClean="0"/>
              <a:t>III/07	Finanční leasing </a:t>
            </a:r>
          </a:p>
          <a:p>
            <a:pPr>
              <a:spcBef>
                <a:spcPts val="600"/>
              </a:spcBef>
              <a:buFont typeface="Arial" charset="0"/>
              <a:buNone/>
            </a:pPr>
            <a:r>
              <a:rPr lang="cs-CZ" sz="2000" smtClean="0"/>
              <a:t>III/08	Zaměstnané osoby a odpracované hodiny</a:t>
            </a:r>
          </a:p>
          <a:p>
            <a:pPr>
              <a:spcBef>
                <a:spcPts val="600"/>
              </a:spcBef>
              <a:buFont typeface="Arial" charset="0"/>
              <a:buNone/>
            </a:pPr>
            <a:r>
              <a:rPr lang="cs-CZ" sz="2000" smtClean="0"/>
              <a:t>III/09a	Globalizační jevy - Procesoři</a:t>
            </a:r>
          </a:p>
          <a:p>
            <a:pPr>
              <a:spcBef>
                <a:spcPts val="600"/>
              </a:spcBef>
              <a:buFont typeface="Arial" charset="0"/>
              <a:buNone/>
            </a:pPr>
            <a:r>
              <a:rPr lang="cs-CZ" sz="2000" smtClean="0"/>
              <a:t>III/09b	Globalizační jevy - Výroba/vývoz za nízké ceny</a:t>
            </a:r>
          </a:p>
          <a:p>
            <a:endParaRPr lang="en-US" smtClean="0"/>
          </a:p>
        </p:txBody>
      </p:sp>
    </p:spTree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5361" name="Nadpis 1"/>
          <p:cNvSpPr>
            <a:spLocks noGrp="1"/>
          </p:cNvSpPr>
          <p:nvPr>
            <p:ph type="title"/>
          </p:nvPr>
        </p:nvSpPr>
        <p:spPr>
          <a:xfrm>
            <a:off x="0" y="214313"/>
            <a:ext cx="9144000" cy="868362"/>
          </a:xfrm>
        </p:spPr>
        <p:txBody>
          <a:bodyPr/>
          <a:lstStyle>
            <a:defPPr>
              <a:defRPr kern="1200" smtId="4294967295"/>
            </a:defPPr>
          </a:lstStyle>
          <a:p>
            <a:pPr eaLnBrk="1" hangingPunct="1"/>
            <a:r>
              <a:rPr lang="cs-CZ" b="1" smtClean="0"/>
              <a:t>Obsah presentace:</a:t>
            </a:r>
            <a:endParaRPr lang="cs-CZ" smtClean="0"/>
          </a:p>
        </p:txBody>
      </p:sp>
      <p:sp>
        <p:nvSpPr>
          <p:cNvPr id="15362" name="Zástupný symbol pro obsah 2"/>
          <p:cNvSpPr>
            <a:spLocks noGrp="1"/>
          </p:cNvSpPr>
          <p:nvPr>
            <p:ph idx="1"/>
          </p:nvPr>
        </p:nvSpPr>
        <p:spPr>
          <a:xfrm>
            <a:off x="571500" y="1000125"/>
            <a:ext cx="8001000" cy="5500688"/>
          </a:xfrm>
        </p:spPr>
        <p:txBody>
          <a:bodyPr/>
          <a:lstStyle>
            <a:defPPr>
              <a:defRPr kern="1200" smtId="4294967295"/>
            </a:defPPr>
          </a:lstStyle>
          <a:p>
            <a:pPr eaLnBrk="1" hangingPunct="1"/>
            <a:r>
              <a:rPr lang="cs-CZ" sz="2800" smtClean="0"/>
              <a:t>Střednědobá strategie rozvoje národních účtů v ČR </a:t>
            </a:r>
          </a:p>
          <a:p>
            <a:pPr lvl="1" eaLnBrk="1" hangingPunct="1"/>
            <a:r>
              <a:rPr lang="cs-CZ" sz="2000" smtClean="0"/>
              <a:t>Posílení finančních účtů</a:t>
            </a:r>
          </a:p>
          <a:p>
            <a:pPr lvl="1" eaLnBrk="1" hangingPunct="1"/>
            <a:r>
              <a:rPr lang="cs-CZ" sz="2000" smtClean="0"/>
              <a:t>Větší důraz na národní bohatství</a:t>
            </a:r>
          </a:p>
          <a:p>
            <a:pPr lvl="1" eaLnBrk="1" hangingPunct="1"/>
            <a:r>
              <a:rPr lang="cs-CZ" sz="2000" smtClean="0"/>
              <a:t>Větší důraz na včasnost </a:t>
            </a:r>
          </a:p>
          <a:p>
            <a:pPr lvl="1" eaLnBrk="1" hangingPunct="1"/>
            <a:r>
              <a:rPr lang="cs-CZ" sz="2000" smtClean="0"/>
              <a:t>Větší důraz na využití údajů národních účtů</a:t>
            </a:r>
          </a:p>
          <a:p>
            <a:pPr eaLnBrk="1" hangingPunct="1"/>
            <a:r>
              <a:rPr lang="cs-CZ" sz="2800" smtClean="0"/>
              <a:t>Změny v revizní politice národních účtů </a:t>
            </a:r>
          </a:p>
          <a:p>
            <a:pPr lvl="1" eaLnBrk="1" hangingPunct="1"/>
            <a:r>
              <a:rPr lang="cs-CZ" sz="2000" smtClean="0"/>
              <a:t>Slabiny současné politiky revizí a publikování národních účtů ČSÚ</a:t>
            </a:r>
          </a:p>
          <a:p>
            <a:pPr lvl="1" eaLnBrk="1" hangingPunct="1"/>
            <a:r>
              <a:rPr lang="cs-CZ" sz="2000" smtClean="0"/>
              <a:t>Nové požadavky kladené na národní účty</a:t>
            </a:r>
          </a:p>
          <a:p>
            <a:pPr lvl="1" eaLnBrk="1" hangingPunct="1"/>
            <a:r>
              <a:rPr lang="cs-CZ" sz="2000" smtClean="0"/>
              <a:t>Záměry nové politiky revizí a publikování národních účtů</a:t>
            </a:r>
          </a:p>
          <a:p>
            <a:pPr eaLnBrk="1" hangingPunct="1"/>
            <a:r>
              <a:rPr lang="cs-CZ" sz="2800" smtClean="0"/>
              <a:t>Mimořádná revize národních účtů 2014</a:t>
            </a:r>
          </a:p>
          <a:p>
            <a:pPr lvl="1" eaLnBrk="1" hangingPunct="1"/>
            <a:r>
              <a:rPr lang="cs-CZ" sz="2000" smtClean="0"/>
              <a:t>Očekávané změny</a:t>
            </a:r>
          </a:p>
          <a:p>
            <a:pPr lvl="1" eaLnBrk="1" hangingPunct="1"/>
            <a:r>
              <a:rPr lang="cs-CZ" sz="2000" smtClean="0"/>
              <a:t>Organizace práce na revizi</a:t>
            </a:r>
          </a:p>
          <a:p>
            <a:pPr lvl="1" eaLnBrk="1" hangingPunct="1"/>
            <a:r>
              <a:rPr lang="cs-CZ" sz="2000" smtClean="0"/>
              <a:t>Harmonogram prací a zveřejňování</a:t>
            </a:r>
          </a:p>
        </p:txBody>
      </p:sp>
    </p:spTree>
  </p:cSld>
  <p:clrMapOvr>
    <a:masterClrMapping/>
  </p:clrMapOvr>
  <p:transition/>
  <p:timing/>
</p:sld>
</file>

<file path=ppt/slides/slide20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3793" name="Nadpis 1"/>
          <p:cNvSpPr>
            <a:spLocks noGrp="1"/>
          </p:cNvSpPr>
          <p:nvPr>
            <p:ph type="title"/>
          </p:nvPr>
        </p:nvSpPr>
        <p:spPr>
          <a:xfrm>
            <a:off x="0" y="500063"/>
            <a:ext cx="8929688" cy="1143000"/>
          </a:xfrm>
        </p:spPr>
        <p:txBody>
          <a:bodyPr/>
          <a:lstStyle>
            <a:defPPr>
              <a:defRPr kern="1200" smtId="4294967295"/>
            </a:defPPr>
          </a:lstStyle>
          <a:p>
            <a:pPr eaLnBrk="1" hangingPunct="1"/>
            <a:r>
              <a:rPr lang="cs-CZ" sz="3200" b="1" smtClean="0"/>
              <a:t>Mimořádná revize národních účtů 2014  (8)</a:t>
            </a:r>
            <a:br>
              <a:rPr lang="cs-CZ" sz="3200" b="1" smtClean="0"/>
            </a:br>
            <a:r>
              <a:rPr lang="cs-CZ" sz="2400" b="1" smtClean="0"/>
              <a:t> IV.  </a:t>
            </a:r>
            <a:r>
              <a:rPr lang="pl-PL" sz="2400" b="1" smtClean="0"/>
              <a:t>Změny z důvodu rozšíření současného systému českých národních účtů</a:t>
            </a:r>
            <a:endParaRPr lang="cs-CZ" sz="2400" b="1" smtClean="0"/>
          </a:p>
        </p:txBody>
      </p:sp>
      <p:sp>
        <p:nvSpPr>
          <p:cNvPr id="33794" name="Zástupný symbol pro obsah 3"/>
          <p:cNvSpPr>
            <a:spLocks noGrp="1"/>
          </p:cNvSpPr>
          <p:nvPr>
            <p:ph sz="half" idx="2"/>
          </p:nvPr>
        </p:nvSpPr>
        <p:spPr>
          <a:xfrm>
            <a:off x="-285750" y="1928813"/>
            <a:ext cx="4572000" cy="4429125"/>
          </a:xfrm>
        </p:spPr>
        <p:txBody>
          <a:bodyPr/>
          <a:lstStyle>
            <a:defPPr>
              <a:defRPr kern="1200" smtId="4294967295"/>
            </a:defPPr>
          </a:lstStyle>
          <a:p>
            <a:pPr marL="914400" lvl="1" indent="-514350" eaLnBrk="1" hangingPunct="1">
              <a:spcBef>
                <a:spcPct val="0"/>
              </a:spcBef>
              <a:buFont typeface="Arial" charset="0"/>
              <a:buNone/>
            </a:pPr>
            <a:endParaRPr lang="cs-CZ" smtClean="0"/>
          </a:p>
          <a:p>
            <a:pPr marL="914400" lvl="1" indent="-514350" eaLnBrk="1" hangingPunct="1">
              <a:spcBef>
                <a:spcPct val="0"/>
              </a:spcBef>
              <a:buFont typeface="Arial" charset="0"/>
              <a:buNone/>
            </a:pPr>
            <a:endParaRPr lang="cs-CZ" smtClean="0"/>
          </a:p>
          <a:p>
            <a:pPr marL="914400" lvl="1" indent="-514350" eaLnBrk="1" hangingPunct="1">
              <a:spcBef>
                <a:spcPct val="0"/>
              </a:spcBef>
              <a:buFont typeface="Arial" charset="0"/>
              <a:buNone/>
            </a:pPr>
            <a:endParaRPr lang="cs-CZ" smtClean="0"/>
          </a:p>
          <a:p>
            <a:pPr marL="914400" lvl="1" indent="-514350" eaLnBrk="1" hangingPunct="1">
              <a:spcBef>
                <a:spcPct val="0"/>
              </a:spcBef>
              <a:buFont typeface="Arial" charset="0"/>
              <a:buNone/>
            </a:pPr>
            <a:endParaRPr lang="cs-CZ" smtClean="0"/>
          </a:p>
          <a:p>
            <a:pPr eaLnBrk="1" hangingPunct="1">
              <a:buFont typeface="Arial" charset="0"/>
              <a:buNone/>
            </a:pPr>
            <a:endParaRPr lang="cs-CZ" sz="2800" smtClean="0"/>
          </a:p>
        </p:txBody>
      </p:sp>
      <p:sp>
        <p:nvSpPr>
          <p:cNvPr id="33795" name="Zástupný symbol pro obsah 5"/>
          <p:cNvSpPr>
            <a:spLocks noGrp="1"/>
          </p:cNvSpPr>
          <p:nvPr>
            <p:ph sz="half" idx="2"/>
          </p:nvPr>
        </p:nvSpPr>
        <p:spPr>
          <a:xfrm>
            <a:off x="428625" y="2000250"/>
            <a:ext cx="8358188" cy="4143375"/>
          </a:xfrm>
        </p:spPr>
        <p:txBody>
          <a:bodyPr/>
          <a:lstStyle>
            <a:defPPr>
              <a:defRPr kern="1200" smtId="4294967295"/>
            </a:defPPr>
          </a:lstStyle>
          <a:p>
            <a:pPr>
              <a:spcBef>
                <a:spcPts val="1200"/>
              </a:spcBef>
              <a:buFont typeface="Arial" charset="0"/>
              <a:buNone/>
            </a:pPr>
            <a:r>
              <a:rPr lang="cs-CZ" smtClean="0"/>
              <a:t>IV/01	Publikování matic protistran finančních aktiv</a:t>
            </a:r>
          </a:p>
          <a:p>
            <a:pPr>
              <a:spcBef>
                <a:spcPts val="1200"/>
              </a:spcBef>
              <a:buFont typeface="Arial" charset="0"/>
              <a:buNone/>
            </a:pPr>
            <a:r>
              <a:rPr lang="cs-CZ" smtClean="0"/>
              <a:t>IV/02	Čtvrtletní sektorové účty </a:t>
            </a:r>
          </a:p>
          <a:p>
            <a:pPr>
              <a:spcBef>
                <a:spcPts val="1200"/>
              </a:spcBef>
              <a:buFont typeface="Arial" charset="0"/>
              <a:buNone/>
            </a:pPr>
            <a:r>
              <a:rPr lang="cs-CZ" smtClean="0"/>
              <a:t>IV/03	Účty domácností v sub-sektorovém členění</a:t>
            </a:r>
          </a:p>
          <a:p>
            <a:pPr>
              <a:spcBef>
                <a:spcPts val="1200"/>
              </a:spcBef>
              <a:buFont typeface="Arial" charset="0"/>
              <a:buNone/>
            </a:pPr>
            <a:r>
              <a:rPr lang="cs-CZ" smtClean="0"/>
              <a:t>IV/04a	Satelitní účty neziskových institucí  </a:t>
            </a:r>
          </a:p>
          <a:p>
            <a:pPr>
              <a:spcBef>
                <a:spcPts val="1200"/>
              </a:spcBef>
              <a:buFont typeface="Arial" charset="0"/>
              <a:buNone/>
            </a:pPr>
            <a:r>
              <a:rPr lang="cs-CZ" smtClean="0"/>
              <a:t>IV/04b	Satelitní účty veřejného sektoru</a:t>
            </a:r>
          </a:p>
          <a:p>
            <a:pPr>
              <a:spcBef>
                <a:spcPts val="1200"/>
              </a:spcBef>
              <a:buFont typeface="Arial" charset="0"/>
              <a:buNone/>
            </a:pPr>
            <a:r>
              <a:rPr lang="cs-CZ" smtClean="0"/>
              <a:t>IV/04c	Satelitní účty družstev a společenství</a:t>
            </a:r>
          </a:p>
          <a:p>
            <a:pPr>
              <a:spcBef>
                <a:spcPts val="1200"/>
              </a:spcBef>
              <a:buFont typeface="Arial" charset="0"/>
              <a:buNone/>
            </a:pPr>
            <a:r>
              <a:rPr lang="cs-CZ" smtClean="0"/>
              <a:t>IV/05	Bilance předmětů dlouhodobé spotřeby</a:t>
            </a:r>
          </a:p>
        </p:txBody>
      </p:sp>
    </p:spTree>
  </p:cSld>
  <p:clrMapOvr>
    <a:masterClrMapping/>
  </p:clrMapOvr>
  <p:transition/>
  <p:timing/>
</p:sld>
</file>

<file path=ppt/slides/slide21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4817" name="Zástupný symbol pro obsah 5"/>
          <p:cNvSpPr>
            <a:spLocks noGrp="1"/>
          </p:cNvSpPr>
          <p:nvPr>
            <p:ph sz="quarter" idx="4"/>
          </p:nvPr>
        </p:nvSpPr>
        <p:spPr>
          <a:xfrm>
            <a:off x="0" y="1285875"/>
            <a:ext cx="8858250" cy="5286375"/>
          </a:xfrm>
        </p:spPr>
        <p:txBody>
          <a:bodyPr/>
          <a:lstStyle>
            <a:defPPr>
              <a:defRPr kern="1200" smtId="4294967295"/>
            </a:defPPr>
          </a:lstStyle>
          <a:p>
            <a:pPr eaLnBrk="1" hangingPunct="1">
              <a:buFont typeface="Arial" charset="0"/>
              <a:buNone/>
            </a:pPr>
            <a:r>
              <a:rPr lang="cs-CZ" b="1" smtClean="0"/>
              <a:t>Řídící a koordinační výbor </a:t>
            </a:r>
            <a:r>
              <a:rPr lang="cs-CZ" smtClean="0"/>
              <a:t>(vedoucí pracovníci odborů národních účtů ČSÚ a ČNB a platební bilance)</a:t>
            </a:r>
          </a:p>
          <a:p>
            <a:pPr marL="342900" lvl="1" indent="-342900" eaLnBrk="1" hangingPunct="1">
              <a:spcBef>
                <a:spcPts val="300"/>
              </a:spcBef>
              <a:buFont typeface="Arial" charset="0"/>
              <a:buChar char="•"/>
            </a:pPr>
            <a:r>
              <a:rPr lang="cs-CZ" smtClean="0"/>
              <a:t>koordinuje revizi národních účtů a platební bilance,  upřesňuje priority revize</a:t>
            </a:r>
          </a:p>
          <a:p>
            <a:pPr marL="342900" lvl="1" indent="-342900" eaLnBrk="1" hangingPunct="1">
              <a:spcBef>
                <a:spcPts val="300"/>
              </a:spcBef>
              <a:buFont typeface="Arial" charset="0"/>
              <a:buChar char="•"/>
            </a:pPr>
            <a:r>
              <a:rPr lang="cs-CZ" smtClean="0"/>
              <a:t>průběžně upřesňuje a kontroluje harmonogram revize</a:t>
            </a:r>
          </a:p>
          <a:p>
            <a:pPr marL="342900" lvl="1" indent="-342900" eaLnBrk="1" hangingPunct="1">
              <a:spcBef>
                <a:spcPts val="300"/>
              </a:spcBef>
              <a:buFont typeface="Arial" charset="0"/>
              <a:buChar char="•"/>
            </a:pPr>
            <a:r>
              <a:rPr lang="cs-CZ" smtClean="0"/>
              <a:t>schvaluje jednotlivé úpravy (ve spolupráci s pracovníky vnitřního auditu)</a:t>
            </a:r>
          </a:p>
          <a:p>
            <a:pPr marL="342900" lvl="1" indent="-342900" eaLnBrk="1" hangingPunct="1">
              <a:spcBef>
                <a:spcPts val="300"/>
              </a:spcBef>
              <a:buFont typeface="Arial" charset="0"/>
              <a:buChar char="•"/>
            </a:pPr>
            <a:r>
              <a:rPr lang="cs-CZ" smtClean="0"/>
              <a:t>komunikuje s veřejností; podává průběžné zprávy vedení ČSÚ</a:t>
            </a:r>
          </a:p>
          <a:p>
            <a:pPr eaLnBrk="1" hangingPunct="1">
              <a:buFont typeface="Arial" charset="0"/>
              <a:buNone/>
            </a:pPr>
            <a:r>
              <a:rPr lang="cs-CZ" b="1" smtClean="0"/>
              <a:t>Pracovní skupina pro každé téma revize </a:t>
            </a:r>
            <a:r>
              <a:rPr lang="cs-CZ" smtClean="0"/>
              <a:t>(složená z odborníků ČSÚ, ČNB a případně dalších institucí)</a:t>
            </a:r>
          </a:p>
          <a:p>
            <a:pPr marL="342900" lvl="1" indent="-342900" eaLnBrk="1" hangingPunct="1">
              <a:spcBef>
                <a:spcPts val="300"/>
              </a:spcBef>
              <a:buFont typeface="Arial" charset="0"/>
              <a:buChar char="•"/>
            </a:pPr>
            <a:r>
              <a:rPr lang="cs-CZ" smtClean="0"/>
              <a:t>navrhuje nové postupy odhadů, pořádá odborné porady/semináře</a:t>
            </a:r>
          </a:p>
          <a:p>
            <a:pPr marL="342900" lvl="1" indent="-342900" eaLnBrk="1" hangingPunct="1">
              <a:spcBef>
                <a:spcPts val="300"/>
              </a:spcBef>
              <a:buFont typeface="Arial" charset="0"/>
              <a:buChar char="•"/>
            </a:pPr>
            <a:r>
              <a:rPr lang="cs-CZ" smtClean="0"/>
              <a:t>provádí propočty a zahrnuje do národních účtů/platební bilance</a:t>
            </a:r>
          </a:p>
          <a:p>
            <a:pPr marL="342900" lvl="1" indent="-342900" eaLnBrk="1" hangingPunct="1">
              <a:spcBef>
                <a:spcPts val="300"/>
              </a:spcBef>
              <a:buFont typeface="Arial" charset="0"/>
              <a:buChar char="•"/>
            </a:pPr>
            <a:r>
              <a:rPr lang="cs-CZ" smtClean="0"/>
              <a:t>vede dokumentaci o provedené úpravě (důvod změny, popis postupů, výsledky)</a:t>
            </a:r>
          </a:p>
          <a:p>
            <a:pPr eaLnBrk="1" hangingPunct="1">
              <a:buFont typeface="Arial" charset="0"/>
              <a:buNone/>
            </a:pPr>
            <a:r>
              <a:rPr lang="cs-CZ" b="1" smtClean="0"/>
              <a:t>Vnitřní audit národních účtů </a:t>
            </a:r>
            <a:r>
              <a:rPr lang="cs-CZ" smtClean="0"/>
              <a:t>(složen ze dvou nejkvalifikovanějších a nejzkušenějších současných pracovníků národních účtů)</a:t>
            </a:r>
          </a:p>
          <a:p>
            <a:pPr marL="342900" lvl="1" indent="-342900" eaLnBrk="1" hangingPunct="1">
              <a:spcBef>
                <a:spcPts val="300"/>
              </a:spcBef>
              <a:buFont typeface="Arial" charset="0"/>
              <a:buChar char="•"/>
            </a:pPr>
            <a:r>
              <a:rPr lang="cs-CZ" smtClean="0"/>
              <a:t>kontroluje dodržování metodiky ESA 2010 a dodržování odsouhlasených postupů</a:t>
            </a:r>
            <a:endParaRPr lang="cs-CZ" sz="2400" smtClean="0"/>
          </a:p>
          <a:p>
            <a:pPr eaLnBrk="1" hangingPunct="1">
              <a:buFont typeface="Arial" charset="0"/>
              <a:buNone/>
            </a:pPr>
            <a:endParaRPr lang="cs-CZ" sz="2800" smtClean="0"/>
          </a:p>
          <a:p>
            <a:pPr eaLnBrk="1" hangingPunct="1"/>
            <a:endParaRPr lang="cs-CZ" sz="2800" smtClean="0"/>
          </a:p>
          <a:p>
            <a:pPr eaLnBrk="1" hangingPunct="1"/>
            <a:endParaRPr lang="cs-CZ" sz="2800" smtClean="0"/>
          </a:p>
          <a:p>
            <a:pPr eaLnBrk="1" hangingPunct="1">
              <a:buFont typeface="Arial" charset="0"/>
              <a:buNone/>
            </a:pPr>
            <a:endParaRPr lang="cs-CZ" smtClean="0"/>
          </a:p>
          <a:p>
            <a:pPr eaLnBrk="1" hangingPunct="1"/>
            <a:endParaRPr lang="cs-CZ" smtClean="0"/>
          </a:p>
        </p:txBody>
      </p:sp>
      <p:sp>
        <p:nvSpPr>
          <p:cNvPr id="4" name="Nadpis 1"/>
          <p:cNvSpPr txBox="1"/>
          <p:nvPr/>
        </p:nvSpPr>
        <p:spPr bwMode="auto">
          <a:xfrm>
            <a:off x="457200" y="274638"/>
            <a:ext cx="8229600" cy="939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anchor="ctr"/>
          <a:lstStyle>
            <a:defPPr>
              <a:defRPr kern="1200" smtId="4294967295"/>
            </a:defPPr>
          </a:lstStyle>
          <a:p>
            <a:pPr algn="ctr">
              <a:defRPr/>
            </a:pPr>
            <a:r>
              <a:rPr lang="cs-CZ" sz="3200" b="1">
                <a:latin typeface="+mj-lt"/>
                <a:ea typeface="+mj-ea"/>
                <a:cs typeface="+mj-cs"/>
              </a:rPr>
              <a:t>Mimořádná revize národních účtů 2014  (9)</a:t>
            </a:r>
          </a:p>
          <a:p>
            <a:pPr algn="ctr">
              <a:lnSpc>
                <a:spcPct val="150000"/>
              </a:lnSpc>
              <a:defRPr/>
            </a:pPr>
            <a:r>
              <a:rPr lang="cs-CZ" sz="2400" b="1">
                <a:cs typeface="+mn-cs"/>
              </a:rPr>
              <a:t>Organizace práce</a:t>
            </a:r>
            <a:endParaRPr lang="cs-CZ" sz="2400"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/>
  <p:timing/>
</p:sld>
</file>

<file path=ppt/slides/slide22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5841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8929688" cy="1143000"/>
          </a:xfrm>
        </p:spPr>
        <p:txBody>
          <a:bodyPr/>
          <a:lstStyle>
            <a:defPPr>
              <a:defRPr kern="1200" smtId="4294967295"/>
            </a:defPPr>
          </a:lstStyle>
          <a:p>
            <a:pPr eaLnBrk="1" hangingPunct="1"/>
            <a:r>
              <a:rPr lang="cs-CZ" sz="3200" b="1" smtClean="0"/>
              <a:t>Mimořádná revize národních účtů 2014  (10)</a:t>
            </a:r>
            <a:br>
              <a:rPr lang="cs-CZ" sz="3200" b="1" smtClean="0"/>
            </a:br>
            <a:r>
              <a:rPr lang="cs-CZ" sz="2400" b="1" smtClean="0"/>
              <a:t> </a:t>
            </a:r>
            <a:r>
              <a:rPr lang="pt-BR" sz="2400" b="1" smtClean="0"/>
              <a:t>Harmonogram prácí:</a:t>
            </a:r>
            <a:endParaRPr lang="cs-CZ" sz="2400" b="1" smtClean="0"/>
          </a:p>
        </p:txBody>
      </p:sp>
      <p:sp>
        <p:nvSpPr>
          <p:cNvPr id="35842" name="Zástupný symbol pro obsah 3"/>
          <p:cNvSpPr>
            <a:spLocks noGrp="1"/>
          </p:cNvSpPr>
          <p:nvPr>
            <p:ph sz="half" idx="2"/>
          </p:nvPr>
        </p:nvSpPr>
        <p:spPr>
          <a:xfrm>
            <a:off x="-285750" y="1928813"/>
            <a:ext cx="4572000" cy="4429125"/>
          </a:xfrm>
        </p:spPr>
        <p:txBody>
          <a:bodyPr/>
          <a:lstStyle>
            <a:defPPr>
              <a:defRPr kern="1200" smtId="4294967295"/>
            </a:defPPr>
          </a:lstStyle>
          <a:p>
            <a:pPr marL="914400" lvl="1" indent="-514350" eaLnBrk="1" hangingPunct="1">
              <a:spcBef>
                <a:spcPct val="0"/>
              </a:spcBef>
              <a:buFont typeface="Arial" charset="0"/>
              <a:buNone/>
            </a:pPr>
            <a:endParaRPr lang="cs-CZ" smtClean="0"/>
          </a:p>
          <a:p>
            <a:pPr marL="914400" lvl="1" indent="-514350" eaLnBrk="1" hangingPunct="1">
              <a:spcBef>
                <a:spcPct val="0"/>
              </a:spcBef>
              <a:buFont typeface="Arial" charset="0"/>
              <a:buNone/>
            </a:pPr>
            <a:endParaRPr lang="cs-CZ" smtClean="0"/>
          </a:p>
          <a:p>
            <a:pPr marL="914400" lvl="1" indent="-514350" eaLnBrk="1" hangingPunct="1">
              <a:spcBef>
                <a:spcPct val="0"/>
              </a:spcBef>
              <a:buFont typeface="Arial" charset="0"/>
              <a:buNone/>
            </a:pPr>
            <a:endParaRPr lang="cs-CZ" smtClean="0"/>
          </a:p>
          <a:p>
            <a:pPr marL="914400" lvl="1" indent="-514350" eaLnBrk="1" hangingPunct="1">
              <a:spcBef>
                <a:spcPct val="0"/>
              </a:spcBef>
              <a:buFont typeface="Arial" charset="0"/>
              <a:buNone/>
            </a:pPr>
            <a:endParaRPr lang="cs-CZ" smtClean="0"/>
          </a:p>
          <a:p>
            <a:pPr eaLnBrk="1" hangingPunct="1">
              <a:buFont typeface="Arial" charset="0"/>
              <a:buNone/>
            </a:pPr>
            <a:endParaRPr lang="cs-CZ" sz="2800" smtClean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0" y="922338"/>
          <a:ext cx="9001177" cy="5952142"/>
        </p:xfrm>
        <a:graphic>
          <a:graphicData uri="http://schemas.openxmlformats.org/drawingml/2006/table">
            <a:tbl>
              <a:tblPr/>
              <a:tblGrid>
                <a:gridCol w="336259"/>
                <a:gridCol w="507818"/>
                <a:gridCol w="226459"/>
                <a:gridCol w="226459"/>
                <a:gridCol w="226459"/>
                <a:gridCol w="226459"/>
                <a:gridCol w="226459"/>
                <a:gridCol w="226459"/>
                <a:gridCol w="226459"/>
                <a:gridCol w="226459"/>
                <a:gridCol w="226459"/>
                <a:gridCol w="226459"/>
                <a:gridCol w="226459"/>
                <a:gridCol w="226459"/>
                <a:gridCol w="226459"/>
                <a:gridCol w="226459"/>
                <a:gridCol w="226459"/>
                <a:gridCol w="226459"/>
                <a:gridCol w="228747"/>
                <a:gridCol w="228747"/>
                <a:gridCol w="226459"/>
                <a:gridCol w="226459"/>
                <a:gridCol w="226459"/>
                <a:gridCol w="226459"/>
                <a:gridCol w="226459"/>
                <a:gridCol w="226459"/>
                <a:gridCol w="226459"/>
                <a:gridCol w="226459"/>
                <a:gridCol w="226459"/>
                <a:gridCol w="226459"/>
                <a:gridCol w="226459"/>
                <a:gridCol w="226459"/>
                <a:gridCol w="226459"/>
                <a:gridCol w="226459"/>
                <a:gridCol w="226459"/>
                <a:gridCol w="226459"/>
                <a:gridCol w="226459"/>
                <a:gridCol w="226459"/>
              </a:tblGrid>
              <a:tr h="122278">
                <a:tc rowSpan="2" gridSpan="2"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4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Výstup za období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 rowSpan="2" hMerge="1"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endParaRPr lang="en-US"/>
                    </a:p>
                  </a:txBody>
                  <a:tcPr/>
                </a:tc>
                <a:tc gridSpan="12"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2013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endParaRPr lang="en-US"/>
                    </a:p>
                  </a:txBody>
                  <a:tcPr/>
                </a:tc>
                <a:tc gridSpan="12"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2014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endParaRPr lang="en-US"/>
                    </a:p>
                  </a:txBody>
                  <a:tcPr/>
                </a:tc>
                <a:tc gridSpan="12"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2015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endParaRPr lang="en-US"/>
                    </a:p>
                  </a:txBody>
                  <a:tcPr/>
                </a:tc>
              </a:tr>
              <a:tr h="0">
                <a:tc gridSpan="2" vMerge="1"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800" b="1" i="0" u="none" strike="noStrike" smtClean="0">
                          <a:solidFill>
                            <a:srgbClr val="000000"/>
                          </a:solidFill>
                          <a:latin typeface="Arial CE" charset="0"/>
                        </a:rPr>
                        <a:t>I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II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III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IV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V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VI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VII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VIII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IX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X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XI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XII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II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III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IV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V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VI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VII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VIII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IX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X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XI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XII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II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III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IV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V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VI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VII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VIII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IX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X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XI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XII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726">
                <a:tc rowSpan="7"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2014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QHDP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3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726">
                <a:tc vMerge="1"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QSA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4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4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726">
                <a:tc vMerge="1"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RNUq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endParaRPr lang="cs-CZ" sz="4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endParaRPr lang="cs-CZ" sz="4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726">
                <a:tc vMerge="1"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EDP1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endParaRPr lang="cs-CZ" sz="4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endParaRPr lang="cs-CZ" sz="4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726">
                <a:tc vMerge="1"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EDP2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726">
                <a:tc vMerge="1"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RNUp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726">
                <a:tc vMerge="1"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RNUs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129726">
                <a:tc rowSpan="9"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2013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QHDP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3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726">
                <a:tc vMerge="1"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QSA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4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4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726">
                <a:tc vMerge="1"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RNUq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4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4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726">
                <a:tc vMerge="1"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RNUq(r14)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726">
                <a:tc vMerge="1"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EDP1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4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4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726">
                <a:tc vMerge="1"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EDP2(r14)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726">
                <a:tc vMerge="1"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RNUp(r14)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726">
                <a:tc vMerge="1"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RNUs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726">
                <a:tc vMerge="1"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RNUd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129726">
                <a:tc rowSpan="9"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2012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QHDP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3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726">
                <a:tc vMerge="1"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QSA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endParaRPr lang="cs-CZ" sz="4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endParaRPr lang="cs-CZ" sz="4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726">
                <a:tc vMerge="1"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RNUq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endParaRPr lang="cs-CZ" sz="4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endParaRPr lang="cs-CZ" sz="4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726">
                <a:tc vMerge="1"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EDP1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endParaRPr lang="cs-CZ" sz="4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endParaRPr lang="cs-CZ" sz="4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726">
                <a:tc vMerge="1"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EDP2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726">
                <a:tc vMerge="1"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RNUp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726">
                <a:tc vMerge="1"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RNUx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726">
                <a:tc vMerge="1"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RNUs(r14)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726">
                <a:tc vMerge="1"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RNUd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726">
                <a:tc rowSpan="5"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2011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QHDP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3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726">
                <a:tc vMerge="1"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QSA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endParaRPr lang="cs-CZ" sz="4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endParaRPr lang="cs-CZ" sz="4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726">
                <a:tc vMerge="1"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RNUs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726">
                <a:tc vMerge="1"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RNUx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726">
                <a:tc vMerge="1"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RNUd(r14)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726">
                <a:tc rowSpan="6"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2010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QHDP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3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726">
                <a:tc vMerge="1"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QSA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endParaRPr lang="cs-CZ" sz="4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endParaRPr lang="cs-CZ" sz="4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726">
                <a:tc vMerge="1"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RNUd1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726">
                <a:tc vMerge="1"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RNUd2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726">
                <a:tc vMerge="1"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EDP(r14)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726">
                <a:tc vMerge="1"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RNUd(r14)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726"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1993</a:t>
                      </a:r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*</a:t>
                      </a:r>
                      <a:r>
                        <a:rPr lang="cs-CZ" sz="800" b="0" i="0" u="none" strike="noStrike" baseline="30000">
                          <a:solidFill>
                            <a:srgbClr val="000000"/>
                          </a:solidFill>
                          <a:latin typeface="Arial"/>
                        </a:rPr>
                        <a:t>)</a:t>
                      </a:r>
                      <a:endParaRPr lang="cs-CZ" sz="8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QHDPr14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3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726"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až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QSAr14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endParaRPr lang="cs-CZ" sz="4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endParaRPr lang="cs-CZ" sz="4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726"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2009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EDPr14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726"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RNUr14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726">
                <a:tc gridSpan="2"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Zpracování úprav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726">
                <a:tc gridSpan="2"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Popis úprav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726">
                <a:tc gridSpan="2"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GNI Inventory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latin typeface="Arial CE" charset="0"/>
                      </a:endParaRP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726">
                <a:tc gridSpan="2"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ASA Inventory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500" b="0" i="0" u="none" strike="noStrike">
                          <a:solidFill>
                            <a:srgbClr val="000000"/>
                          </a:solidFill>
                          <a:latin typeface="Arial CE" charset="0"/>
                        </a:rPr>
                        <a:t> </a:t>
                      </a:r>
                    </a:p>
                  </a:txBody>
                  <a:tcPr marL="0" marR="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/>
</p:sld>
</file>

<file path=ppt/slides/slide23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1270" name="Zástupný symbol pro obsah 5"/>
          <p:cNvSpPr>
            <a:spLocks noGrp="1"/>
          </p:cNvSpPr>
          <p:nvPr>
            <p:ph sz="quarter" idx="4"/>
          </p:nvPr>
        </p:nvSpPr>
        <p:spPr>
          <a:xfrm>
            <a:off x="0" y="1428750"/>
            <a:ext cx="8858250" cy="5214938"/>
          </a:xfrm>
        </p:spPr>
        <p:txBody>
          <a:bodyPr/>
          <a:lstStyle>
            <a:defPPr>
              <a:defRPr kern="1200" smtId="4294967295"/>
            </a:defPPr>
          </a:lstStyle>
          <a:p>
            <a:pPr eaLnBrk="1" hangingPunct="1">
              <a:buFont typeface="Arial" charset="0"/>
              <a:buNone/>
              <a:defRPr/>
            </a:pPr>
            <a:r>
              <a:rPr lang="cs-CZ" sz="2800" b="1" smtClean="0"/>
              <a:t>Základní strategie přechodu na ESA 2010 </a:t>
            </a:r>
            <a:r>
              <a:rPr lang="cs-CZ" b="1" smtClean="0"/>
              <a:t>(naše politika)</a:t>
            </a:r>
            <a:r>
              <a:rPr lang="cs-CZ" sz="2800" b="1" smtClean="0"/>
              <a:t>:</a:t>
            </a:r>
          </a:p>
          <a:p>
            <a:pPr marL="342900" lvl="1" indent="-342900" eaLnBrk="1" hangingPunct="1">
              <a:buFont typeface="Arial" charset="0"/>
              <a:buChar char="•"/>
              <a:defRPr/>
            </a:pPr>
            <a:r>
              <a:rPr lang="cs-CZ" sz="2400" b="1" smtClean="0"/>
              <a:t>lepší něco než nic</a:t>
            </a:r>
            <a:r>
              <a:rPr lang="cs-CZ" sz="2400" smtClean="0"/>
              <a:t>, tj. provedeme třeba i provizorní odhady a později zlepšíme</a:t>
            </a:r>
          </a:p>
          <a:p>
            <a:pPr eaLnBrk="1" hangingPunct="1">
              <a:buFont typeface="Arial" charset="0"/>
              <a:buNone/>
              <a:defRPr/>
            </a:pPr>
            <a:r>
              <a:rPr lang="cs-CZ" sz="2800" b="1" smtClean="0"/>
              <a:t>Transmisní program</a:t>
            </a:r>
          </a:p>
          <a:p>
            <a:pPr marL="342900" lvl="1" indent="-342900" eaLnBrk="1" hangingPunct="1">
              <a:buFont typeface="Arial" charset="0"/>
              <a:buChar char="•"/>
              <a:defRPr/>
            </a:pPr>
            <a:r>
              <a:rPr lang="cs-CZ" sz="2400" smtClean="0"/>
              <a:t>žádné derogace </a:t>
            </a:r>
          </a:p>
          <a:p>
            <a:pPr eaLnBrk="1" hangingPunct="1">
              <a:buFont typeface="Arial" charset="0"/>
              <a:buNone/>
              <a:defRPr/>
            </a:pPr>
            <a:r>
              <a:rPr lang="cs-CZ" sz="2800" b="1" smtClean="0"/>
              <a:t>Internetové stránky národních účtů </a:t>
            </a:r>
          </a:p>
          <a:p>
            <a:pPr lvl="1" eaLnBrk="1" hangingPunct="1">
              <a:buFont typeface="Arial" charset="0"/>
              <a:buNone/>
              <a:defRPr/>
            </a:pPr>
            <a:r>
              <a:rPr lang="cs-CZ" i="1" smtClean="0">
                <a:solidFill>
                  <a:schemeClr val="tx2">
                    <a:lumMod val="75000"/>
                  </a:schemeClr>
                </a:solidFill>
              </a:rPr>
              <a:t>http://czso.cz/csu/redakce.nsf/i/hdp_narodni_ucty</a:t>
            </a:r>
          </a:p>
          <a:p>
            <a:pPr eaLnBrk="1" hangingPunct="1">
              <a:buFont typeface="Arial" charset="0"/>
              <a:buNone/>
              <a:defRPr/>
            </a:pPr>
            <a:r>
              <a:rPr lang="cs-CZ" sz="2800" b="1" smtClean="0"/>
              <a:t>Semináře pro odbornou veřejnost:</a:t>
            </a:r>
          </a:p>
          <a:p>
            <a:pPr marL="342900" lvl="1" indent="-342900" eaLnBrk="1" hangingPunct="1">
              <a:buFont typeface="Arial" charset="0"/>
              <a:buChar char="•"/>
              <a:defRPr/>
            </a:pPr>
            <a:r>
              <a:rPr lang="cs-CZ" sz="2400" smtClean="0"/>
              <a:t>program mimořádné revize</a:t>
            </a:r>
            <a:endParaRPr lang="cs-CZ" smtClean="0"/>
          </a:p>
          <a:p>
            <a:pPr eaLnBrk="1" hangingPunct="1">
              <a:buFont typeface="Arial" charset="0"/>
              <a:buNone/>
              <a:defRPr/>
            </a:pPr>
            <a:r>
              <a:rPr lang="cs-CZ" sz="2800" b="1" smtClean="0"/>
              <a:t>Odborné semináře na specifická témata revize:</a:t>
            </a:r>
          </a:p>
          <a:p>
            <a:pPr marL="342900" lvl="1" indent="-342900" eaLnBrk="1" hangingPunct="1">
              <a:buFont typeface="Arial" charset="0"/>
              <a:buChar char="•"/>
              <a:defRPr/>
            </a:pPr>
            <a:r>
              <a:rPr lang="cs-CZ" sz="2400" smtClean="0"/>
              <a:t>penzijní programy (penzijní závazky a pohledávky)</a:t>
            </a:r>
          </a:p>
          <a:p>
            <a:pPr marL="342900" lvl="1" indent="-342900" eaLnBrk="1" hangingPunct="1">
              <a:buFont typeface="Arial" charset="0"/>
              <a:buChar char="•"/>
              <a:defRPr/>
            </a:pPr>
            <a:endParaRPr lang="cs-CZ" sz="2400" smtClean="0"/>
          </a:p>
          <a:p>
            <a:pPr eaLnBrk="1" hangingPunct="1">
              <a:defRPr/>
            </a:pPr>
            <a:endParaRPr lang="cs-CZ" sz="2800" smtClean="0"/>
          </a:p>
          <a:p>
            <a:pPr eaLnBrk="1" hangingPunct="1">
              <a:defRPr/>
            </a:pPr>
            <a:endParaRPr lang="cs-CZ" sz="2800" smtClean="0"/>
          </a:p>
          <a:p>
            <a:pPr eaLnBrk="1" hangingPunct="1">
              <a:defRPr/>
            </a:pPr>
            <a:endParaRPr lang="cs-CZ" sz="2800" smtClean="0"/>
          </a:p>
          <a:p>
            <a:pPr eaLnBrk="1" hangingPunct="1">
              <a:buFont typeface="Arial" charset="0"/>
              <a:buNone/>
              <a:defRPr/>
            </a:pPr>
            <a:endParaRPr lang="cs-CZ" smtClean="0"/>
          </a:p>
          <a:p>
            <a:pPr eaLnBrk="1" hangingPunct="1">
              <a:defRPr/>
            </a:pPr>
            <a:endParaRPr lang="cs-CZ" smtClean="0"/>
          </a:p>
        </p:txBody>
      </p:sp>
      <p:sp>
        <p:nvSpPr>
          <p:cNvPr id="4" name="Nadpis 1"/>
          <p:cNvSpPr txBox="1"/>
          <p:nvPr/>
        </p:nvSpPr>
        <p:spPr bwMode="auto">
          <a:xfrm>
            <a:off x="457200" y="274638"/>
            <a:ext cx="8229600" cy="939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anchor="ctr"/>
          <a:lstStyle>
            <a:defPPr>
              <a:defRPr kern="1200" smtId="4294967295"/>
            </a:defPPr>
          </a:lstStyle>
          <a:p>
            <a:pPr algn="ctr">
              <a:defRPr/>
            </a:pPr>
            <a:r>
              <a:rPr lang="cs-CZ" sz="3200" b="1">
                <a:latin typeface="+mj-lt"/>
                <a:ea typeface="+mj-ea"/>
                <a:cs typeface="+mj-cs"/>
              </a:rPr>
              <a:t>Mimořádná revize národních účtů 2014  (11)</a:t>
            </a:r>
          </a:p>
          <a:p>
            <a:pPr algn="ctr">
              <a:defRPr/>
            </a:pPr>
            <a:r>
              <a:rPr lang="cs-CZ" sz="2400" b="1">
                <a:cs typeface="+mn-cs"/>
              </a:rPr>
              <a:t>Komunikace s veřejností</a:t>
            </a:r>
            <a:endParaRPr lang="cs-CZ" sz="2400"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/>
  <p:timing/>
</p:sld>
</file>

<file path=ppt/slides/slide24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7889" name="Zástupný symbol pro text 2"/>
          <p:cNvSpPr>
            <a:spLocks noGrp="1"/>
          </p:cNvSpPr>
          <p:nvPr>
            <p:ph type="body" idx="1"/>
          </p:nvPr>
        </p:nvSpPr>
        <p:spPr>
          <a:xfrm>
            <a:off x="1571625" y="2571750"/>
            <a:ext cx="5572125" cy="639763"/>
          </a:xfrm>
        </p:spPr>
        <p:txBody>
          <a:bodyPr/>
          <a:lstStyle>
            <a:defPPr>
              <a:defRPr kern="1200" smtId="4294967295"/>
            </a:defPPr>
          </a:lstStyle>
          <a:p>
            <a:pPr algn="ctr"/>
            <a:r>
              <a:rPr lang="cs-CZ" sz="3600" smtClean="0"/>
              <a:t>Děkuji za pozornost</a:t>
            </a:r>
          </a:p>
        </p:txBody>
      </p:sp>
      <p:sp>
        <p:nvSpPr>
          <p:cNvPr id="37890" name="Zástupný symbol pro obsah 3"/>
          <p:cNvSpPr>
            <a:spLocks noGrp="1"/>
          </p:cNvSpPr>
          <p:nvPr>
            <p:ph sz="half" idx="2"/>
          </p:nvPr>
        </p:nvSpPr>
        <p:spPr>
          <a:xfrm>
            <a:off x="285750" y="4643438"/>
            <a:ext cx="8115300" cy="642937"/>
          </a:xfrm>
        </p:spPr>
        <p:txBody>
          <a:bodyPr/>
          <a:lstStyle>
            <a:defPPr>
              <a:defRPr kern="1200" smtId="4294967295"/>
            </a:defPPr>
          </a:lstStyle>
          <a:p>
            <a:pPr algn="ctr">
              <a:buFont typeface="Arial" charset="0"/>
              <a:buNone/>
            </a:pPr>
            <a:r>
              <a:rPr lang="cs-CZ" b="1" i="1" smtClean="0">
                <a:solidFill>
                  <a:srgbClr val="0070C0"/>
                </a:solidFill>
              </a:rPr>
              <a:t>vitezslav.ondrus@czso.cz</a:t>
            </a:r>
          </a:p>
        </p:txBody>
      </p:sp>
    </p:spTree>
  </p:cSld>
  <p:clrMapOvr>
    <a:masterClrMapping/>
  </p:clrMapOvr>
  <p:transition/>
  <p:timing/>
</p:sld>
</file>

<file path=ppt/slides/slide3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9218" name="Nadpis 1"/>
          <p:cNvSpPr>
            <a:spLocks noGrp="1"/>
          </p:cNvSpPr>
          <p:nvPr>
            <p:ph type="title"/>
          </p:nvPr>
        </p:nvSpPr>
        <p:spPr>
          <a:xfrm>
            <a:off x="214313" y="1214438"/>
            <a:ext cx="8929687" cy="2000250"/>
          </a:xfrm>
        </p:spPr>
        <p:txBody>
          <a:bodyPr/>
          <a:lstStyle>
            <a:defPPr>
              <a:defRPr kern="1200" smtId="4294967295"/>
            </a:defPPr>
          </a:lstStyle>
          <a:p>
            <a:pPr algn="l" eaLnBrk="1" hangingPunct="1">
              <a:defRPr/>
            </a:pPr>
            <a:r>
              <a:rPr lang="cs-CZ" sz="2800" smtClean="0">
                <a:latin typeface="+mn-lt"/>
              </a:rPr>
              <a:t>Obecné principy:</a:t>
            </a:r>
            <a:br>
              <a:rPr lang="cs-CZ" sz="3200" smtClean="0">
                <a:latin typeface="+mn-lt"/>
              </a:rPr>
            </a:br>
            <a:r>
              <a:rPr lang="cs-CZ" sz="3200" smtClean="0">
                <a:latin typeface="+mn-lt"/>
              </a:rPr>
              <a:t>- </a:t>
            </a:r>
            <a:r>
              <a:rPr lang="cs-CZ" sz="2400" smtClean="0">
                <a:latin typeface="+mn-lt"/>
              </a:rPr>
              <a:t>postupné zlepšování přesnosti statist. a administr.  zdrojů dat </a:t>
            </a:r>
            <a:br>
              <a:rPr lang="cs-CZ" sz="2400" smtClean="0">
                <a:latin typeface="+mn-lt"/>
              </a:rPr>
            </a:br>
            <a:r>
              <a:rPr lang="cs-CZ" sz="2400" smtClean="0">
                <a:latin typeface="+mn-lt"/>
              </a:rPr>
              <a:t>- řešení metodických problémů s malým dopadem na makro agregáty</a:t>
            </a:r>
            <a:br>
              <a:rPr lang="cs-CZ" sz="2400" smtClean="0">
                <a:latin typeface="+mn-lt"/>
              </a:rPr>
            </a:br>
            <a:r>
              <a:rPr lang="cs-CZ" sz="2400" smtClean="0">
                <a:latin typeface="+mn-lt"/>
              </a:rPr>
              <a:t>- korekce položek NÚ maximálně za 3 předchozí roky </a:t>
            </a:r>
            <a:br>
              <a:rPr lang="cs-CZ" sz="2400" smtClean="0">
                <a:latin typeface="+mn-lt"/>
              </a:rPr>
            </a:br>
            <a:r>
              <a:rPr lang="cs-CZ" sz="2400" smtClean="0">
                <a:latin typeface="+mn-lt"/>
              </a:rPr>
              <a:t>- postupné promítnutí změn do celé soustavy NÚ – cílem je udržení konzistence celé soustavy NÚ</a:t>
            </a:r>
          </a:p>
        </p:txBody>
      </p:sp>
      <p:sp>
        <p:nvSpPr>
          <p:cNvPr id="16386" name="Zástupný symbol pro obsah 2"/>
          <p:cNvSpPr>
            <a:spLocks noGrp="1"/>
          </p:cNvSpPr>
          <p:nvPr>
            <p:ph idx="1"/>
          </p:nvPr>
        </p:nvSpPr>
        <p:spPr>
          <a:xfrm>
            <a:off x="285750" y="3500438"/>
            <a:ext cx="8858250" cy="3214687"/>
          </a:xfrm>
        </p:spPr>
        <p:txBody>
          <a:bodyPr/>
          <a:lstStyle>
            <a:defPPr>
              <a:defRPr kern="1200" smtId="4294967295"/>
            </a:defPPr>
          </a:lstStyle>
          <a:p>
            <a:pPr eaLnBrk="1" hangingPunct="1">
              <a:buFont typeface="Arial" charset="0"/>
              <a:buNone/>
            </a:pPr>
            <a:r>
              <a:rPr lang="cs-CZ" sz="2800" smtClean="0"/>
              <a:t>Postupné zpřesňování a rozšiřování soustavy </a:t>
            </a:r>
            <a:r>
              <a:rPr lang="cs-CZ" sz="2000" smtClean="0"/>
              <a:t>(dosavadní termíny)</a:t>
            </a:r>
            <a:r>
              <a:rPr lang="en-US" sz="2800" smtClean="0"/>
              <a:t>:</a:t>
            </a:r>
          </a:p>
          <a:p>
            <a:pPr eaLnBrk="1" hangingPunct="1"/>
            <a:r>
              <a:rPr lang="cs-CZ" sz="2400" smtClean="0"/>
              <a:t>Předběžný odhad HDP 			t+45 dní</a:t>
            </a:r>
          </a:p>
          <a:p>
            <a:pPr eaLnBrk="1" hangingPunct="1"/>
            <a:r>
              <a:rPr lang="cs-CZ" sz="2400" smtClean="0"/>
              <a:t>Čtvrtletní národní účty, vč. QSA</a:t>
            </a:r>
            <a:r>
              <a:rPr lang="en-US" sz="2400" smtClean="0"/>
              <a:t>		</a:t>
            </a:r>
            <a:r>
              <a:rPr lang="cs-CZ" sz="2400" smtClean="0"/>
              <a:t>t+70 (t+90) dní</a:t>
            </a:r>
            <a:endParaRPr lang="en-US" sz="2400" smtClean="0"/>
          </a:p>
          <a:p>
            <a:pPr eaLnBrk="1" hangingPunct="1"/>
            <a:r>
              <a:rPr lang="cs-CZ" sz="2400" smtClean="0"/>
              <a:t>První odhad RNU (součet QNU, QSA)</a:t>
            </a:r>
            <a:r>
              <a:rPr lang="en-US" sz="2400" smtClean="0"/>
              <a:t>	</a:t>
            </a:r>
            <a:r>
              <a:rPr lang="cs-CZ" sz="2400" smtClean="0"/>
              <a:t>t+4 měsíce</a:t>
            </a:r>
            <a:endParaRPr lang="en-US" sz="2400" smtClean="0"/>
          </a:p>
          <a:p>
            <a:pPr eaLnBrk="1" hangingPunct="1"/>
            <a:r>
              <a:rPr lang="cs-CZ" sz="2400" smtClean="0"/>
              <a:t>Předběžná sestava RNU 		</a:t>
            </a:r>
            <a:r>
              <a:rPr lang="en-US" sz="2400" smtClean="0"/>
              <a:t>	</a:t>
            </a:r>
            <a:r>
              <a:rPr lang="cs-CZ" sz="2400" smtClean="0"/>
              <a:t>t+9</a:t>
            </a:r>
            <a:endParaRPr lang="en-US" sz="2400" smtClean="0"/>
          </a:p>
          <a:p>
            <a:pPr eaLnBrk="1" hangingPunct="1"/>
            <a:r>
              <a:rPr lang="cs-CZ" sz="2400" smtClean="0"/>
              <a:t>Semi-definitivní sestava RNU 		t+21</a:t>
            </a:r>
          </a:p>
          <a:p>
            <a:pPr eaLnBrk="1" hangingPunct="1"/>
            <a:r>
              <a:rPr lang="cs-CZ" sz="2400" smtClean="0"/>
              <a:t>Definitivní sestava RNU 			t+33</a:t>
            </a:r>
            <a:r>
              <a:rPr lang="en-US" sz="2400" smtClean="0"/>
              <a:t>				</a:t>
            </a:r>
          </a:p>
          <a:p>
            <a:pPr eaLnBrk="1" hangingPunct="1"/>
            <a:endParaRPr lang="cs-CZ" smtClean="0"/>
          </a:p>
        </p:txBody>
      </p:sp>
      <p:sp>
        <p:nvSpPr>
          <p:cNvPr id="5" name="Nadpis 1"/>
          <p:cNvSpPr txBox="1"/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anchor="ctr"/>
          <a:lstStyle>
            <a:defPPr>
              <a:defRPr kern="1200" smtId="4294967295"/>
            </a:defPPr>
          </a:lstStyle>
          <a:p>
            <a:pPr algn="ctr">
              <a:defRPr/>
            </a:pPr>
            <a:r>
              <a:rPr lang="cs-CZ" sz="4000" b="1">
                <a:latin typeface="+mj-lt"/>
                <a:ea typeface="+mj-ea"/>
                <a:cs typeface="+mj-cs"/>
              </a:rPr>
              <a:t>Běžné revize národních účtů</a:t>
            </a:r>
          </a:p>
        </p:txBody>
      </p:sp>
      <p:sp>
        <p:nvSpPr>
          <p:cNvPr id="6" name="Nadpis 1"/>
          <p:cNvSpPr txBox="1"/>
          <p:nvPr/>
        </p:nvSpPr>
        <p:spPr bwMode="auto">
          <a:xfrm>
            <a:off x="0" y="6643688"/>
            <a:ext cx="9858375" cy="21431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anchor="ctr"/>
          <a:lstStyle>
            <a:defPPr>
              <a:defRPr kern="1200" smtId="4294967295"/>
            </a:defPPr>
          </a:lstStyle>
          <a:p>
            <a:pPr>
              <a:defRPr/>
            </a:pPr>
            <a:endParaRPr lang="cs-CZ" sz="2400">
              <a:latin typeface="+mn-lt"/>
              <a:ea typeface="+mj-ea"/>
              <a:cs typeface="+mj-cs"/>
            </a:endParaRPr>
          </a:p>
        </p:txBody>
      </p:sp>
    </p:spTree>
  </p:cSld>
  <p:clrMapOvr>
    <a:masterClrMapping/>
  </p:clrMapOvr>
  <p:transition/>
  <p:timing/>
</p:sld>
</file>

<file path=ppt/slides/slide4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7409" name="Nadpis 1"/>
          <p:cNvSpPr>
            <a:spLocks noGrp="1"/>
          </p:cNvSpPr>
          <p:nvPr>
            <p:ph type="title"/>
          </p:nvPr>
        </p:nvSpPr>
        <p:spPr>
          <a:xfrm>
            <a:off x="428625" y="857250"/>
            <a:ext cx="8229600" cy="428625"/>
          </a:xfrm>
        </p:spPr>
        <p:txBody>
          <a:bodyPr/>
          <a:lstStyle>
            <a:defPPr>
              <a:defRPr kern="1200" smtId="4294967295"/>
            </a:defPPr>
          </a:lstStyle>
          <a:p>
            <a:pPr eaLnBrk="1" hangingPunct="1"/>
            <a:r>
              <a:rPr lang="cs-CZ" sz="3200" b="1" smtClean="0"/>
              <a:t>(příležitostné)</a:t>
            </a:r>
            <a:endParaRPr lang="en-US" sz="3200" b="1" smtClean="0"/>
          </a:p>
        </p:txBody>
      </p:sp>
      <p:sp>
        <p:nvSpPr>
          <p:cNvPr id="17410" name="Zástupný symbol pro obsah 2"/>
          <p:cNvSpPr>
            <a:spLocks noGrp="1"/>
          </p:cNvSpPr>
          <p:nvPr>
            <p:ph idx="1"/>
          </p:nvPr>
        </p:nvSpPr>
        <p:spPr>
          <a:xfrm>
            <a:off x="0" y="1285875"/>
            <a:ext cx="8715375" cy="2428875"/>
          </a:xfrm>
        </p:spPr>
        <p:txBody>
          <a:bodyPr/>
          <a:lstStyle>
            <a:defPPr>
              <a:defRPr kern="1200" smtId="4294967295"/>
            </a:defPPr>
          </a:lstStyle>
          <a:p>
            <a:pPr eaLnBrk="1" hangingPunct="1"/>
            <a:r>
              <a:rPr lang="cs-CZ" sz="2800" smtClean="0"/>
              <a:t>Obvykle u příležitosti nějaké významné změny v metodice nebo ve zdrojích dat</a:t>
            </a:r>
          </a:p>
          <a:p>
            <a:pPr eaLnBrk="1" hangingPunct="1"/>
            <a:r>
              <a:rPr lang="cs-CZ" sz="2800" smtClean="0"/>
              <a:t>Obvykle větší zásah do makro agregátů</a:t>
            </a:r>
          </a:p>
          <a:p>
            <a:pPr eaLnBrk="1" hangingPunct="1"/>
            <a:r>
              <a:rPr lang="cs-CZ" sz="2800" smtClean="0"/>
              <a:t>Soustřeďují se na dosažení metodického souladu údajů za celou časovou řadu</a:t>
            </a:r>
            <a:endParaRPr lang="cs-CZ" smtClean="0"/>
          </a:p>
          <a:p>
            <a:pPr eaLnBrk="1" hangingPunct="1">
              <a:buFont typeface="Arial" charset="0"/>
              <a:buNone/>
            </a:pPr>
            <a:endParaRPr lang="cs-CZ" smtClean="0"/>
          </a:p>
        </p:txBody>
      </p:sp>
      <p:sp>
        <p:nvSpPr>
          <p:cNvPr id="17411" name="Nadpis 1"/>
          <p:cNvSpPr txBox="1"/>
          <p:nvPr/>
        </p:nvSpPr>
        <p:spPr bwMode="auto">
          <a:xfrm>
            <a:off x="357188" y="0"/>
            <a:ext cx="8229600" cy="11430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anchor="ctr"/>
          <a:lstStyle>
            <a:defPPr>
              <a:defRPr kern="1200" smtId="4294967295"/>
            </a:defPPr>
          </a:lstStyle>
          <a:p>
            <a:pPr algn="ctr"/>
            <a:r>
              <a:rPr lang="cs-CZ" sz="3600" b="1"/>
              <a:t>Mimořádné revize národních účtů</a:t>
            </a:r>
          </a:p>
        </p:txBody>
      </p:sp>
      <p:sp>
        <p:nvSpPr>
          <p:cNvPr id="5" name="Zástupný symbol pro obsah 2"/>
          <p:cNvSpPr txBox="1"/>
          <p:nvPr/>
        </p:nvSpPr>
        <p:spPr bwMode="auto">
          <a:xfrm>
            <a:off x="0" y="3571875"/>
            <a:ext cx="8715375" cy="307181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>
            <a:defPPr>
              <a:defRPr kern="1200" smtId="4294967295"/>
            </a:defPPr>
          </a:lstStyle>
          <a:p>
            <a:pPr marL="342900" indent="-342900">
              <a:spcBef>
                <a:spcPct val="20000"/>
              </a:spcBef>
              <a:defRPr/>
            </a:pPr>
            <a:r>
              <a:rPr lang="cs-CZ" sz="3200">
                <a:latin typeface="+mn-lt"/>
                <a:cs typeface="+mn-cs"/>
              </a:rPr>
              <a:t>Dosavadní  mimořádné revize národních účtů:</a:t>
            </a:r>
          </a:p>
          <a:p>
            <a:pPr marL="800100" lvl="1" indent="-342900">
              <a:spcBef>
                <a:spcPts val="300"/>
              </a:spcBef>
              <a:buFont typeface="Arial" charset="0"/>
              <a:buChar char="•"/>
              <a:defRPr/>
            </a:pPr>
            <a:r>
              <a:rPr lang="cs-CZ" sz="2400">
                <a:latin typeface="+mn-lt"/>
                <a:cs typeface="+mn-cs"/>
              </a:rPr>
              <a:t>1992 – přechod od bilancí národního hospodářství k SNÚ</a:t>
            </a:r>
          </a:p>
          <a:p>
            <a:pPr marL="800100" lvl="1" indent="-342900">
              <a:spcBef>
                <a:spcPct val="20000"/>
              </a:spcBef>
              <a:buFont typeface="Arial" charset="0"/>
              <a:buChar char="•"/>
              <a:defRPr/>
            </a:pPr>
            <a:r>
              <a:rPr lang="cs-CZ" sz="2400">
                <a:latin typeface="+mn-lt"/>
                <a:cs typeface="+mn-cs"/>
              </a:rPr>
              <a:t>1999 – změna zdrojů dat</a:t>
            </a:r>
          </a:p>
          <a:p>
            <a:pPr marL="800100" lvl="1" indent="-342900">
              <a:spcBef>
                <a:spcPct val="20000"/>
              </a:spcBef>
              <a:buFont typeface="Arial" charset="0"/>
              <a:buChar char="•"/>
              <a:defRPr/>
            </a:pPr>
            <a:r>
              <a:rPr lang="cs-CZ" sz="2400">
                <a:latin typeface="+mn-lt"/>
                <a:cs typeface="+mn-cs"/>
              </a:rPr>
              <a:t>2004 – sladění metodických postupů s požadavky ESA 1995</a:t>
            </a:r>
          </a:p>
          <a:p>
            <a:pPr marL="800100" lvl="1" indent="-342900">
              <a:spcBef>
                <a:spcPct val="20000"/>
              </a:spcBef>
              <a:buFont typeface="Arial" charset="0"/>
              <a:buChar char="•"/>
              <a:defRPr/>
            </a:pPr>
            <a:r>
              <a:rPr lang="cs-CZ" sz="2400">
                <a:latin typeface="+mn-lt"/>
                <a:cs typeface="+mn-cs"/>
              </a:rPr>
              <a:t>2006 – alokace FISIM, změny ve zdrojích dat, aj.</a:t>
            </a:r>
          </a:p>
          <a:p>
            <a:pPr marL="800100" lvl="1" indent="-342900">
              <a:spcBef>
                <a:spcPct val="20000"/>
              </a:spcBef>
              <a:buFont typeface="Arial" charset="0"/>
              <a:buChar char="•"/>
              <a:defRPr/>
            </a:pPr>
            <a:r>
              <a:rPr lang="cs-CZ" sz="2400">
                <a:latin typeface="+mn-lt"/>
                <a:cs typeface="+mn-cs"/>
              </a:rPr>
              <a:t>2011 – přechod na nové klasifikace (NACE a CPA) a další změny</a:t>
            </a:r>
          </a:p>
          <a:p>
            <a:pPr marL="800100" lvl="1" indent="-342900">
              <a:spcBef>
                <a:spcPct val="20000"/>
              </a:spcBef>
              <a:buFont typeface="Arial" charset="0"/>
              <a:buChar char="•"/>
              <a:defRPr/>
            </a:pPr>
            <a:r>
              <a:rPr lang="cs-CZ" sz="2400">
                <a:solidFill>
                  <a:srgbClr val="FF0000"/>
                </a:solidFill>
                <a:latin typeface="+mn-lt"/>
                <a:cs typeface="+mn-cs"/>
              </a:rPr>
              <a:t>2014 – přechod na novou metodiku ESA2010 a další změny</a:t>
            </a:r>
          </a:p>
        </p:txBody>
      </p:sp>
    </p:spTree>
  </p:cSld>
  <p:clrMapOvr>
    <a:masterClrMapping/>
  </p:clrMapOvr>
  <p:transition/>
  <p:timing/>
</p:sld>
</file>

<file path=ppt/slides/slide5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8433" name="Nadpis 1"/>
          <p:cNvSpPr>
            <a:spLocks noGrp="1"/>
          </p:cNvSpPr>
          <p:nvPr>
            <p:ph type="title"/>
          </p:nvPr>
        </p:nvSpPr>
        <p:spPr>
          <a:xfrm>
            <a:off x="-214313" y="274638"/>
            <a:ext cx="9501188" cy="1011237"/>
          </a:xfrm>
        </p:spPr>
        <p:txBody>
          <a:bodyPr/>
          <a:lstStyle>
            <a:defPPr>
              <a:defRPr kern="1200" smtId="4294967295"/>
            </a:defPPr>
          </a:lstStyle>
          <a:p>
            <a:pPr eaLnBrk="1" hangingPunct="1"/>
            <a:r>
              <a:rPr lang="cs-CZ" sz="3200" b="1" smtClean="0"/>
              <a:t>Střednědobá strategie rozvoje národních účtů (1)</a:t>
            </a:r>
            <a:endParaRPr lang="cs-CZ" sz="3200" smtClean="0"/>
          </a:p>
        </p:txBody>
      </p:sp>
      <p:sp>
        <p:nvSpPr>
          <p:cNvPr id="7171" name="Zástupný symbol pro obsah 3"/>
          <p:cNvSpPr>
            <a:spLocks noGrp="1"/>
          </p:cNvSpPr>
          <p:nvPr>
            <p:ph sz="half" idx="2"/>
          </p:nvPr>
        </p:nvSpPr>
        <p:spPr>
          <a:xfrm>
            <a:off x="428625" y="1285875"/>
            <a:ext cx="8715375" cy="5143500"/>
          </a:xfrm>
        </p:spPr>
        <p:txBody>
          <a:bodyPr/>
          <a:lstStyle>
            <a:defPPr>
              <a:defRPr kern="1200" smtId="4294967295"/>
            </a:defPPr>
          </a:lstStyle>
          <a:p>
            <a:pPr eaLnBrk="1" hangingPunct="1">
              <a:buFont typeface="Arial" charset="0"/>
              <a:buNone/>
              <a:defRPr/>
            </a:pPr>
            <a:r>
              <a:rPr lang="cs-CZ" sz="3200" b="1" smtClean="0"/>
              <a:t>Posílení finančních účtů:</a:t>
            </a:r>
          </a:p>
          <a:p>
            <a:pPr marL="514350" indent="-514350" eaLnBrk="1" hangingPunct="1">
              <a:spcBef>
                <a:spcPts val="1200"/>
              </a:spcBef>
              <a:buFont typeface="+mj-lt"/>
              <a:buAutoNum type="arabicPeriod"/>
              <a:defRPr/>
            </a:pPr>
            <a:r>
              <a:rPr lang="cs-CZ" sz="2800" smtClean="0"/>
              <a:t>Bilanční tabulky protistran budou součástí standardně poskytovaných informací</a:t>
            </a:r>
          </a:p>
          <a:p>
            <a:pPr marL="514350" indent="-514350" eaLnBrk="1" hangingPunct="1">
              <a:spcBef>
                <a:spcPts val="1200"/>
              </a:spcBef>
              <a:buFont typeface="+mj-lt"/>
              <a:buAutoNum type="arabicPeriod"/>
              <a:defRPr/>
            </a:pPr>
            <a:r>
              <a:rPr lang="cs-CZ" sz="2800" smtClean="0"/>
              <a:t>Podrobnější členění finančních aktiv a závazků budou součástí standardně poskytovaných informací </a:t>
            </a:r>
          </a:p>
          <a:p>
            <a:pPr marL="514350" indent="-514350" eaLnBrk="1" hangingPunct="1">
              <a:spcBef>
                <a:spcPts val="1200"/>
              </a:spcBef>
              <a:buFont typeface="+mj-lt"/>
              <a:buAutoNum type="arabicPeriod"/>
              <a:defRPr/>
            </a:pPr>
            <a:r>
              <a:rPr lang="cs-CZ" sz="2800" smtClean="0"/>
              <a:t>Poskytování informace o sladěnosti mezi nefinančními a finančními účty  (nesoulad u společné bilanční položky B.9)</a:t>
            </a:r>
          </a:p>
        </p:txBody>
      </p:sp>
    </p:spTree>
  </p:cSld>
  <p:clrMapOvr>
    <a:masterClrMapping/>
  </p:clrMapOvr>
  <p:transition/>
  <p:timing/>
</p:sld>
</file>

<file path=ppt/slides/slide6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9457" name="Nadpis 1"/>
          <p:cNvSpPr>
            <a:spLocks noGrp="1"/>
          </p:cNvSpPr>
          <p:nvPr>
            <p:ph type="title"/>
          </p:nvPr>
        </p:nvSpPr>
        <p:spPr>
          <a:xfrm>
            <a:off x="-357188" y="214313"/>
            <a:ext cx="9501188" cy="1011237"/>
          </a:xfrm>
        </p:spPr>
        <p:txBody>
          <a:bodyPr/>
          <a:lstStyle>
            <a:defPPr>
              <a:defRPr kern="1200" smtId="4294967295"/>
            </a:defPPr>
          </a:lstStyle>
          <a:p>
            <a:pPr eaLnBrk="1" hangingPunct="1"/>
            <a:r>
              <a:rPr lang="cs-CZ" sz="3200" b="1" smtClean="0"/>
              <a:t>Střednědobá strategie rozvoje národních účtů (2)</a:t>
            </a:r>
            <a:endParaRPr lang="cs-CZ" sz="3200" smtClean="0"/>
          </a:p>
        </p:txBody>
      </p:sp>
      <p:sp>
        <p:nvSpPr>
          <p:cNvPr id="7171" name="Zástupný symbol pro obsah 3"/>
          <p:cNvSpPr>
            <a:spLocks noGrp="1"/>
          </p:cNvSpPr>
          <p:nvPr>
            <p:ph sz="half" idx="2"/>
          </p:nvPr>
        </p:nvSpPr>
        <p:spPr>
          <a:xfrm>
            <a:off x="428625" y="1285875"/>
            <a:ext cx="8715375" cy="5143500"/>
          </a:xfrm>
        </p:spPr>
        <p:txBody>
          <a:bodyPr/>
          <a:lstStyle>
            <a:defPPr>
              <a:defRPr kern="1200" smtId="4294967295"/>
            </a:defPPr>
          </a:lstStyle>
          <a:p>
            <a:pPr eaLnBrk="1" hangingPunct="1">
              <a:buFont typeface="Arial" charset="0"/>
              <a:buNone/>
              <a:defRPr/>
            </a:pPr>
            <a:r>
              <a:rPr lang="cs-CZ" sz="3200" b="1" smtClean="0"/>
              <a:t>Zvýšení důrazu na národní bohatství:</a:t>
            </a:r>
          </a:p>
          <a:p>
            <a:pPr marL="514350" indent="-514350" eaLnBrk="1" hangingPunct="1">
              <a:spcBef>
                <a:spcPts val="1200"/>
              </a:spcBef>
              <a:buFont typeface="+mj-lt"/>
              <a:buAutoNum type="arabicPeriod" startAt="4"/>
              <a:defRPr/>
            </a:pPr>
            <a:r>
              <a:rPr lang="cs-CZ" sz="2800" smtClean="0"/>
              <a:t>Bilance nevyráběných aktiv (BNA) bude rozdělena na tři bilance dle typu aktiv, úsilí bude soustředěno na bilanci půdy</a:t>
            </a:r>
          </a:p>
          <a:p>
            <a:pPr marL="514350" indent="-514350" eaLnBrk="1" hangingPunct="1">
              <a:spcBef>
                <a:spcPts val="1200"/>
              </a:spcBef>
              <a:buFont typeface="+mj-lt"/>
              <a:buAutoNum type="arabicPeriod" startAt="4"/>
              <a:defRPr/>
            </a:pPr>
            <a:r>
              <a:rPr lang="cs-CZ" sz="2800" smtClean="0"/>
              <a:t>Bilance fixního kapitálu (BFK) bude dále zkvalitňována  </a:t>
            </a:r>
          </a:p>
          <a:p>
            <a:pPr marL="514350" indent="-514350" eaLnBrk="1" hangingPunct="1">
              <a:spcBef>
                <a:spcPts val="1200"/>
              </a:spcBef>
              <a:buFont typeface="+mj-lt"/>
              <a:buAutoNum type="arabicPeriod" startAt="4"/>
              <a:defRPr/>
            </a:pPr>
            <a:r>
              <a:rPr lang="cs-CZ" sz="2800" smtClean="0"/>
              <a:t>Bilance zásob (BZ) bude zkvalitněna</a:t>
            </a:r>
          </a:p>
          <a:p>
            <a:pPr marL="514350" indent="-514350" eaLnBrk="1" hangingPunct="1">
              <a:spcBef>
                <a:spcPts val="1200"/>
              </a:spcBef>
              <a:buFont typeface="+mj-lt"/>
              <a:buAutoNum type="arabicPeriod" startAt="4"/>
              <a:defRPr/>
            </a:pPr>
            <a:r>
              <a:rPr lang="cs-CZ" sz="2800" smtClean="0"/>
              <a:t>Bilanci předmětů dlouhodobé spotřeby (BPDS) bude nově vytvořena</a:t>
            </a:r>
          </a:p>
        </p:txBody>
      </p:sp>
    </p:spTree>
  </p:cSld>
  <p:clrMapOvr>
    <a:masterClrMapping/>
  </p:clrMapOvr>
  <p:transition/>
  <p:timing/>
</p:sld>
</file>

<file path=ppt/slides/slide7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0481" name="Nadpis 1"/>
          <p:cNvSpPr>
            <a:spLocks noGrp="1"/>
          </p:cNvSpPr>
          <p:nvPr>
            <p:ph type="title"/>
          </p:nvPr>
        </p:nvSpPr>
        <p:spPr>
          <a:xfrm>
            <a:off x="-357188" y="428625"/>
            <a:ext cx="9501188" cy="1011238"/>
          </a:xfrm>
        </p:spPr>
        <p:txBody>
          <a:bodyPr/>
          <a:lstStyle>
            <a:defPPr>
              <a:defRPr kern="1200" smtId="4294967295"/>
            </a:defPPr>
          </a:lstStyle>
          <a:p>
            <a:pPr eaLnBrk="1" hangingPunct="1"/>
            <a:r>
              <a:rPr lang="cs-CZ" sz="3200" b="1" smtClean="0"/>
              <a:t>Střednědobá strategie rozvoje národních účtů (3)</a:t>
            </a:r>
            <a:endParaRPr lang="cs-CZ" sz="3200" smtClean="0"/>
          </a:p>
        </p:txBody>
      </p:sp>
      <p:sp>
        <p:nvSpPr>
          <p:cNvPr id="7171" name="Zástupný symbol pro obsah 3"/>
          <p:cNvSpPr>
            <a:spLocks noGrp="1"/>
          </p:cNvSpPr>
          <p:nvPr>
            <p:ph sz="half" idx="2"/>
          </p:nvPr>
        </p:nvSpPr>
        <p:spPr>
          <a:xfrm>
            <a:off x="428625" y="1571625"/>
            <a:ext cx="8715375" cy="4071938"/>
          </a:xfrm>
        </p:spPr>
        <p:txBody>
          <a:bodyPr/>
          <a:lstStyle>
            <a:defPPr>
              <a:defRPr kern="1200" smtId="4294967295"/>
            </a:defPPr>
          </a:lstStyle>
          <a:p>
            <a:pPr eaLnBrk="1" hangingPunct="1">
              <a:buFont typeface="Arial" charset="0"/>
              <a:buNone/>
              <a:defRPr/>
            </a:pPr>
            <a:r>
              <a:rPr lang="cs-CZ" sz="3200" b="1" smtClean="0"/>
              <a:t>Zvýšení důrazu na včasnost:</a:t>
            </a:r>
          </a:p>
          <a:p>
            <a:pPr marL="514350" indent="-514350" eaLnBrk="1" hangingPunct="1">
              <a:spcBef>
                <a:spcPts val="1200"/>
              </a:spcBef>
              <a:buFont typeface="+mj-lt"/>
              <a:buAutoNum type="arabicPeriod" startAt="8"/>
              <a:defRPr/>
            </a:pPr>
            <a:r>
              <a:rPr lang="cs-CZ" sz="2800" smtClean="0"/>
              <a:t>Sestavovat čtvrtletně úplnou sekvenci účtů za všechny sektory </a:t>
            </a:r>
          </a:p>
          <a:p>
            <a:pPr marL="514350" indent="-514350" eaLnBrk="1" hangingPunct="1">
              <a:spcBef>
                <a:spcPts val="1200"/>
              </a:spcBef>
              <a:buFont typeface="+mj-lt"/>
              <a:buAutoNum type="arabicPeriod" startAt="8"/>
              <a:defRPr/>
            </a:pPr>
            <a:r>
              <a:rPr lang="cs-CZ" sz="2800" smtClean="0"/>
              <a:t>Sestavovat čtvrtletní bilance nefinančních aktiv</a:t>
            </a:r>
          </a:p>
          <a:p>
            <a:pPr marL="514350" indent="-514350" eaLnBrk="1" hangingPunct="1">
              <a:spcBef>
                <a:spcPts val="1200"/>
              </a:spcBef>
              <a:buFont typeface="+mj-lt"/>
              <a:buAutoNum type="arabicPeriod" startAt="8"/>
              <a:defRPr/>
            </a:pPr>
            <a:r>
              <a:rPr lang="cs-CZ" sz="2800" smtClean="0"/>
              <a:t>Sestavovat čtvrtletní bilanci předmětů dlouhodobé spotřeby</a:t>
            </a:r>
          </a:p>
        </p:txBody>
      </p:sp>
    </p:spTree>
  </p:cSld>
  <p:clrMapOvr>
    <a:masterClrMapping/>
  </p:clrMapOvr>
  <p:transition/>
  <p:timing/>
</p:sld>
</file>

<file path=ppt/slides/slide8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1505" name="Nadpis 1"/>
          <p:cNvSpPr>
            <a:spLocks noGrp="1"/>
          </p:cNvSpPr>
          <p:nvPr>
            <p:ph type="title"/>
          </p:nvPr>
        </p:nvSpPr>
        <p:spPr>
          <a:xfrm>
            <a:off x="-357188" y="214313"/>
            <a:ext cx="9501188" cy="1011237"/>
          </a:xfrm>
        </p:spPr>
        <p:txBody>
          <a:bodyPr/>
          <a:lstStyle>
            <a:defPPr>
              <a:defRPr kern="1200" smtId="4294967295"/>
            </a:defPPr>
          </a:lstStyle>
          <a:p>
            <a:pPr eaLnBrk="1" hangingPunct="1"/>
            <a:r>
              <a:rPr lang="cs-CZ" sz="3200" b="1" smtClean="0"/>
              <a:t>Střednědobá strategie rozvoje národních účtů (4)</a:t>
            </a:r>
            <a:endParaRPr lang="cs-CZ" sz="3200" smtClean="0"/>
          </a:p>
        </p:txBody>
      </p:sp>
      <p:sp>
        <p:nvSpPr>
          <p:cNvPr id="7171" name="Zástupný symbol pro obsah 3"/>
          <p:cNvSpPr>
            <a:spLocks noGrp="1"/>
          </p:cNvSpPr>
          <p:nvPr>
            <p:ph sz="half" idx="2"/>
          </p:nvPr>
        </p:nvSpPr>
        <p:spPr>
          <a:xfrm>
            <a:off x="428625" y="1571625"/>
            <a:ext cx="8715375" cy="4071938"/>
          </a:xfrm>
        </p:spPr>
        <p:txBody>
          <a:bodyPr/>
          <a:lstStyle>
            <a:defPPr>
              <a:defRPr kern="1200" smtId="4294967295"/>
            </a:defPPr>
          </a:lstStyle>
          <a:p>
            <a:pPr eaLnBrk="1" hangingPunct="1">
              <a:buFont typeface="Arial" charset="0"/>
              <a:buNone/>
              <a:defRPr/>
            </a:pPr>
            <a:r>
              <a:rPr lang="cs-CZ" sz="3200" b="1" smtClean="0"/>
              <a:t>Zvýšení důrazu na využití údajů národních účtů:</a:t>
            </a:r>
          </a:p>
          <a:p>
            <a:pPr marL="514350" indent="-514350" eaLnBrk="1" hangingPunct="1">
              <a:spcBef>
                <a:spcPts val="1200"/>
              </a:spcBef>
              <a:buFont typeface="+mj-lt"/>
              <a:buAutoNum type="arabicPeriod" startAt="11"/>
              <a:defRPr/>
            </a:pPr>
            <a:r>
              <a:rPr lang="cs-CZ" sz="2800" smtClean="0"/>
              <a:t>Publikované údaje vždy doprovázet komentářem důvodů změn proti předchozí verzi</a:t>
            </a:r>
          </a:p>
          <a:p>
            <a:pPr marL="514350" indent="-514350" eaLnBrk="1" hangingPunct="1">
              <a:spcBef>
                <a:spcPts val="1200"/>
              </a:spcBef>
              <a:buFont typeface="+mj-lt"/>
              <a:buAutoNum type="arabicPeriod" startAt="11"/>
              <a:defRPr/>
            </a:pPr>
            <a:r>
              <a:rPr lang="cs-CZ" sz="2800" smtClean="0"/>
              <a:t>Sestavovat a publikovat podrobnější členění sektorů finančních institucí, domácností a nerezidentů</a:t>
            </a:r>
          </a:p>
          <a:p>
            <a:pPr marL="514350" indent="-514350" eaLnBrk="1" hangingPunct="1">
              <a:spcBef>
                <a:spcPts val="1200"/>
              </a:spcBef>
              <a:buFont typeface="+mj-lt"/>
              <a:buAutoNum type="arabicPeriod" startAt="11"/>
              <a:defRPr/>
            </a:pPr>
            <a:r>
              <a:rPr lang="cs-CZ" sz="2800" smtClean="0"/>
              <a:t>Zajistit konzistenci mezi národními účty a ostatními statistikami (sestavování satelitních účtů)</a:t>
            </a:r>
          </a:p>
        </p:txBody>
      </p:sp>
    </p:spTree>
  </p:cSld>
  <p:clrMapOvr>
    <a:masterClrMapping/>
  </p:clrMapOvr>
  <p:transition/>
  <p:timing/>
</p:sld>
</file>

<file path=ppt/slides/slide9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2529" name="Nadpis 1"/>
          <p:cNvSpPr>
            <a:spLocks noGrp="1"/>
          </p:cNvSpPr>
          <p:nvPr>
            <p:ph type="title"/>
          </p:nvPr>
        </p:nvSpPr>
        <p:spPr>
          <a:xfrm>
            <a:off x="-214313" y="274638"/>
            <a:ext cx="9501188" cy="1011237"/>
          </a:xfrm>
        </p:spPr>
        <p:txBody>
          <a:bodyPr/>
          <a:lstStyle>
            <a:defPPr>
              <a:defRPr kern="1200" smtId="4294967295"/>
            </a:defPPr>
          </a:lstStyle>
          <a:p>
            <a:pPr eaLnBrk="1" hangingPunct="1"/>
            <a:r>
              <a:rPr lang="cs-CZ" sz="3200" b="1" smtClean="0"/>
              <a:t>Změny v revizní politice národních účtů  (1)</a:t>
            </a:r>
            <a:endParaRPr lang="cs-CZ" sz="3200" smtClean="0"/>
          </a:p>
        </p:txBody>
      </p:sp>
      <p:sp>
        <p:nvSpPr>
          <p:cNvPr id="7171" name="Zástupný symbol pro obsah 3"/>
          <p:cNvSpPr>
            <a:spLocks noGrp="1"/>
          </p:cNvSpPr>
          <p:nvPr>
            <p:ph sz="half" idx="2"/>
          </p:nvPr>
        </p:nvSpPr>
        <p:spPr>
          <a:xfrm>
            <a:off x="428625" y="1285875"/>
            <a:ext cx="8715375" cy="5286375"/>
          </a:xfrm>
        </p:spPr>
        <p:txBody>
          <a:bodyPr/>
          <a:lstStyle>
            <a:defPPr>
              <a:defRPr kern="1200" smtId="4294967295"/>
            </a:defPPr>
          </a:lstStyle>
          <a:p>
            <a:pPr eaLnBrk="1" hangingPunct="1">
              <a:buFont typeface="Arial" charset="0"/>
              <a:buNone/>
              <a:defRPr/>
            </a:pPr>
            <a:r>
              <a:rPr lang="cs-CZ" sz="3200" b="1" smtClean="0"/>
              <a:t>Slabiny současné politiky revizí a publikování národních účtů ČSÚ:</a:t>
            </a:r>
          </a:p>
          <a:p>
            <a:pPr marL="514350" indent="-514350" eaLnBrk="1" hangingPunct="1">
              <a:spcBef>
                <a:spcPts val="1200"/>
              </a:spcBef>
              <a:defRPr/>
            </a:pPr>
            <a:r>
              <a:rPr lang="cs-CZ" sz="2800" smtClean="0"/>
              <a:t>Nekonzistence publikovaných údajů</a:t>
            </a:r>
          </a:p>
          <a:p>
            <a:pPr marL="514350" indent="-514350" eaLnBrk="1" hangingPunct="1">
              <a:spcBef>
                <a:spcPts val="1200"/>
              </a:spcBef>
              <a:defRPr/>
            </a:pPr>
            <a:r>
              <a:rPr lang="cs-CZ" sz="2800" smtClean="0"/>
              <a:t>Dlouhé termíny zveřejňování </a:t>
            </a:r>
          </a:p>
          <a:p>
            <a:pPr marL="514350" indent="-514350" eaLnBrk="1" hangingPunct="1">
              <a:spcBef>
                <a:spcPts val="1200"/>
              </a:spcBef>
              <a:defRPr/>
            </a:pPr>
            <a:r>
              <a:rPr lang="cs-CZ" sz="2800" smtClean="0"/>
              <a:t>Nedostatečná kvalita, struktura a úplnost čtvrtletních údajů</a:t>
            </a:r>
          </a:p>
          <a:p>
            <a:pPr marL="514350" indent="-514350" eaLnBrk="1" hangingPunct="1">
              <a:spcBef>
                <a:spcPts val="1200"/>
              </a:spcBef>
              <a:buFont typeface="Arial" charset="0"/>
              <a:buNone/>
              <a:defRPr/>
            </a:pPr>
            <a:r>
              <a:rPr lang="cs-CZ" sz="2800" b="1" smtClean="0"/>
              <a:t>Nové požadavky kladené na národní účty:</a:t>
            </a:r>
          </a:p>
          <a:p>
            <a:pPr marL="514350" indent="-514350" eaLnBrk="1" hangingPunct="1">
              <a:spcBef>
                <a:spcPts val="1200"/>
              </a:spcBef>
              <a:defRPr/>
            </a:pPr>
            <a:r>
              <a:rPr lang="cs-CZ" sz="2800" smtClean="0"/>
              <a:t>Koordinace zveřejňování národních účtů v zemích EU </a:t>
            </a:r>
          </a:p>
          <a:p>
            <a:pPr marL="514350" indent="-514350" eaLnBrk="1" hangingPunct="1">
              <a:spcBef>
                <a:spcPts val="1200"/>
              </a:spcBef>
              <a:defRPr/>
            </a:pPr>
            <a:endParaRPr lang="cs-CZ" sz="2800" smtClean="0"/>
          </a:p>
        </p:txBody>
      </p:sp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1026"/>
  <p:tag name="AS_OS" val="Microsoft Windows NT 6.1.7601 Service Pack 1"/>
  <p:tag name="AS_RELEASE_DATE" val="2015.10.05"/>
  <p:tag name="AS_TITLE" val="Aspose.Slides for .NET 4.0"/>
  <p:tag name="AS_VERSION" val="15.8.0.0"/>
</p:tagLst>
</file>

<file path=ppt/theme/theme1.xml><?xml version="1.0" encoding="utf-8"?>
<a:theme xmlns:r="http://schemas.openxmlformats.org/officeDocument/2006/relationships"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 charset="0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 charset="0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</a:theme>
</file>

<file path=ppt/theme/theme2.xml><?xml version="1.0" encoding="utf-8"?>
<a:theme xmlns:r="http://schemas.openxmlformats.org/officeDocument/2006/relationships"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 charset="0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 charset="0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</a:theme>
</file>

<file path=docProps/app.xml><?xml version="1.0" encoding="utf-8"?>
<Properties xmlns="http://schemas.openxmlformats.org/officeDocument/2006/extended-properties">
  <Template/>
  <Manager/>
  <Company/>
  <PresentationFormat/>
  <SharedDoc>0</SharedDoc>
  <Application>Aspose.Slides for .NET</Application>
  <AppVersion>15.0800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cp:revision>1</cp:revision>
  <cp:lastPrinted>2015-11-25T17:27:06.614</cp:lastPrinted>
  <dcterms:created xsi:type="dcterms:W3CDTF">2015-11-25T17:27:06Z</dcterms:created>
  <dcterms:modified xsi:type="dcterms:W3CDTF">2015-11-25T17:27:06Z</dcterms:modified>
</cp:coreProperties>
</file>